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sldIdLst>
    <p:sldId id="257" r:id="rId2"/>
    <p:sldId id="276" r:id="rId3"/>
    <p:sldId id="259" r:id="rId4"/>
    <p:sldId id="260" r:id="rId5"/>
    <p:sldId id="273" r:id="rId6"/>
    <p:sldId id="274" r:id="rId7"/>
    <p:sldId id="261" r:id="rId8"/>
    <p:sldId id="262" r:id="rId9"/>
    <p:sldId id="280" r:id="rId10"/>
    <p:sldId id="263" r:id="rId11"/>
    <p:sldId id="281" r:id="rId12"/>
    <p:sldId id="264" r:id="rId13"/>
    <p:sldId id="282" r:id="rId14"/>
    <p:sldId id="265" r:id="rId15"/>
    <p:sldId id="275" r:id="rId16"/>
    <p:sldId id="267" r:id="rId17"/>
    <p:sldId id="268" r:id="rId18"/>
    <p:sldId id="269" r:id="rId19"/>
    <p:sldId id="270" r:id="rId20"/>
    <p:sldId id="272" r:id="rId21"/>
    <p:sldId id="278" r:id="rId22"/>
    <p:sldId id="279" r:id="rId23"/>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1306" autoAdjust="0"/>
  </p:normalViewPr>
  <p:slideViewPr>
    <p:cSldViewPr>
      <p:cViewPr varScale="1">
        <p:scale>
          <a:sx n="53" d="100"/>
          <a:sy n="53" d="100"/>
        </p:scale>
        <p:origin x="-1781"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2900"/>
          </a:xfrm>
          <a:prstGeom prst="rect">
            <a:avLst/>
          </a:prstGeom>
        </p:spPr>
        <p:txBody>
          <a:bodyPr vert="horz" lIns="91440" tIns="45720" rIns="91440" bIns="45720" rtlCol="0"/>
          <a:lstStyle>
            <a:lvl1pPr algn="r">
              <a:defRPr sz="1200"/>
            </a:lvl1pPr>
          </a:lstStyle>
          <a:p>
            <a:fld id="{4AE2FA39-4C17-413C-AEF1-0BAED3298341}" type="datetimeFigureOut">
              <a:rPr lang="en-US" smtClean="0"/>
              <a:t>1/4/2018</a:t>
            </a:fld>
            <a:endParaRPr lang="en-US"/>
          </a:p>
        </p:txBody>
      </p:sp>
      <p:sp>
        <p:nvSpPr>
          <p:cNvPr id="4" name="Slide Image Placeholder 3"/>
          <p:cNvSpPr>
            <a:spLocks noGrp="1" noRot="1" noChangeAspect="1"/>
          </p:cNvSpPr>
          <p:nvPr>
            <p:ph type="sldImg" idx="2"/>
          </p:nvPr>
        </p:nvSpPr>
        <p:spPr>
          <a:xfrm>
            <a:off x="3810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257550"/>
            <a:ext cx="97536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52832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2900"/>
          </a:xfrm>
          <a:prstGeom prst="rect">
            <a:avLst/>
          </a:prstGeom>
        </p:spPr>
        <p:txBody>
          <a:bodyPr vert="horz" lIns="91440" tIns="45720" rIns="91440" bIns="45720" rtlCol="0" anchor="b"/>
          <a:lstStyle>
            <a:lvl1pPr algn="r">
              <a:defRPr sz="1200"/>
            </a:lvl1pPr>
          </a:lstStyle>
          <a:p>
            <a:fld id="{71C4F458-77E3-4956-B761-02CBD421C369}" type="slidenum">
              <a:rPr lang="en-US" smtClean="0"/>
              <a:t>‹#›</a:t>
            </a:fld>
            <a:endParaRPr lang="en-US"/>
          </a:p>
        </p:txBody>
      </p:sp>
    </p:spTree>
    <p:extLst>
      <p:ext uri="{BB962C8B-B14F-4D97-AF65-F5344CB8AC3E}">
        <p14:creationId xmlns:p14="http://schemas.microsoft.com/office/powerpoint/2010/main" val="2143877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 clicks this screen.</a:t>
            </a:r>
            <a:endParaRPr lang="en-US" dirty="0"/>
          </a:p>
        </p:txBody>
      </p:sp>
      <p:sp>
        <p:nvSpPr>
          <p:cNvPr id="4" name="Slide Number Placeholder 3"/>
          <p:cNvSpPr>
            <a:spLocks noGrp="1"/>
          </p:cNvSpPr>
          <p:nvPr>
            <p:ph type="sldNum" sz="quarter" idx="10"/>
          </p:nvPr>
        </p:nvSpPr>
        <p:spPr/>
        <p:txBody>
          <a:bodyPr/>
          <a:lstStyle/>
          <a:p>
            <a:fld id="{71C4F458-77E3-4956-B761-02CBD421C369}" type="slidenum">
              <a:rPr lang="en-US" smtClean="0"/>
              <a:t>3</a:t>
            </a:fld>
            <a:endParaRPr lang="en-US"/>
          </a:p>
        </p:txBody>
      </p:sp>
    </p:spTree>
    <p:extLst>
      <p:ext uri="{BB962C8B-B14F-4D97-AF65-F5344CB8AC3E}">
        <p14:creationId xmlns:p14="http://schemas.microsoft.com/office/powerpoint/2010/main" val="34242101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C4F458-77E3-4956-B761-02CBD421C369}" type="slidenum">
              <a:rPr lang="en-US" smtClean="0"/>
              <a:t>17</a:t>
            </a:fld>
            <a:endParaRPr lang="en-US"/>
          </a:p>
        </p:txBody>
      </p:sp>
    </p:spTree>
    <p:extLst>
      <p:ext uri="{BB962C8B-B14F-4D97-AF65-F5344CB8AC3E}">
        <p14:creationId xmlns:p14="http://schemas.microsoft.com/office/powerpoint/2010/main" val="42597559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1 COR</a:t>
            </a:r>
            <a:r>
              <a:rPr lang="en-US" sz="1200" kern="1200" baseline="0" dirty="0" smtClean="0">
                <a:solidFill>
                  <a:schemeClr val="tx1"/>
                </a:solidFill>
                <a:effectLst/>
                <a:latin typeface="+mn-lt"/>
                <a:ea typeface="+mn-ea"/>
                <a:cs typeface="+mn-cs"/>
              </a:rPr>
              <a:t> 13 - </a:t>
            </a:r>
            <a:r>
              <a:rPr lang="en-US" sz="1200" kern="1200" dirty="0" smtClean="0">
                <a:solidFill>
                  <a:schemeClr val="tx1"/>
                </a:solidFill>
                <a:effectLst/>
                <a:latin typeface="+mn-lt"/>
                <a:ea typeface="+mn-ea"/>
                <a:cs typeface="+mn-cs"/>
              </a:rPr>
              <a:t>Love is patient and kind. Love is not jealous or boastful or proud </a:t>
            </a:r>
            <a:r>
              <a:rPr lang="en-US" sz="1200" kern="1200" baseline="300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or rude. It does not demand its own way. It is not irritable, and it keeps no record of being wronged. It does not rejoice about injustice but rejoices whenever the truth wins out. </a:t>
            </a:r>
            <a:r>
              <a:rPr lang="en-US" sz="1200" kern="1200" baseline="300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Love never gives up, never loses faith, is always hopeful, and endures through every circumstance. </a:t>
            </a:r>
          </a:p>
          <a:p>
            <a:endParaRPr lang="en-US" dirty="0"/>
          </a:p>
        </p:txBody>
      </p:sp>
      <p:sp>
        <p:nvSpPr>
          <p:cNvPr id="4" name="Slide Number Placeholder 3"/>
          <p:cNvSpPr>
            <a:spLocks noGrp="1"/>
          </p:cNvSpPr>
          <p:nvPr>
            <p:ph type="sldNum" sz="quarter" idx="10"/>
          </p:nvPr>
        </p:nvSpPr>
        <p:spPr/>
        <p:txBody>
          <a:bodyPr/>
          <a:lstStyle/>
          <a:p>
            <a:fld id="{71C4F458-77E3-4956-B761-02CBD421C369}" type="slidenum">
              <a:rPr lang="en-US" smtClean="0"/>
              <a:t>5</a:t>
            </a:fld>
            <a:endParaRPr lang="en-US"/>
          </a:p>
        </p:txBody>
      </p:sp>
    </p:spTree>
    <p:extLst>
      <p:ext uri="{BB962C8B-B14F-4D97-AF65-F5344CB8AC3E}">
        <p14:creationId xmlns:p14="http://schemas.microsoft.com/office/powerpoint/2010/main" val="2808715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Looking at agape love we see an image of how Christ feels about us. Isn’t the very thing we find comfort in through our salvation listed there? Keeping no record of being wronged, never gives up – it’s never too late until we die, never loses faith – He is always waiting on us to return. In agape love we find grace.</a:t>
            </a:r>
          </a:p>
          <a:p>
            <a:endParaRPr lang="en-US" dirty="0"/>
          </a:p>
        </p:txBody>
      </p:sp>
      <p:sp>
        <p:nvSpPr>
          <p:cNvPr id="4" name="Slide Number Placeholder 3"/>
          <p:cNvSpPr>
            <a:spLocks noGrp="1"/>
          </p:cNvSpPr>
          <p:nvPr>
            <p:ph type="sldNum" sz="quarter" idx="10"/>
          </p:nvPr>
        </p:nvSpPr>
        <p:spPr/>
        <p:txBody>
          <a:bodyPr/>
          <a:lstStyle/>
          <a:p>
            <a:fld id="{71C4F458-77E3-4956-B761-02CBD421C369}" type="slidenum">
              <a:rPr lang="en-US" smtClean="0"/>
              <a:t>6</a:t>
            </a:fld>
            <a:endParaRPr lang="en-US"/>
          </a:p>
        </p:txBody>
      </p:sp>
    </p:spTree>
    <p:extLst>
      <p:ext uri="{BB962C8B-B14F-4D97-AF65-F5344CB8AC3E}">
        <p14:creationId xmlns:p14="http://schemas.microsoft.com/office/powerpoint/2010/main" val="18866715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Brotherly</a:t>
            </a:r>
            <a:r>
              <a:rPr lang="en-US" baseline="0" dirty="0" smtClean="0"/>
              <a:t> love “</a:t>
            </a:r>
            <a:r>
              <a:rPr lang="el-GR" dirty="0" smtClean="0"/>
              <a:t>Φιλαδελφία</a:t>
            </a:r>
            <a:r>
              <a:rPr lang="en-US" dirty="0" smtClean="0"/>
              <a:t>” – </a:t>
            </a:r>
            <a:r>
              <a:rPr lang="en-US" dirty="0" err="1" smtClean="0"/>
              <a:t>Philadelphias</a:t>
            </a:r>
            <a:r>
              <a:rPr lang="en-US" dirty="0" smtClean="0"/>
              <a:t> </a:t>
            </a:r>
          </a:p>
          <a:p>
            <a:endParaRPr lang="en-US" dirty="0" smtClean="0"/>
          </a:p>
          <a:p>
            <a:r>
              <a:rPr lang="en-US" dirty="0" smtClean="0"/>
              <a:t>Love (one</a:t>
            </a:r>
            <a:r>
              <a:rPr lang="en-US" baseline="0" dirty="0" smtClean="0"/>
              <a:t> another) - </a:t>
            </a:r>
            <a:r>
              <a:rPr lang="el-GR" baseline="0" dirty="0" smtClean="0"/>
              <a:t>ἀγαπᾶν</a:t>
            </a:r>
            <a:r>
              <a:rPr lang="en-US" baseline="0" dirty="0" smtClean="0"/>
              <a:t> </a:t>
            </a:r>
            <a:r>
              <a:rPr lang="en-US" baseline="0" dirty="0" err="1" smtClean="0"/>
              <a:t>agapan</a:t>
            </a:r>
            <a:endParaRPr lang="en-US" dirty="0"/>
          </a:p>
        </p:txBody>
      </p:sp>
      <p:sp>
        <p:nvSpPr>
          <p:cNvPr id="4" name="Slide Number Placeholder 3"/>
          <p:cNvSpPr>
            <a:spLocks noGrp="1"/>
          </p:cNvSpPr>
          <p:nvPr>
            <p:ph type="sldNum" sz="quarter" idx="10"/>
          </p:nvPr>
        </p:nvSpPr>
        <p:spPr/>
        <p:txBody>
          <a:bodyPr/>
          <a:lstStyle/>
          <a:p>
            <a:fld id="{71C4F458-77E3-4956-B761-02CBD421C369}" type="slidenum">
              <a:rPr lang="en-US" smtClean="0"/>
              <a:t>8</a:t>
            </a:fld>
            <a:endParaRPr lang="en-US"/>
          </a:p>
        </p:txBody>
      </p:sp>
    </p:spTree>
    <p:extLst>
      <p:ext uri="{BB962C8B-B14F-4D97-AF65-F5344CB8AC3E}">
        <p14:creationId xmlns:p14="http://schemas.microsoft.com/office/powerpoint/2010/main" val="935293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Brotherly</a:t>
            </a:r>
            <a:r>
              <a:rPr lang="en-US" baseline="0" dirty="0" smtClean="0"/>
              <a:t> love “</a:t>
            </a:r>
            <a:r>
              <a:rPr lang="el-GR" dirty="0" smtClean="0"/>
              <a:t>Φιλαδελφία</a:t>
            </a:r>
            <a:r>
              <a:rPr lang="en-US" dirty="0" smtClean="0"/>
              <a:t>” – </a:t>
            </a:r>
            <a:r>
              <a:rPr lang="en-US" dirty="0" err="1" smtClean="0"/>
              <a:t>Philadelphias</a:t>
            </a:r>
            <a:r>
              <a:rPr lang="en-US" dirty="0" smtClean="0"/>
              <a:t> </a:t>
            </a:r>
          </a:p>
          <a:p>
            <a:endParaRPr lang="en-US" dirty="0" smtClean="0"/>
          </a:p>
          <a:p>
            <a:r>
              <a:rPr lang="en-US" dirty="0" smtClean="0"/>
              <a:t>Love (one</a:t>
            </a:r>
            <a:r>
              <a:rPr lang="en-US" baseline="0" dirty="0" smtClean="0"/>
              <a:t> another) - </a:t>
            </a:r>
            <a:r>
              <a:rPr lang="el-GR" baseline="0" dirty="0" smtClean="0"/>
              <a:t>ἀγαπᾶν</a:t>
            </a:r>
            <a:r>
              <a:rPr lang="en-US" baseline="0" dirty="0" smtClean="0"/>
              <a:t> </a:t>
            </a:r>
            <a:r>
              <a:rPr lang="en-US" baseline="0" dirty="0" err="1" smtClean="0"/>
              <a:t>agapan</a:t>
            </a:r>
            <a:endParaRPr lang="en-US" dirty="0"/>
          </a:p>
        </p:txBody>
      </p:sp>
      <p:sp>
        <p:nvSpPr>
          <p:cNvPr id="4" name="Slide Number Placeholder 3"/>
          <p:cNvSpPr>
            <a:spLocks noGrp="1"/>
          </p:cNvSpPr>
          <p:nvPr>
            <p:ph type="sldNum" sz="quarter" idx="10"/>
          </p:nvPr>
        </p:nvSpPr>
        <p:spPr/>
        <p:txBody>
          <a:bodyPr/>
          <a:lstStyle/>
          <a:p>
            <a:fld id="{71C4F458-77E3-4956-B761-02CBD421C369}" type="slidenum">
              <a:rPr lang="en-US" smtClean="0"/>
              <a:t>9</a:t>
            </a:fld>
            <a:endParaRPr lang="en-US"/>
          </a:p>
        </p:txBody>
      </p:sp>
    </p:spTree>
    <p:extLst>
      <p:ext uri="{BB962C8B-B14F-4D97-AF65-F5344CB8AC3E}">
        <p14:creationId xmlns:p14="http://schemas.microsoft.com/office/powerpoint/2010/main" val="935293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C4F458-77E3-4956-B761-02CBD421C369}" type="slidenum">
              <a:rPr lang="en-US" smtClean="0"/>
              <a:t>11</a:t>
            </a:fld>
            <a:endParaRPr lang="en-US"/>
          </a:p>
        </p:txBody>
      </p:sp>
    </p:spTree>
    <p:extLst>
      <p:ext uri="{BB962C8B-B14F-4D97-AF65-F5344CB8AC3E}">
        <p14:creationId xmlns:p14="http://schemas.microsoft.com/office/powerpoint/2010/main" val="3202327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sub question</a:t>
            </a:r>
            <a:r>
              <a:rPr lang="en-US" baseline="0" dirty="0" smtClean="0"/>
              <a:t> is a point to think about while answering the main question. </a:t>
            </a:r>
            <a:endParaRPr lang="en-US" dirty="0"/>
          </a:p>
        </p:txBody>
      </p:sp>
      <p:sp>
        <p:nvSpPr>
          <p:cNvPr id="4" name="Slide Number Placeholder 3"/>
          <p:cNvSpPr>
            <a:spLocks noGrp="1"/>
          </p:cNvSpPr>
          <p:nvPr>
            <p:ph type="sldNum" sz="quarter" idx="10"/>
          </p:nvPr>
        </p:nvSpPr>
        <p:spPr/>
        <p:txBody>
          <a:bodyPr/>
          <a:lstStyle/>
          <a:p>
            <a:fld id="{71C4F458-77E3-4956-B761-02CBD421C369}" type="slidenum">
              <a:rPr lang="en-US" smtClean="0"/>
              <a:t>14</a:t>
            </a:fld>
            <a:endParaRPr lang="en-US"/>
          </a:p>
        </p:txBody>
      </p:sp>
    </p:spTree>
    <p:extLst>
      <p:ext uri="{BB962C8B-B14F-4D97-AF65-F5344CB8AC3E}">
        <p14:creationId xmlns:p14="http://schemas.microsoft.com/office/powerpoint/2010/main" val="1791496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1"/>
            <a:r>
              <a:rPr lang="el-GR" dirty="0" smtClean="0"/>
              <a:t>Δδερωπο</a:t>
            </a:r>
            <a:endParaRPr lang="en-US" dirty="0"/>
          </a:p>
        </p:txBody>
      </p:sp>
      <p:sp>
        <p:nvSpPr>
          <p:cNvPr id="4" name="Slide Number Placeholder 3"/>
          <p:cNvSpPr>
            <a:spLocks noGrp="1"/>
          </p:cNvSpPr>
          <p:nvPr>
            <p:ph type="sldNum" sz="quarter" idx="10"/>
          </p:nvPr>
        </p:nvSpPr>
        <p:spPr/>
        <p:txBody>
          <a:bodyPr/>
          <a:lstStyle/>
          <a:p>
            <a:fld id="{71C4F458-77E3-4956-B761-02CBD421C369}" type="slidenum">
              <a:rPr lang="en-US" smtClean="0"/>
              <a:t>15</a:t>
            </a:fld>
            <a:endParaRPr lang="en-US"/>
          </a:p>
        </p:txBody>
      </p:sp>
    </p:spTree>
    <p:extLst>
      <p:ext uri="{BB962C8B-B14F-4D97-AF65-F5344CB8AC3E}">
        <p14:creationId xmlns:p14="http://schemas.microsoft.com/office/powerpoint/2010/main" val="38291009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Faith </a:t>
            </a:r>
            <a:r>
              <a:rPr lang="en-US" dirty="0" smtClean="0"/>
              <a:t>- Believe &amp; trust in &amp; loyalty to God</a:t>
            </a:r>
          </a:p>
          <a:p>
            <a:r>
              <a:rPr lang="en-US" sz="1200" b="1" kern="1200" dirty="0" smtClean="0">
                <a:solidFill>
                  <a:schemeClr val="tx1"/>
                </a:solidFill>
                <a:latin typeface="+mn-lt"/>
                <a:ea typeface="+mn-ea"/>
                <a:cs typeface="+mn-cs"/>
              </a:rPr>
              <a:t>Virtue </a:t>
            </a:r>
            <a:r>
              <a:rPr lang="en-US" sz="1200" kern="1200" dirty="0" smtClean="0">
                <a:solidFill>
                  <a:schemeClr val="tx1"/>
                </a:solidFill>
                <a:latin typeface="+mn-lt"/>
                <a:ea typeface="+mn-ea"/>
                <a:cs typeface="+mn-cs"/>
              </a:rPr>
              <a:t>– conformity to a standard of right /a particular moral excellence</a:t>
            </a:r>
          </a:p>
          <a:p>
            <a:r>
              <a:rPr lang="en-US" sz="1200" b="1" kern="1200" dirty="0" smtClean="0">
                <a:solidFill>
                  <a:schemeClr val="tx1"/>
                </a:solidFill>
                <a:latin typeface="+mn-lt"/>
                <a:ea typeface="+mn-ea"/>
                <a:cs typeface="+mn-cs"/>
              </a:rPr>
              <a:t>Knowledge </a:t>
            </a:r>
            <a:r>
              <a:rPr lang="en-US" sz="1200" kern="1200" dirty="0" smtClean="0">
                <a:solidFill>
                  <a:schemeClr val="tx1"/>
                </a:solidFill>
                <a:latin typeface="+mn-lt"/>
                <a:ea typeface="+mn-ea"/>
                <a:cs typeface="+mn-cs"/>
              </a:rPr>
              <a:t>– the fact or condition of knowing something with familiarity gained through experience or association</a:t>
            </a:r>
          </a:p>
          <a:p>
            <a:r>
              <a:rPr lang="en-US" sz="1200" b="1" kern="1200" dirty="0" smtClean="0">
                <a:solidFill>
                  <a:schemeClr val="tx1"/>
                </a:solidFill>
                <a:latin typeface="+mn-lt"/>
                <a:ea typeface="+mn-ea"/>
                <a:cs typeface="+mn-cs"/>
              </a:rPr>
              <a:t>Self-Control </a:t>
            </a:r>
            <a:r>
              <a:rPr lang="en-US" sz="1200" kern="1200" dirty="0" smtClean="0">
                <a:solidFill>
                  <a:schemeClr val="tx1"/>
                </a:solidFill>
                <a:latin typeface="+mn-lt"/>
                <a:ea typeface="+mn-ea"/>
                <a:cs typeface="+mn-cs"/>
              </a:rPr>
              <a:t>– restraint exercised over one's own impulses, emotions or desires</a:t>
            </a:r>
          </a:p>
          <a:p>
            <a:r>
              <a:rPr lang="en-US" sz="1200" b="1" kern="1200" dirty="0" smtClean="0">
                <a:solidFill>
                  <a:schemeClr val="tx1"/>
                </a:solidFill>
                <a:latin typeface="+mn-lt"/>
                <a:ea typeface="+mn-ea"/>
                <a:cs typeface="+mn-cs"/>
              </a:rPr>
              <a:t>Perseverance </a:t>
            </a:r>
            <a:r>
              <a:rPr lang="en-US" sz="1200" kern="1200" dirty="0" smtClean="0">
                <a:solidFill>
                  <a:schemeClr val="tx1"/>
                </a:solidFill>
                <a:latin typeface="+mn-lt"/>
                <a:ea typeface="+mn-ea"/>
                <a:cs typeface="+mn-cs"/>
              </a:rPr>
              <a:t>– to persist in a state, enterprise or undertaking in spite of counter influences, opposition or discouragement</a:t>
            </a:r>
          </a:p>
          <a:p>
            <a:r>
              <a:rPr lang="en-US" sz="1200" b="1" kern="1200" dirty="0" smtClean="0">
                <a:solidFill>
                  <a:schemeClr val="tx1"/>
                </a:solidFill>
                <a:latin typeface="+mn-lt"/>
                <a:ea typeface="+mn-ea"/>
                <a:cs typeface="+mn-cs"/>
              </a:rPr>
              <a:t>Godliness </a:t>
            </a:r>
            <a:r>
              <a:rPr lang="en-US" sz="1200" kern="1200" dirty="0" smtClean="0">
                <a:solidFill>
                  <a:schemeClr val="tx1"/>
                </a:solidFill>
                <a:latin typeface="+mn-lt"/>
                <a:ea typeface="+mn-ea"/>
                <a:cs typeface="+mn-cs"/>
              </a:rPr>
              <a:t>– devoted to a pursuit, belief or mode of behavior</a:t>
            </a:r>
          </a:p>
          <a:p>
            <a:r>
              <a:rPr lang="en-US" sz="1200" b="1" kern="1200" dirty="0" smtClean="0">
                <a:solidFill>
                  <a:schemeClr val="tx1"/>
                </a:solidFill>
                <a:latin typeface="+mn-lt"/>
                <a:ea typeface="+mn-ea"/>
                <a:cs typeface="+mn-cs"/>
              </a:rPr>
              <a:t>Brotherly Kindness </a:t>
            </a:r>
            <a:r>
              <a:rPr lang="en-US" sz="1200" kern="1200" dirty="0" smtClean="0">
                <a:solidFill>
                  <a:schemeClr val="tx1"/>
                </a:solidFill>
                <a:latin typeface="+mn-lt"/>
                <a:ea typeface="+mn-ea"/>
                <a:cs typeface="+mn-cs"/>
              </a:rPr>
              <a:t>(PHILOS) - love as a brother. ADELPHOS or PHILLY</a:t>
            </a:r>
          </a:p>
          <a:p>
            <a:r>
              <a:rPr lang="en-US" sz="1200" b="1" kern="1200" dirty="0" smtClean="0">
                <a:solidFill>
                  <a:schemeClr val="tx1"/>
                </a:solidFill>
                <a:latin typeface="+mn-lt"/>
                <a:ea typeface="+mn-ea"/>
                <a:cs typeface="+mn-cs"/>
              </a:rPr>
              <a:t>Love </a:t>
            </a:r>
            <a:r>
              <a:rPr lang="en-US" sz="1200" kern="1200" dirty="0" smtClean="0">
                <a:solidFill>
                  <a:schemeClr val="tx1"/>
                </a:solidFill>
                <a:latin typeface="+mn-lt"/>
                <a:ea typeface="+mn-ea"/>
                <a:cs typeface="+mn-cs"/>
              </a:rPr>
              <a:t>– agape – the love received from or shown by God.</a:t>
            </a:r>
            <a:endParaRPr lang="en-US" dirty="0"/>
          </a:p>
        </p:txBody>
      </p:sp>
      <p:sp>
        <p:nvSpPr>
          <p:cNvPr id="4" name="Slide Number Placeholder 3"/>
          <p:cNvSpPr>
            <a:spLocks noGrp="1"/>
          </p:cNvSpPr>
          <p:nvPr>
            <p:ph type="sldNum" sz="quarter" idx="10"/>
          </p:nvPr>
        </p:nvSpPr>
        <p:spPr/>
        <p:txBody>
          <a:bodyPr/>
          <a:lstStyle/>
          <a:p>
            <a:fld id="{71C4F458-77E3-4956-B761-02CBD421C369}" type="slidenum">
              <a:rPr lang="en-US" smtClean="0"/>
              <a:t>16</a:t>
            </a:fld>
            <a:endParaRPr lang="en-US"/>
          </a:p>
        </p:txBody>
      </p:sp>
    </p:spTree>
    <p:extLst>
      <p:ext uri="{BB962C8B-B14F-4D97-AF65-F5344CB8AC3E}">
        <p14:creationId xmlns:p14="http://schemas.microsoft.com/office/powerpoint/2010/main" val="22526617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9000" y="1587500"/>
            <a:ext cx="10401300" cy="1454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113">
                <a:solidFill>
                  <a:srgbClr val="FFFFFF"/>
                </a:solidFill>
              </a:defRPr>
            </a:lvl1pPr>
          </a:lstStyle>
          <a:p>
            <a:pPr algn="ctr"/>
            <a:endParaRPr/>
          </a:p>
        </p:txBody>
      </p:sp>
      <p:sp>
        <p:nvSpPr>
          <p:cNvPr id="3" name="New Shape"/>
          <p:cNvSpPr>
            <a:spLocks noGrp="1"/>
          </p:cNvSpPr>
          <p:nvPr>
            <p:ph type="body" idx="1"/>
          </p:nvPr>
        </p:nvSpPr>
        <p:spPr>
          <a:xfrm>
            <a:off x="889000" y="3111499"/>
            <a:ext cx="10420350" cy="704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480">
                <a:solidFill>
                  <a:srgbClr val="FFFFFF"/>
                </a:solidFill>
              </a:defRPr>
            </a:lvl1pPr>
          </a:lstStyle>
          <a:p>
            <a:pPr algn="ctr"/>
            <a:endParaRPr/>
          </a:p>
        </p:txBody>
      </p:sp>
      <p:sp>
        <p:nvSpPr>
          <p:cNvPr id="4" name="New Shape"/>
          <p:cNvSpPr>
            <a:spLocks noGrp="1"/>
          </p:cNvSpPr>
          <p:nvPr>
            <p:ph type="body" idx="2"/>
          </p:nvPr>
        </p:nvSpPr>
        <p:spPr>
          <a:xfrm>
            <a:off x="889000" y="3937000"/>
            <a:ext cx="10426700" cy="4762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593">
                <a:solidFill>
                  <a:srgbClr val="FFFFFF"/>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93800" y="787399"/>
            <a:ext cx="9804400" cy="49911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FFFFFF"/>
                </a:solidFill>
              </a:defRPr>
            </a:lvl1pPr>
          </a:lstStyle>
          <a:p>
            <a:pPr algn="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15_1_">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endParaRP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FFFFFF"/>
                </a:solidFill>
              </a:defRPr>
            </a:lvl1pPr>
          </a:lstStyle>
          <a:p>
            <a:pPr algn="l"/>
            <a:endParaRP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endParaRP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bmp"/><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9000" y="1587500"/>
            <a:ext cx="10401300" cy="1454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113">
                <a:solidFill>
                  <a:srgbClr val="FFFFFF"/>
                </a:solidFill>
              </a:defRPr>
            </a:lvl1pPr>
          </a:lstStyle>
          <a:p>
            <a:pPr algn="ctr"/>
            <a:r>
              <a:rPr sz="6113" b="0">
                <a:solidFill>
                  <a:srgbClr val="FFFFFF"/>
                </a:solidFill>
              </a:rPr>
              <a:t>The Stigma of Love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r>
              <a:rPr sz="4713" b="0">
                <a:solidFill>
                  <a:srgbClr val="FFFFFF"/>
                </a:solidFill>
              </a:rPr>
              <a:t>A new commandment I give to you, that you love one another; as I have loved you, that you also love one another.</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20000"/>
          </a:bodyPr>
          <a:lstStyle>
            <a:lvl1pPr algn="l">
              <a:defRPr sz="4900">
                <a:solidFill>
                  <a:srgbClr val="FFFFFF"/>
                </a:solidFill>
              </a:defRPr>
            </a:lvl1pPr>
          </a:lstStyle>
          <a:p>
            <a:pPr algn="l"/>
            <a:r>
              <a:rPr sz="4900" b="0">
                <a:solidFill>
                  <a:srgbClr val="FFFFFF"/>
                </a:solidFill>
              </a:rPr>
              <a:t>John 13:34</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09600" y="857250"/>
            <a:ext cx="10972799"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r>
              <a:rPr sz="4713" b="0" dirty="0">
                <a:solidFill>
                  <a:srgbClr val="FFFFFF"/>
                </a:solidFill>
              </a:rPr>
              <a:t>A new commandment I give to you, that you </a:t>
            </a:r>
            <a:r>
              <a:rPr lang="el-GR" dirty="0" smtClean="0"/>
              <a:t>ἀγαπᾶν</a:t>
            </a:r>
            <a:r>
              <a:rPr lang="en-US" dirty="0" smtClean="0"/>
              <a:t> (</a:t>
            </a:r>
            <a:r>
              <a:rPr lang="en-US" dirty="0" err="1" smtClean="0"/>
              <a:t>agapate</a:t>
            </a:r>
            <a:r>
              <a:rPr lang="en-US" dirty="0" smtClean="0"/>
              <a:t>) </a:t>
            </a:r>
            <a:r>
              <a:rPr sz="4713" b="0" dirty="0" smtClean="0">
                <a:solidFill>
                  <a:srgbClr val="FFFFFF"/>
                </a:solidFill>
              </a:rPr>
              <a:t>one </a:t>
            </a:r>
            <a:r>
              <a:rPr sz="4713" b="0" dirty="0">
                <a:solidFill>
                  <a:srgbClr val="FFFFFF"/>
                </a:solidFill>
              </a:rPr>
              <a:t>another; as I have </a:t>
            </a:r>
            <a:r>
              <a:rPr lang="el-GR" dirty="0"/>
              <a:t>ἀγαπάω </a:t>
            </a:r>
            <a:r>
              <a:rPr lang="en-US" dirty="0" smtClean="0"/>
              <a:t>(</a:t>
            </a:r>
            <a:r>
              <a:rPr lang="en-US" dirty="0" err="1" smtClean="0"/>
              <a:t>agapa</a:t>
            </a:r>
            <a:r>
              <a:rPr lang="el-GR" dirty="0" smtClean="0"/>
              <a:t>ο̅</a:t>
            </a:r>
            <a:r>
              <a:rPr lang="el-GR" dirty="0"/>
              <a:t> </a:t>
            </a:r>
            <a:r>
              <a:rPr lang="el-GR" dirty="0" smtClean="0"/>
              <a:t>)</a:t>
            </a:r>
            <a:r>
              <a:rPr lang="en-US" dirty="0" smtClean="0"/>
              <a:t> </a:t>
            </a:r>
            <a:r>
              <a:rPr sz="4713" b="0" dirty="0" smtClean="0">
                <a:solidFill>
                  <a:srgbClr val="FFFFFF"/>
                </a:solidFill>
              </a:rPr>
              <a:t>you</a:t>
            </a:r>
            <a:r>
              <a:rPr sz="4713" b="0" dirty="0">
                <a:solidFill>
                  <a:srgbClr val="FFFFFF"/>
                </a:solidFill>
              </a:rPr>
              <a:t>, that you also </a:t>
            </a:r>
            <a:r>
              <a:rPr lang="el-GR" dirty="0" smtClean="0"/>
              <a:t>ἀγαπάω (α</a:t>
            </a:r>
            <a:r>
              <a:rPr lang="en-US" dirty="0" err="1" smtClean="0"/>
              <a:t>gapa</a:t>
            </a:r>
            <a:r>
              <a:rPr lang="el-GR" dirty="0" smtClean="0"/>
              <a:t>ο̅</a:t>
            </a:r>
            <a:r>
              <a:rPr lang="en-US" dirty="0" smtClean="0"/>
              <a:t> )</a:t>
            </a:r>
            <a:r>
              <a:rPr sz="4713" b="0" dirty="0" smtClean="0">
                <a:solidFill>
                  <a:srgbClr val="FFFFFF"/>
                </a:solidFill>
              </a:rPr>
              <a:t>one </a:t>
            </a:r>
            <a:r>
              <a:rPr sz="4713" b="0" dirty="0">
                <a:solidFill>
                  <a:srgbClr val="FFFFFF"/>
                </a:solidFill>
              </a:rPr>
              <a:t>another.</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20000"/>
          </a:bodyPr>
          <a:lstStyle>
            <a:lvl1pPr algn="l">
              <a:defRPr sz="4900">
                <a:solidFill>
                  <a:srgbClr val="FFFFFF"/>
                </a:solidFill>
              </a:defRPr>
            </a:lvl1pPr>
          </a:lstStyle>
          <a:p>
            <a:pPr algn="l"/>
            <a:r>
              <a:rPr sz="4900" b="0">
                <a:solidFill>
                  <a:srgbClr val="FFFFFF"/>
                </a:solidFill>
              </a:rPr>
              <a:t>John 13:34</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extLst>
      <p:ext uri="{BB962C8B-B14F-4D97-AF65-F5344CB8AC3E}">
        <p14:creationId xmlns:p14="http://schemas.microsoft.com/office/powerpoint/2010/main" val="27351607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r>
              <a:rPr sz="4713" b="0">
                <a:solidFill>
                  <a:srgbClr val="FFFFFF"/>
                </a:solidFill>
              </a:rPr>
              <a:t>No one has seen God at any time. If we love one another, God abides in us, and His love has been perfected in us.</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20000"/>
          </a:bodyPr>
          <a:lstStyle>
            <a:lvl1pPr algn="l">
              <a:defRPr sz="4900">
                <a:solidFill>
                  <a:srgbClr val="FFFFFF"/>
                </a:solidFill>
              </a:defRPr>
            </a:lvl1pPr>
          </a:lstStyle>
          <a:p>
            <a:pPr algn="l"/>
            <a:r>
              <a:rPr sz="4900" b="0">
                <a:solidFill>
                  <a:srgbClr val="FFFFFF"/>
                </a:solidFill>
              </a:rPr>
              <a:t>1 John 4:12</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r>
              <a:rPr sz="4713" b="0" dirty="0">
                <a:solidFill>
                  <a:srgbClr val="FFFFFF"/>
                </a:solidFill>
              </a:rPr>
              <a:t>No one has seen God at any time. If we </a:t>
            </a:r>
            <a:r>
              <a:rPr lang="el-GR" dirty="0" smtClean="0"/>
              <a:t>ἀγαπάω</a:t>
            </a:r>
            <a:r>
              <a:rPr lang="en-US" dirty="0"/>
              <a:t> (</a:t>
            </a:r>
            <a:r>
              <a:rPr lang="en-US" dirty="0" err="1"/>
              <a:t>agapa</a:t>
            </a:r>
            <a:r>
              <a:rPr lang="el-GR" dirty="0"/>
              <a:t>ο̅ )</a:t>
            </a:r>
            <a:r>
              <a:rPr lang="en-US" dirty="0"/>
              <a:t> </a:t>
            </a:r>
            <a:r>
              <a:rPr sz="4713" b="0" dirty="0" smtClean="0">
                <a:solidFill>
                  <a:srgbClr val="FFFFFF"/>
                </a:solidFill>
              </a:rPr>
              <a:t>one </a:t>
            </a:r>
            <a:r>
              <a:rPr sz="4713" b="0" dirty="0">
                <a:solidFill>
                  <a:srgbClr val="FFFFFF"/>
                </a:solidFill>
              </a:rPr>
              <a:t>another, God abides in us, and His </a:t>
            </a:r>
            <a:r>
              <a:rPr lang="el-GR" dirty="0"/>
              <a:t>ἀγάπη </a:t>
            </a:r>
            <a:r>
              <a:rPr lang="en-US" dirty="0" smtClean="0"/>
              <a:t>(agape</a:t>
            </a:r>
            <a:r>
              <a:rPr lang="el-GR" dirty="0" smtClean="0"/>
              <a:t>̅ )</a:t>
            </a:r>
            <a:r>
              <a:rPr sz="4713" b="0" dirty="0" smtClean="0">
                <a:solidFill>
                  <a:srgbClr val="FFFFFF"/>
                </a:solidFill>
              </a:rPr>
              <a:t>has </a:t>
            </a:r>
            <a:r>
              <a:rPr sz="4713" b="0" dirty="0">
                <a:solidFill>
                  <a:srgbClr val="FFFFFF"/>
                </a:solidFill>
              </a:rPr>
              <a:t>been perfected in us.</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20000"/>
          </a:bodyPr>
          <a:lstStyle>
            <a:lvl1pPr algn="l">
              <a:defRPr sz="4900">
                <a:solidFill>
                  <a:srgbClr val="FFFFFF"/>
                </a:solidFill>
              </a:defRPr>
            </a:lvl1pPr>
          </a:lstStyle>
          <a:p>
            <a:pPr algn="l"/>
            <a:r>
              <a:rPr sz="4900" b="0">
                <a:solidFill>
                  <a:srgbClr val="FFFFFF"/>
                </a:solidFill>
              </a:rPr>
              <a:t>1 John 4:12</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extLst>
      <p:ext uri="{BB962C8B-B14F-4D97-AF65-F5344CB8AC3E}">
        <p14:creationId xmlns:p14="http://schemas.microsoft.com/office/powerpoint/2010/main" val="18683108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38200" y="45720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dirty="0">
                <a:solidFill>
                  <a:srgbClr val="FFFFFF"/>
                </a:solidFill>
              </a:rPr>
              <a:t>Do we want to be loved, or feel loved?</a:t>
            </a:r>
          </a:p>
        </p:txBody>
      </p:sp>
      <p:sp>
        <p:nvSpPr>
          <p:cNvPr id="3" name="New Shape"/>
          <p:cNvSpPr>
            <a:spLocks noGrp="1"/>
          </p:cNvSpPr>
          <p:nvPr>
            <p:ph type="body" idx="1"/>
          </p:nvPr>
        </p:nvSpPr>
        <p:spPr>
          <a:xfrm>
            <a:off x="1295400" y="2286000"/>
            <a:ext cx="9493250" cy="2362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r>
              <a:rPr lang="en-US" dirty="0" smtClean="0"/>
              <a:t>What has today’s culture taught us about being loved &amp; loving others?</a:t>
            </a:r>
            <a:endParaRP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a:xfrm>
            <a:off x="762000" y="457200"/>
            <a:ext cx="10433050" cy="1498600"/>
          </a:xfrm>
        </p:spPr>
        <p:txBody>
          <a:bodyPr>
            <a:normAutofit fontScale="77500" lnSpcReduction="20000"/>
          </a:bodyPr>
          <a:lstStyle/>
          <a:p>
            <a:r>
              <a:rPr lang="en-US" dirty="0" smtClean="0"/>
              <a:t>How do we learn to love others?</a:t>
            </a:r>
            <a:endParaRPr lang="en-US" dirty="0"/>
          </a:p>
        </p:txBody>
      </p:sp>
      <p:sp>
        <p:nvSpPr>
          <p:cNvPr id="3" name="Text Placeholder 2"/>
          <p:cNvSpPr>
            <a:spLocks noGrp="1"/>
          </p:cNvSpPr>
          <p:nvPr>
            <p:ph type="body" idx="1"/>
          </p:nvPr>
        </p:nvSpPr>
        <p:spPr>
          <a:xfrm>
            <a:off x="685800" y="3124200"/>
            <a:ext cx="10591799" cy="1111250"/>
          </a:xfrm>
        </p:spPr>
        <p:txBody>
          <a:bodyPr>
            <a:noAutofit/>
          </a:bodyPr>
          <a:lstStyle/>
          <a:p>
            <a:r>
              <a:rPr lang="en-US" sz="3600" dirty="0" smtClean="0"/>
              <a:t>We love Him because He first loved us – 1 </a:t>
            </a:r>
            <a:r>
              <a:rPr lang="en-US" sz="3600" dirty="0" err="1" smtClean="0"/>
              <a:t>Jn</a:t>
            </a:r>
            <a:r>
              <a:rPr lang="en-US" sz="3600" dirty="0" smtClean="0"/>
              <a:t> </a:t>
            </a:r>
            <a:r>
              <a:rPr lang="en-US" sz="3600" dirty="0" smtClean="0"/>
              <a:t>4:19</a:t>
            </a:r>
          </a:p>
        </p:txBody>
      </p:sp>
    </p:spTree>
    <p:extLst>
      <p:ext uri="{BB962C8B-B14F-4D97-AF65-F5344CB8AC3E}">
        <p14:creationId xmlns:p14="http://schemas.microsoft.com/office/powerpoint/2010/main" val="2902246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20000"/>
          </a:bodyPr>
          <a:lstStyle>
            <a:lvl1pPr algn="l">
              <a:defRPr sz="4713">
                <a:solidFill>
                  <a:srgbClr val="FFFFFF"/>
                </a:solidFill>
              </a:defRPr>
            </a:lvl1pPr>
          </a:lstStyle>
          <a:p>
            <a:pPr algn="l"/>
            <a:r>
              <a:rPr sz="4713" b="0">
                <a:solidFill>
                  <a:srgbClr val="FFFFFF"/>
                </a:solidFill>
              </a:rPr>
              <a:t>But also for this very reason, giving all diligence, add to your faith virtue, to virtue knowledge, to knowledge self-control, to self-control perseverance, to perseverance godliness, to godliness brotherly kindness, and to brotherly kindness love.</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20000"/>
          </a:bodyPr>
          <a:lstStyle>
            <a:lvl1pPr algn="l">
              <a:defRPr sz="4900">
                <a:solidFill>
                  <a:srgbClr val="FFFFFF"/>
                </a:solidFill>
              </a:defRPr>
            </a:lvl1pPr>
          </a:lstStyle>
          <a:p>
            <a:pPr algn="l"/>
            <a:r>
              <a:rPr sz="4900" b="0">
                <a:solidFill>
                  <a:srgbClr val="FFFFFF"/>
                </a:solidFill>
              </a:rPr>
              <a:t>2 Peter 1:5–7</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a:bodyPr>
          <a:lstStyle>
            <a:lvl1pPr algn="ctr">
              <a:defRPr sz="6813">
                <a:solidFill>
                  <a:srgbClr val="FFFFFF"/>
                </a:solidFill>
              </a:defRPr>
            </a:lvl1pPr>
          </a:lstStyle>
          <a:p>
            <a:pPr algn="ctr"/>
            <a:r>
              <a:rPr sz="6813" b="0">
                <a:solidFill>
                  <a:srgbClr val="FFFFFF"/>
                </a:solidFill>
              </a:rPr>
              <a:t>The battle plan of the enemy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14400" y="1447800"/>
            <a:ext cx="10433050" cy="2990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85000" lnSpcReduction="20000"/>
          </a:bodyPr>
          <a:lstStyle>
            <a:lvl1pPr algn="ctr">
              <a:defRPr sz="6813">
                <a:solidFill>
                  <a:srgbClr val="FFFFFF"/>
                </a:solidFill>
              </a:defRPr>
            </a:lvl1pPr>
          </a:lstStyle>
          <a:p>
            <a:pPr algn="ctr"/>
            <a:r>
              <a:rPr sz="6813" b="0" dirty="0">
                <a:solidFill>
                  <a:srgbClr val="FFFFFF"/>
                </a:solidFill>
              </a:rPr>
              <a:t>Why is it easier/more acceptable to make fun of people, than to tell them you love them?</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a:solidFill>
                  <a:srgbClr val="FFFFFF"/>
                </a:solidFill>
              </a:rPr>
              <a:t>The “I love you” reaction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Text Placeholder 1"/>
          <p:cNvSpPr>
            <a:spLocks noGrp="1"/>
          </p:cNvSpPr>
          <p:nvPr>
            <p:ph type="body"/>
          </p:nvPr>
        </p:nvSpPr>
        <p:spPr>
          <a:xfrm>
            <a:off x="-381000" y="1143000"/>
            <a:ext cx="10433050" cy="1498600"/>
          </a:xfrm>
        </p:spPr>
        <p:txBody>
          <a:bodyPr/>
          <a:lstStyle/>
          <a:p>
            <a:r>
              <a:rPr lang="en-US" dirty="0" smtClean="0"/>
              <a:t>PRAYER</a:t>
            </a:r>
            <a:endParaRPr lang="en-US" dirty="0"/>
          </a:p>
        </p:txBody>
      </p:sp>
    </p:spTree>
    <p:extLst>
      <p:ext uri="{BB962C8B-B14F-4D97-AF65-F5344CB8AC3E}">
        <p14:creationId xmlns:p14="http://schemas.microsoft.com/office/powerpoint/2010/main" val="7809496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93800" y="787399"/>
            <a:ext cx="9804400" cy="49911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FFFFFF"/>
                </a:solidFill>
              </a:defRPr>
            </a:lvl1pPr>
          </a:lstStyle>
          <a:p>
            <a:pPr algn="l"/>
            <a:r>
              <a:rPr sz="6000" b="0" dirty="0">
                <a:solidFill>
                  <a:srgbClr val="FFFFFF"/>
                </a:solidFill>
              </a:rPr>
              <a:t>The Sermon of John
Love one another!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Text Placeholder 1"/>
          <p:cNvSpPr>
            <a:spLocks noGrp="1"/>
          </p:cNvSpPr>
          <p:nvPr>
            <p:ph type="body"/>
          </p:nvPr>
        </p:nvSpPr>
        <p:spPr>
          <a:xfrm>
            <a:off x="-381000" y="1143000"/>
            <a:ext cx="10433050" cy="1498600"/>
          </a:xfrm>
        </p:spPr>
        <p:txBody>
          <a:bodyPr/>
          <a:lstStyle/>
          <a:p>
            <a:r>
              <a:rPr lang="en-US" dirty="0" smtClean="0"/>
              <a:t>PRAYER</a:t>
            </a:r>
            <a:endParaRPr lang="en-US" dirty="0"/>
          </a:p>
        </p:txBody>
      </p:sp>
      <p:sp>
        <p:nvSpPr>
          <p:cNvPr id="3" name="Text Placeholder 2"/>
          <p:cNvSpPr>
            <a:spLocks noGrp="1"/>
          </p:cNvSpPr>
          <p:nvPr>
            <p:ph type="body" idx="1"/>
          </p:nvPr>
        </p:nvSpPr>
        <p:spPr/>
        <p:txBody>
          <a:bodyPr>
            <a:normAutofit lnSpcReduction="10000"/>
          </a:bodyPr>
          <a:lstStyle/>
          <a:p>
            <a:endParaRPr lang="en-US"/>
          </a:p>
        </p:txBody>
      </p:sp>
    </p:spTree>
    <p:extLst>
      <p:ext uri="{BB962C8B-B14F-4D97-AF65-F5344CB8AC3E}">
        <p14:creationId xmlns:p14="http://schemas.microsoft.com/office/powerpoint/2010/main" val="32891129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p:txBody>
          <a:bodyPr/>
          <a:lstStyle/>
          <a:p>
            <a:r>
              <a:rPr lang="en-US" smtClean="0"/>
              <a:t>Set Feb date</a:t>
            </a:r>
            <a:endParaRPr lang="en-US"/>
          </a:p>
        </p:txBody>
      </p:sp>
      <p:sp>
        <p:nvSpPr>
          <p:cNvPr id="3" name="Text Placeholder 2"/>
          <p:cNvSpPr>
            <a:spLocks noGrp="1"/>
          </p:cNvSpPr>
          <p:nvPr>
            <p:ph type="body" idx="1"/>
          </p:nvPr>
        </p:nvSpPr>
        <p:spPr/>
        <p:txBody>
          <a:bodyPr>
            <a:normAutofit lnSpcReduction="10000"/>
          </a:bodyPr>
          <a:lstStyle/>
          <a:p>
            <a:endParaRPr lang="en-US"/>
          </a:p>
        </p:txBody>
      </p:sp>
    </p:spTree>
    <p:extLst>
      <p:ext uri="{BB962C8B-B14F-4D97-AF65-F5344CB8AC3E}">
        <p14:creationId xmlns:p14="http://schemas.microsoft.com/office/powerpoint/2010/main" val="9739748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38200" y="152400"/>
            <a:ext cx="10401300" cy="1454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dirty="0">
                <a:solidFill>
                  <a:srgbClr val="FFFFFF"/>
                </a:solidFill>
              </a:rPr>
              <a:t>What is love?</a:t>
            </a:r>
          </a:p>
        </p:txBody>
      </p:sp>
      <p:sp>
        <p:nvSpPr>
          <p:cNvPr id="3" name="New Shape"/>
          <p:cNvSpPr>
            <a:spLocks noGrp="1"/>
          </p:cNvSpPr>
          <p:nvPr>
            <p:ph type="body" idx="1"/>
          </p:nvPr>
        </p:nvSpPr>
        <p:spPr>
          <a:xfrm>
            <a:off x="838200" y="1524000"/>
            <a:ext cx="10420350" cy="704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406">
                <a:solidFill>
                  <a:srgbClr val="FFFFFF"/>
                </a:solidFill>
              </a:defRPr>
            </a:lvl1pPr>
          </a:lstStyle>
          <a:p>
            <a:pPr algn="ctr"/>
            <a:r>
              <a:rPr lang="en-US" dirty="0" smtClean="0"/>
              <a:t>God – Love is God.</a:t>
            </a:r>
            <a:endParaRPr dirty="0"/>
          </a:p>
        </p:txBody>
      </p:sp>
      <p:sp>
        <p:nvSpPr>
          <p:cNvPr id="4" name="Text Placeholder 3"/>
          <p:cNvSpPr>
            <a:spLocks noGrp="1"/>
          </p:cNvSpPr>
          <p:nvPr>
            <p:ph type="body" idx="2"/>
          </p:nvPr>
        </p:nvSpPr>
        <p:spPr>
          <a:xfrm>
            <a:off x="914400" y="2362200"/>
            <a:ext cx="10502900" cy="685800"/>
          </a:xfrm>
        </p:spPr>
        <p:txBody>
          <a:bodyPr>
            <a:normAutofit fontScale="70000" lnSpcReduction="20000"/>
          </a:bodyPr>
          <a:lstStyle/>
          <a:p>
            <a:r>
              <a:rPr lang="en-US" i="1" dirty="0"/>
              <a:t>He who does not love does not know God, for God is love.”</a:t>
            </a:r>
            <a:r>
              <a:rPr lang="en-US" dirty="0"/>
              <a:t> </a:t>
            </a:r>
            <a:r>
              <a:rPr lang="en-US" dirty="0" smtClean="0"/>
              <a:t> 1Jn 4:8</a:t>
            </a:r>
            <a:endParaRPr lang="en-US" dirty="0"/>
          </a:p>
        </p:txBody>
      </p:sp>
      <p:sp>
        <p:nvSpPr>
          <p:cNvPr id="6" name="Rectangle 5"/>
          <p:cNvSpPr/>
          <p:nvPr/>
        </p:nvSpPr>
        <p:spPr>
          <a:xfrm>
            <a:off x="1371600" y="2967335"/>
            <a:ext cx="9753600" cy="1200329"/>
          </a:xfrm>
          <a:prstGeom prst="rect">
            <a:avLst/>
          </a:prstGeom>
        </p:spPr>
        <p:txBody>
          <a:bodyPr wrap="square">
            <a:spAutoFit/>
          </a:bodyPr>
          <a:lstStyle/>
          <a:p>
            <a:r>
              <a:rPr lang="en-US" sz="2400" i="1" dirty="0">
                <a:solidFill>
                  <a:schemeClr val="bg1"/>
                </a:solidFill>
              </a:rPr>
              <a:t>And we have known and believed the love that God has for us. God is love, and he who abides in love abides in God, and God in him</a:t>
            </a:r>
            <a:r>
              <a:rPr lang="en-US" sz="2400" i="1" dirty="0" smtClean="0">
                <a:solidFill>
                  <a:schemeClr val="bg1"/>
                </a:solidFill>
              </a:rPr>
              <a:t>.</a:t>
            </a:r>
          </a:p>
          <a:p>
            <a:pPr algn="r"/>
            <a:r>
              <a:rPr lang="en-US" sz="2400" dirty="0" smtClean="0">
                <a:solidFill>
                  <a:schemeClr val="bg1"/>
                </a:solidFill>
              </a:rPr>
              <a:t>1 </a:t>
            </a:r>
            <a:r>
              <a:rPr lang="en-US" sz="2400" dirty="0" err="1" smtClean="0">
                <a:solidFill>
                  <a:schemeClr val="bg1"/>
                </a:solidFill>
              </a:rPr>
              <a:t>Jn</a:t>
            </a:r>
            <a:r>
              <a:rPr lang="en-US" sz="2400" dirty="0" smtClean="0">
                <a:solidFill>
                  <a:schemeClr val="bg1"/>
                </a:solidFill>
              </a:rPr>
              <a:t> 4:16</a:t>
            </a:r>
            <a:endParaRPr lang="en-US" sz="2400" dirty="0">
              <a:solidFill>
                <a:schemeClr val="bg1"/>
              </a:solidFill>
            </a:endParaRPr>
          </a:p>
        </p:txBody>
      </p:sp>
      <p:sp>
        <p:nvSpPr>
          <p:cNvPr id="7" name="Rectangle 6"/>
          <p:cNvSpPr/>
          <p:nvPr/>
        </p:nvSpPr>
        <p:spPr>
          <a:xfrm>
            <a:off x="1371600" y="4267200"/>
            <a:ext cx="9753600" cy="461665"/>
          </a:xfrm>
          <a:prstGeom prst="rect">
            <a:avLst/>
          </a:prstGeom>
        </p:spPr>
        <p:txBody>
          <a:bodyPr wrap="square">
            <a:spAutoFit/>
          </a:bodyPr>
          <a:lstStyle/>
          <a:p>
            <a:r>
              <a:rPr lang="en-US" sz="2400" dirty="0" smtClean="0">
                <a:solidFill>
                  <a:srgbClr val="FFFFFF"/>
                </a:solidFill>
              </a:rPr>
              <a:t>To better understand love, is to better understand God.</a:t>
            </a:r>
            <a:endParaRPr lang="en-US" sz="2400"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6813">
                <a:solidFill>
                  <a:srgbClr val="FFFFFF"/>
                </a:solidFill>
              </a:defRPr>
            </a:lvl1pPr>
          </a:lstStyle>
          <a:p>
            <a:pPr algn="ctr"/>
            <a:r>
              <a:rPr sz="6813" b="0">
                <a:solidFill>
                  <a:srgbClr val="FFFFFF"/>
                </a:solidFill>
              </a:rPr>
              <a:t>Biblical Definition of Love</a:t>
            </a:r>
          </a:p>
        </p:txBody>
      </p:sp>
      <p:sp>
        <p:nvSpPr>
          <p:cNvPr id="3" name="New Shape"/>
          <p:cNvSpPr>
            <a:spLocks noGrp="1"/>
          </p:cNvSpPr>
          <p:nvPr>
            <p:ph type="body" idx="1"/>
          </p:nvPr>
        </p:nvSpPr>
        <p:spPr>
          <a:xfrm>
            <a:off x="1346199" y="3657600"/>
            <a:ext cx="9493250" cy="5778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lnSpcReduction="10000"/>
          </a:bodyPr>
          <a:lstStyle>
            <a:lvl1pPr algn="ctr">
              <a:defRPr sz="3406">
                <a:solidFill>
                  <a:srgbClr val="FFFFFF"/>
                </a:solidFill>
              </a:defRPr>
            </a:lvl1pPr>
          </a:lstStyle>
          <a:p>
            <a:pPr algn="ctr"/>
            <a:r>
              <a:rPr lang="en-US" dirty="0" smtClean="0"/>
              <a:t>3 Types</a:t>
            </a:r>
            <a:endParaRP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p:nvPr>
        </p:nvSpPr>
        <p:spPr>
          <a:xfrm>
            <a:off x="838200" y="304800"/>
            <a:ext cx="10401300" cy="1454150"/>
          </a:xfrm>
        </p:spPr>
        <p:txBody>
          <a:bodyPr/>
          <a:lstStyle/>
          <a:p>
            <a:r>
              <a:rPr lang="en-US" sz="4000" dirty="0" smtClean="0"/>
              <a:t>PHILOS – Brotherly love / love of friends (David &amp; Johnathan)</a:t>
            </a:r>
            <a:endParaRPr lang="en-US" sz="4000" dirty="0"/>
          </a:p>
        </p:txBody>
      </p:sp>
      <p:sp>
        <p:nvSpPr>
          <p:cNvPr id="5" name="Text Placeholder 4"/>
          <p:cNvSpPr>
            <a:spLocks noGrp="1"/>
          </p:cNvSpPr>
          <p:nvPr>
            <p:ph type="body" idx="1"/>
          </p:nvPr>
        </p:nvSpPr>
        <p:spPr>
          <a:xfrm>
            <a:off x="914400" y="2209800"/>
            <a:ext cx="10820400" cy="1066800"/>
          </a:xfrm>
        </p:spPr>
        <p:txBody>
          <a:bodyPr>
            <a:normAutofit fontScale="85000" lnSpcReduction="20000"/>
          </a:bodyPr>
          <a:lstStyle/>
          <a:p>
            <a:r>
              <a:rPr lang="en-US" dirty="0" smtClean="0"/>
              <a:t>EROS – Sexual love, usually speaking of arousal. </a:t>
            </a:r>
            <a:endParaRPr lang="en-US" dirty="0"/>
          </a:p>
          <a:p>
            <a:r>
              <a:rPr lang="en-US" dirty="0" smtClean="0"/>
              <a:t>Greek god of love, Romans called him Cupid.</a:t>
            </a:r>
          </a:p>
          <a:p>
            <a:endParaRPr lang="en-US" dirty="0" smtClean="0"/>
          </a:p>
        </p:txBody>
      </p:sp>
      <p:sp>
        <p:nvSpPr>
          <p:cNvPr id="7" name="Text Placeholder 6"/>
          <p:cNvSpPr>
            <a:spLocks noGrp="1"/>
          </p:cNvSpPr>
          <p:nvPr>
            <p:ph type="body" idx="2"/>
          </p:nvPr>
        </p:nvSpPr>
        <p:spPr>
          <a:xfrm>
            <a:off x="889000" y="3276600"/>
            <a:ext cx="10426700" cy="1136650"/>
          </a:xfrm>
        </p:spPr>
        <p:txBody>
          <a:bodyPr>
            <a:noAutofit/>
          </a:bodyPr>
          <a:lstStyle/>
          <a:p>
            <a:r>
              <a:rPr lang="en-US" sz="4000" dirty="0" smtClean="0"/>
              <a:t>AGAPE – Godly love. The love of 1Cor 13</a:t>
            </a:r>
            <a:endParaRPr lang="en-US" sz="4000" dirty="0"/>
          </a:p>
        </p:txBody>
      </p:sp>
    </p:spTree>
    <p:extLst>
      <p:ext uri="{BB962C8B-B14F-4D97-AF65-F5344CB8AC3E}">
        <p14:creationId xmlns:p14="http://schemas.microsoft.com/office/powerpoint/2010/main" val="3973138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p:nvPr>
        </p:nvSpPr>
        <p:spPr>
          <a:xfrm>
            <a:off x="685800" y="685800"/>
            <a:ext cx="10433050" cy="1498600"/>
          </a:xfrm>
        </p:spPr>
        <p:txBody>
          <a:bodyPr>
            <a:normAutofit fontScale="77500" lnSpcReduction="20000"/>
          </a:bodyPr>
          <a:lstStyle/>
          <a:p>
            <a:r>
              <a:rPr lang="en-US" dirty="0" smtClean="0"/>
              <a:t>What about AGAPE love speaks about Jesus?</a:t>
            </a:r>
            <a:endParaRPr lang="en-US" dirty="0"/>
          </a:p>
        </p:txBody>
      </p:sp>
      <p:sp>
        <p:nvSpPr>
          <p:cNvPr id="3" name="Text Placeholder 2"/>
          <p:cNvSpPr>
            <a:spLocks noGrp="1"/>
          </p:cNvSpPr>
          <p:nvPr>
            <p:ph type="body" idx="1"/>
          </p:nvPr>
        </p:nvSpPr>
        <p:spPr>
          <a:xfrm>
            <a:off x="1346199" y="2209800"/>
            <a:ext cx="9493250" cy="3657600"/>
          </a:xfrm>
        </p:spPr>
        <p:txBody>
          <a:bodyPr>
            <a:normAutofit/>
          </a:bodyPr>
          <a:lstStyle/>
          <a:p>
            <a:pPr marL="571500" indent="-571500" algn="l">
              <a:buFont typeface="Arial" panose="020B0604020202020204" pitchFamily="34" charset="0"/>
              <a:buChar char="•"/>
            </a:pPr>
            <a:r>
              <a:rPr lang="en-US" sz="4400" dirty="0" smtClean="0"/>
              <a:t>Keeps no record of wrongs</a:t>
            </a:r>
          </a:p>
          <a:p>
            <a:pPr marL="571500" indent="-571500" algn="l">
              <a:buFont typeface="Arial" panose="020B0604020202020204" pitchFamily="34" charset="0"/>
              <a:buChar char="•"/>
            </a:pPr>
            <a:r>
              <a:rPr lang="en-US" sz="4400" dirty="0" smtClean="0"/>
              <a:t>Never gives up</a:t>
            </a:r>
          </a:p>
          <a:p>
            <a:pPr marL="571500" indent="-571500" algn="l">
              <a:buFont typeface="Arial" panose="020B0604020202020204" pitchFamily="34" charset="0"/>
              <a:buChar char="•"/>
            </a:pPr>
            <a:r>
              <a:rPr lang="en-US" sz="4400" dirty="0" smtClean="0"/>
              <a:t>Never loses </a:t>
            </a:r>
            <a:r>
              <a:rPr lang="en-US" sz="4400" dirty="0" smtClean="0"/>
              <a:t>faith</a:t>
            </a:r>
          </a:p>
          <a:p>
            <a:pPr marL="571500" indent="-571500" algn="l">
              <a:buFont typeface="Arial" panose="020B0604020202020204" pitchFamily="34" charset="0"/>
              <a:buChar char="•"/>
            </a:pPr>
            <a:r>
              <a:rPr lang="en-US" sz="4400" dirty="0" smtClean="0"/>
              <a:t>Where we find true grace</a:t>
            </a:r>
            <a:endParaRPr lang="en-US" sz="4400" dirty="0"/>
          </a:p>
        </p:txBody>
      </p:sp>
    </p:spTree>
    <p:extLst>
      <p:ext uri="{BB962C8B-B14F-4D97-AF65-F5344CB8AC3E}">
        <p14:creationId xmlns:p14="http://schemas.microsoft.com/office/powerpoint/2010/main" val="1278756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82649" y="2101850"/>
            <a:ext cx="10433050" cy="1498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77500" lnSpcReduction="20000"/>
          </a:bodyPr>
          <a:lstStyle>
            <a:lvl1pPr algn="ctr">
              <a:defRPr sz="6813">
                <a:solidFill>
                  <a:srgbClr val="FFFFFF"/>
                </a:solidFill>
              </a:defRPr>
            </a:lvl1pPr>
          </a:lstStyle>
          <a:p>
            <a:pPr algn="ctr"/>
            <a:r>
              <a:rPr sz="6813" b="0">
                <a:solidFill>
                  <a:srgbClr val="FFFFFF"/>
                </a:solidFill>
              </a:rPr>
              <a:t>How should we as Christians love one another?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857250"/>
            <a:ext cx="10458450" cy="43053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pPr algn="l"/>
            <a:r>
              <a:rPr sz="4713" b="0">
                <a:solidFill>
                  <a:srgbClr val="FFFFFF"/>
                </a:solidFill>
              </a:rPr>
              <a:t>But concerning brotherly love you have no need that I should write to you, for you yourselves are taught by God to love one another;</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20000"/>
          </a:bodyPr>
          <a:lstStyle>
            <a:lvl1pPr algn="l">
              <a:defRPr sz="4900">
                <a:solidFill>
                  <a:srgbClr val="FFFFFF"/>
                </a:solidFill>
              </a:defRPr>
            </a:lvl1pPr>
          </a:lstStyle>
          <a:p>
            <a:pPr algn="l"/>
            <a:r>
              <a:rPr sz="4900" b="0">
                <a:solidFill>
                  <a:srgbClr val="FFFFFF"/>
                </a:solidFill>
              </a:rPr>
              <a:t>1 Thessalonians 4:9</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3"/>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901699" y="533400"/>
            <a:ext cx="10458450" cy="4629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713">
                <a:solidFill>
                  <a:srgbClr val="FFFFFF"/>
                </a:solidFill>
              </a:defRPr>
            </a:lvl1pPr>
          </a:lstStyle>
          <a:p>
            <a:r>
              <a:rPr sz="4713" b="0" dirty="0">
                <a:solidFill>
                  <a:srgbClr val="FFFFFF"/>
                </a:solidFill>
              </a:rPr>
              <a:t>But concerning </a:t>
            </a:r>
            <a:r>
              <a:rPr lang="el-GR" dirty="0" smtClean="0"/>
              <a:t>Φιλαδελφία</a:t>
            </a:r>
            <a:r>
              <a:rPr lang="en-US" dirty="0" smtClean="0"/>
              <a:t> (</a:t>
            </a:r>
            <a:r>
              <a:rPr lang="en-US" dirty="0" err="1" smtClean="0"/>
              <a:t>philadelphias</a:t>
            </a:r>
            <a:r>
              <a:rPr lang="en-US" dirty="0" smtClean="0"/>
              <a:t>)</a:t>
            </a:r>
            <a:r>
              <a:rPr sz="4713" b="0" dirty="0" smtClean="0">
                <a:solidFill>
                  <a:srgbClr val="FFFFFF"/>
                </a:solidFill>
              </a:rPr>
              <a:t> </a:t>
            </a:r>
            <a:r>
              <a:rPr sz="4713" b="0" dirty="0">
                <a:solidFill>
                  <a:srgbClr val="FFFFFF"/>
                </a:solidFill>
              </a:rPr>
              <a:t>you have no need that I should write to you, for you yourselves are taught by God to </a:t>
            </a:r>
            <a:r>
              <a:rPr lang="el-GR" dirty="0" smtClean="0"/>
              <a:t>ἀγαπᾶν</a:t>
            </a:r>
            <a:r>
              <a:rPr lang="en-US" dirty="0" smtClean="0"/>
              <a:t> (</a:t>
            </a:r>
            <a:r>
              <a:rPr lang="en-US" dirty="0" err="1" smtClean="0"/>
              <a:t>agapan</a:t>
            </a:r>
            <a:r>
              <a:rPr lang="en-US" dirty="0" smtClean="0"/>
              <a:t>) </a:t>
            </a:r>
            <a:r>
              <a:rPr sz="4713" b="0" dirty="0" smtClean="0">
                <a:solidFill>
                  <a:srgbClr val="FFFFFF"/>
                </a:solidFill>
              </a:rPr>
              <a:t>one </a:t>
            </a:r>
            <a:r>
              <a:rPr sz="4713" b="0" dirty="0">
                <a:solidFill>
                  <a:srgbClr val="FFFFFF"/>
                </a:solidFill>
              </a:rPr>
              <a:t>another;</a:t>
            </a:r>
          </a:p>
        </p:txBody>
      </p:sp>
      <p:sp>
        <p:nvSpPr>
          <p:cNvPr id="3" name="New Shape"/>
          <p:cNvSpPr>
            <a:spLocks noGrp="1"/>
          </p:cNvSpPr>
          <p:nvPr>
            <p:ph type="body" idx="1"/>
          </p:nvPr>
        </p:nvSpPr>
        <p:spPr>
          <a:xfrm>
            <a:off x="901699" y="5429250"/>
            <a:ext cx="8807450" cy="654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20000"/>
          </a:bodyPr>
          <a:lstStyle>
            <a:lvl1pPr algn="l">
              <a:defRPr sz="4900">
                <a:solidFill>
                  <a:srgbClr val="FFFFFF"/>
                </a:solidFill>
              </a:defRPr>
            </a:lvl1pPr>
          </a:lstStyle>
          <a:p>
            <a:pPr algn="l"/>
            <a:r>
              <a:rPr sz="4900" b="0">
                <a:solidFill>
                  <a:srgbClr val="FFFFFF"/>
                </a:solidFill>
              </a:rPr>
              <a:t>1 Thessalonians 4:9</a:t>
            </a:r>
          </a:p>
        </p:txBody>
      </p:sp>
      <p:sp>
        <p:nvSpPr>
          <p:cNvPr id="4" name="New Shape"/>
          <p:cNvSpPr>
            <a:spLocks noGrp="1"/>
          </p:cNvSpPr>
          <p:nvPr>
            <p:ph type="body" idx="2"/>
          </p:nvPr>
        </p:nvSpPr>
        <p:spPr>
          <a:xfrm>
            <a:off x="9956800" y="5530850"/>
            <a:ext cx="1428750" cy="571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FFFFFF"/>
                </a:solidFill>
              </a:defRPr>
            </a:lvl1pPr>
          </a:lstStyle>
          <a:p>
            <a:pPr algn="r"/>
            <a:r>
              <a:rPr sz="2613" b="0">
                <a:solidFill>
                  <a:srgbClr val="FFFFFF"/>
                </a:solidFill>
              </a:rPr>
              <a:t>NKJV</a:t>
            </a:r>
          </a:p>
        </p:txBody>
      </p:sp>
    </p:spTree>
    <p:extLst>
      <p:ext uri="{BB962C8B-B14F-4D97-AF65-F5344CB8AC3E}">
        <p14:creationId xmlns:p14="http://schemas.microsoft.com/office/powerpoint/2010/main" val="13402858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TotalTime>
  <Words>766</Words>
  <Application>Microsoft Office PowerPoint</Application>
  <PresentationFormat>Custom</PresentationFormat>
  <Paragraphs>80</Paragraphs>
  <Slides>22</Slides>
  <Notes>10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Windows User</cp:lastModifiedBy>
  <cp:revision>24</cp:revision>
  <dcterms:modified xsi:type="dcterms:W3CDTF">2018-01-04T10:19:51Z</dcterms:modified>
</cp:coreProperties>
</file>