
<file path=[Content_Types].xml><?xml version="1.0" encoding="utf-8"?>
<Types xmlns="http://schemas.openxmlformats.org/package/2006/content-types">
  <Default Extension="bmp" ContentType="image/bmp"/>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0"/>
  </p:notesMasterIdLst>
  <p:sldIdLst>
    <p:sldId id="257" r:id="rId2"/>
    <p:sldId id="259" r:id="rId3"/>
    <p:sldId id="285" r:id="rId4"/>
    <p:sldId id="260" r:id="rId5"/>
    <p:sldId id="261" r:id="rId6"/>
    <p:sldId id="262" r:id="rId7"/>
    <p:sldId id="263" r:id="rId8"/>
    <p:sldId id="275" r:id="rId9"/>
    <p:sldId id="264" r:id="rId10"/>
    <p:sldId id="279" r:id="rId11"/>
    <p:sldId id="280" r:id="rId12"/>
    <p:sldId id="265" r:id="rId13"/>
    <p:sldId id="277" r:id="rId14"/>
    <p:sldId id="276" r:id="rId15"/>
    <p:sldId id="267" r:id="rId16"/>
    <p:sldId id="268" r:id="rId17"/>
    <p:sldId id="281" r:id="rId18"/>
    <p:sldId id="266" r:id="rId19"/>
    <p:sldId id="269" r:id="rId20"/>
    <p:sldId id="278" r:id="rId21"/>
    <p:sldId id="270" r:id="rId22"/>
    <p:sldId id="282" r:id="rId23"/>
    <p:sldId id="283" r:id="rId24"/>
    <p:sldId id="284" r:id="rId25"/>
    <p:sldId id="271" r:id="rId26"/>
    <p:sldId id="272" r:id="rId27"/>
    <p:sldId id="273" r:id="rId28"/>
    <p:sldId id="274" r:id="rId29"/>
  </p:sldIdLst>
  <p:sldSz cx="12192000" cy="6858000"/>
  <p:notesSz cx="12192000" cy="6858000"/>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00" autoAdjust="0"/>
    <p:restoredTop sz="56953" autoAdjust="0"/>
  </p:normalViewPr>
  <p:slideViewPr>
    <p:cSldViewPr>
      <p:cViewPr varScale="1">
        <p:scale>
          <a:sx n="49" d="100"/>
          <a:sy n="49" d="100"/>
        </p:scale>
        <p:origin x="-1718" y="-6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2900"/>
          </a:xfrm>
          <a:prstGeom prst="rect">
            <a:avLst/>
          </a:prstGeom>
        </p:spPr>
        <p:txBody>
          <a:bodyPr vert="horz" lIns="91440" tIns="45720" rIns="91440" bIns="45720" rtlCol="0"/>
          <a:lstStyle>
            <a:lvl1pPr algn="r">
              <a:defRPr sz="1200"/>
            </a:lvl1pPr>
          </a:lstStyle>
          <a:p>
            <a:fld id="{992D0A86-4649-48DE-8BBB-E03C988D24B1}" type="datetimeFigureOut">
              <a:rPr lang="en-US" smtClean="0"/>
              <a:t>3/13/2018</a:t>
            </a:fld>
            <a:endParaRPr lang="en-US"/>
          </a:p>
        </p:txBody>
      </p:sp>
      <p:sp>
        <p:nvSpPr>
          <p:cNvPr id="4" name="Slide Image Placeholder 3"/>
          <p:cNvSpPr>
            <a:spLocks noGrp="1" noRot="1" noChangeAspect="1"/>
          </p:cNvSpPr>
          <p:nvPr>
            <p:ph type="sldImg" idx="2"/>
          </p:nvPr>
        </p:nvSpPr>
        <p:spPr>
          <a:xfrm>
            <a:off x="3810000" y="514350"/>
            <a:ext cx="4572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257550"/>
            <a:ext cx="9753600" cy="30861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513"/>
            <a:ext cx="52832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2900"/>
          </a:xfrm>
          <a:prstGeom prst="rect">
            <a:avLst/>
          </a:prstGeom>
        </p:spPr>
        <p:txBody>
          <a:bodyPr vert="horz" lIns="91440" tIns="45720" rIns="91440" bIns="45720" rtlCol="0" anchor="b"/>
          <a:lstStyle>
            <a:lvl1pPr algn="r">
              <a:defRPr sz="1200"/>
            </a:lvl1pPr>
          </a:lstStyle>
          <a:p>
            <a:fld id="{A79C3556-5CB1-47E6-923B-EF0F6854DF2D}" type="slidenum">
              <a:rPr lang="en-US" smtClean="0"/>
              <a:t>‹#›</a:t>
            </a:fld>
            <a:endParaRPr lang="en-US"/>
          </a:p>
        </p:txBody>
      </p:sp>
    </p:spTree>
    <p:extLst>
      <p:ext uri="{BB962C8B-B14F-4D97-AF65-F5344CB8AC3E}">
        <p14:creationId xmlns:p14="http://schemas.microsoft.com/office/powerpoint/2010/main" val="19778347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9C3556-5CB1-47E6-923B-EF0F6854DF2D}" type="slidenum">
              <a:rPr lang="en-US" smtClean="0"/>
              <a:t>4</a:t>
            </a:fld>
            <a:endParaRPr lang="en-US"/>
          </a:p>
        </p:txBody>
      </p:sp>
    </p:spTree>
    <p:extLst>
      <p:ext uri="{BB962C8B-B14F-4D97-AF65-F5344CB8AC3E}">
        <p14:creationId xmlns:p14="http://schemas.microsoft.com/office/powerpoint/2010/main" val="16986007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ROOT OF BONDAGE</a:t>
            </a:r>
            <a:r>
              <a:rPr lang="en-US" sz="1200" baseline="0" dirty="0" smtClean="0"/>
              <a:t> - </a:t>
            </a:r>
            <a:r>
              <a:rPr lang="en-US" sz="1200" dirty="0" smtClean="0"/>
              <a:t>(family dysfunction, personal trauma, addictive society) where Satan digs in and gets a hold of you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MINDSET OF SHAME (worthless, unlovable, alone, unworthy, high/reward followed by shame)  - identity of the person after sin</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p:txBody>
      </p:sp>
      <p:sp>
        <p:nvSpPr>
          <p:cNvPr id="4" name="Slide Number Placeholder 3"/>
          <p:cNvSpPr>
            <a:spLocks noGrp="1"/>
          </p:cNvSpPr>
          <p:nvPr>
            <p:ph type="sldNum" sz="quarter" idx="10"/>
          </p:nvPr>
        </p:nvSpPr>
        <p:spPr/>
        <p:txBody>
          <a:bodyPr/>
          <a:lstStyle/>
          <a:p>
            <a:fld id="{A79C3556-5CB1-47E6-923B-EF0F6854DF2D}" type="slidenum">
              <a:rPr lang="en-US" smtClean="0"/>
              <a:t>14</a:t>
            </a:fld>
            <a:endParaRPr lang="en-US"/>
          </a:p>
        </p:txBody>
      </p:sp>
    </p:spTree>
    <p:extLst>
      <p:ext uri="{BB962C8B-B14F-4D97-AF65-F5344CB8AC3E}">
        <p14:creationId xmlns:p14="http://schemas.microsoft.com/office/powerpoint/2010/main" val="17565894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9C3556-5CB1-47E6-923B-EF0F6854DF2D}" type="slidenum">
              <a:rPr lang="en-US" smtClean="0"/>
              <a:t>15</a:t>
            </a:fld>
            <a:endParaRPr lang="en-US"/>
          </a:p>
        </p:txBody>
      </p:sp>
    </p:spTree>
    <p:extLst>
      <p:ext uri="{BB962C8B-B14F-4D97-AF65-F5344CB8AC3E}">
        <p14:creationId xmlns:p14="http://schemas.microsoft.com/office/powerpoint/2010/main" val="23804437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When we have an addiction our pre-frontal cortex is decoupled. Also causes less of a reward over time, why we move to synthetics (drugs). Examples - Very hungry eat strawberries (sweet &amp; good). Same strawberry after a snickers bar - now sour or bitter (not God made).</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When we give into temptation we know is wrong the fear center of the brain is activated </a:t>
            </a:r>
            <a:r>
              <a:rPr lang="en-US" sz="1200" dirty="0" err="1" smtClean="0"/>
              <a:t>amigdala</a:t>
            </a:r>
            <a:r>
              <a:rPr lang="en-US" sz="1200" dirty="0" smtClean="0"/>
              <a:t>, but the orbital cortex then fires &amp; says don't do this causing apprehension, tension or pause to make a decision. If sin is committed chronically there is a molecular change on a genetic level in the orbital cortex releases the chemical Delta (Triangle) </a:t>
            </a:r>
            <a:r>
              <a:rPr lang="en-US" sz="1200" dirty="0" err="1" smtClean="0"/>
              <a:t>Fos</a:t>
            </a:r>
            <a:r>
              <a:rPr lang="en-US" sz="1200" dirty="0" smtClean="0"/>
              <a:t> B which causes a desensitization causing the alarm to stop sounding, hence what the bible calls a seared conscience.</a:t>
            </a:r>
            <a:endParaRPr lang="en-US" dirty="0" smtClean="0"/>
          </a:p>
        </p:txBody>
      </p:sp>
      <p:sp>
        <p:nvSpPr>
          <p:cNvPr id="4" name="Slide Number Placeholder 3"/>
          <p:cNvSpPr>
            <a:spLocks noGrp="1"/>
          </p:cNvSpPr>
          <p:nvPr>
            <p:ph type="sldNum" sz="quarter" idx="10"/>
          </p:nvPr>
        </p:nvSpPr>
        <p:spPr/>
        <p:txBody>
          <a:bodyPr/>
          <a:lstStyle/>
          <a:p>
            <a:fld id="{A79C3556-5CB1-47E6-923B-EF0F6854DF2D}" type="slidenum">
              <a:rPr lang="en-US" smtClean="0"/>
              <a:t>16</a:t>
            </a:fld>
            <a:endParaRPr lang="en-US"/>
          </a:p>
        </p:txBody>
      </p:sp>
    </p:spTree>
    <p:extLst>
      <p:ext uri="{BB962C8B-B14F-4D97-AF65-F5344CB8AC3E}">
        <p14:creationId xmlns:p14="http://schemas.microsoft.com/office/powerpoint/2010/main" val="36207360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has bee</a:t>
            </a:r>
            <a:r>
              <a:rPr lang="en-US" baseline="0" dirty="0" smtClean="0"/>
              <a:t>n found that most addictions are related to a trauma of some sort.</a:t>
            </a:r>
            <a:endParaRPr lang="en-US" dirty="0"/>
          </a:p>
        </p:txBody>
      </p:sp>
      <p:sp>
        <p:nvSpPr>
          <p:cNvPr id="4" name="Slide Number Placeholder 3"/>
          <p:cNvSpPr>
            <a:spLocks noGrp="1"/>
          </p:cNvSpPr>
          <p:nvPr>
            <p:ph type="sldNum" sz="quarter" idx="10"/>
          </p:nvPr>
        </p:nvSpPr>
        <p:spPr/>
        <p:txBody>
          <a:bodyPr/>
          <a:lstStyle/>
          <a:p>
            <a:fld id="{A79C3556-5CB1-47E6-923B-EF0F6854DF2D}" type="slidenum">
              <a:rPr lang="en-US" smtClean="0"/>
              <a:t>19</a:t>
            </a:fld>
            <a:endParaRPr lang="en-US"/>
          </a:p>
        </p:txBody>
      </p:sp>
    </p:spTree>
    <p:extLst>
      <p:ext uri="{BB962C8B-B14F-4D97-AF65-F5344CB8AC3E}">
        <p14:creationId xmlns:p14="http://schemas.microsoft.com/office/powerpoint/2010/main" val="25529141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SLIDE 1 - </a:t>
            </a:r>
            <a:r>
              <a:rPr lang="en-US" sz="1200" dirty="0" smtClean="0"/>
              <a:t>The promise of sin is that it will satisfy, but it will only leave you worse off.</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Eve</a:t>
            </a:r>
            <a:r>
              <a:rPr lang="en-US" baseline="0" dirty="0" smtClean="0"/>
              <a:t>n thoughts create &amp; strengthen </a:t>
            </a:r>
            <a:r>
              <a:rPr lang="en-US" baseline="0" dirty="0" err="1" smtClean="0"/>
              <a:t>nuro</a:t>
            </a:r>
            <a:r>
              <a:rPr lang="en-US" baseline="0" dirty="0" smtClean="0"/>
              <a:t> pathways so to break the chain of sin we must control our thoughts.</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A79C3556-5CB1-47E6-923B-EF0F6854DF2D}" type="slidenum">
              <a:rPr lang="en-US" smtClean="0"/>
              <a:t>20</a:t>
            </a:fld>
            <a:endParaRPr lang="en-US"/>
          </a:p>
        </p:txBody>
      </p:sp>
    </p:spTree>
    <p:extLst>
      <p:ext uri="{BB962C8B-B14F-4D97-AF65-F5344CB8AC3E}">
        <p14:creationId xmlns:p14="http://schemas.microsoft.com/office/powerpoint/2010/main" val="23144735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9C3556-5CB1-47E6-923B-EF0F6854DF2D}" type="slidenum">
              <a:rPr lang="en-US" smtClean="0"/>
              <a:t>23</a:t>
            </a:fld>
            <a:endParaRPr lang="en-US"/>
          </a:p>
        </p:txBody>
      </p:sp>
    </p:spTree>
    <p:extLst>
      <p:ext uri="{BB962C8B-B14F-4D97-AF65-F5344CB8AC3E}">
        <p14:creationId xmlns:p14="http://schemas.microsoft.com/office/powerpoint/2010/main" val="20640505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9C3556-5CB1-47E6-923B-EF0F6854DF2D}" type="slidenum">
              <a:rPr lang="en-US" smtClean="0"/>
              <a:t>24</a:t>
            </a:fld>
            <a:endParaRPr lang="en-US"/>
          </a:p>
        </p:txBody>
      </p:sp>
    </p:spTree>
    <p:extLst>
      <p:ext uri="{BB962C8B-B14F-4D97-AF65-F5344CB8AC3E}">
        <p14:creationId xmlns:p14="http://schemas.microsoft.com/office/powerpoint/2010/main" val="4394365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9C3556-5CB1-47E6-923B-EF0F6854DF2D}" type="slidenum">
              <a:rPr lang="en-US" smtClean="0"/>
              <a:t>25</a:t>
            </a:fld>
            <a:endParaRPr lang="en-US"/>
          </a:p>
        </p:txBody>
      </p:sp>
    </p:spTree>
    <p:extLst>
      <p:ext uri="{BB962C8B-B14F-4D97-AF65-F5344CB8AC3E}">
        <p14:creationId xmlns:p14="http://schemas.microsoft.com/office/powerpoint/2010/main" val="25334681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9C3556-5CB1-47E6-923B-EF0F6854DF2D}" type="slidenum">
              <a:rPr lang="en-US" smtClean="0"/>
              <a:t>27</a:t>
            </a:fld>
            <a:endParaRPr lang="en-US"/>
          </a:p>
        </p:txBody>
      </p:sp>
    </p:spTree>
    <p:extLst>
      <p:ext uri="{BB962C8B-B14F-4D97-AF65-F5344CB8AC3E}">
        <p14:creationId xmlns:p14="http://schemas.microsoft.com/office/powerpoint/2010/main" val="2472597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9C3556-5CB1-47E6-923B-EF0F6854DF2D}" type="slidenum">
              <a:rPr lang="en-US" smtClean="0"/>
              <a:t>5</a:t>
            </a:fld>
            <a:endParaRPr lang="en-US"/>
          </a:p>
        </p:txBody>
      </p:sp>
    </p:spTree>
    <p:extLst>
      <p:ext uri="{BB962C8B-B14F-4D97-AF65-F5344CB8AC3E}">
        <p14:creationId xmlns:p14="http://schemas.microsoft.com/office/powerpoint/2010/main" val="31901158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CLOAK OF DENIAL - Denial, Delusion, Blame - Complete isolation and slave to the sin.</a:t>
            </a:r>
          </a:p>
          <a:p>
            <a:endParaRPr lang="en-US" dirty="0"/>
          </a:p>
        </p:txBody>
      </p:sp>
      <p:sp>
        <p:nvSpPr>
          <p:cNvPr id="4" name="Slide Number Placeholder 3"/>
          <p:cNvSpPr>
            <a:spLocks noGrp="1"/>
          </p:cNvSpPr>
          <p:nvPr>
            <p:ph type="sldNum" sz="quarter" idx="10"/>
          </p:nvPr>
        </p:nvSpPr>
        <p:spPr/>
        <p:txBody>
          <a:bodyPr/>
          <a:lstStyle/>
          <a:p>
            <a:fld id="{A79C3556-5CB1-47E6-923B-EF0F6854DF2D}" type="slidenum">
              <a:rPr lang="en-US" smtClean="0"/>
              <a:t>7</a:t>
            </a:fld>
            <a:endParaRPr lang="en-US"/>
          </a:p>
        </p:txBody>
      </p:sp>
    </p:spTree>
    <p:extLst>
      <p:ext uri="{BB962C8B-B14F-4D97-AF65-F5344CB8AC3E}">
        <p14:creationId xmlns:p14="http://schemas.microsoft.com/office/powerpoint/2010/main" val="157188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SLEEP, FOOD,</a:t>
            </a:r>
            <a:r>
              <a:rPr lang="en-US" baseline="0" dirty="0" smtClean="0"/>
              <a:t> WORK</a:t>
            </a:r>
            <a:endParaRPr lang="en-US" dirty="0"/>
          </a:p>
        </p:txBody>
      </p:sp>
      <p:sp>
        <p:nvSpPr>
          <p:cNvPr id="4" name="Slide Number Placeholder 3"/>
          <p:cNvSpPr>
            <a:spLocks noGrp="1"/>
          </p:cNvSpPr>
          <p:nvPr>
            <p:ph type="sldNum" sz="quarter" idx="10"/>
          </p:nvPr>
        </p:nvSpPr>
        <p:spPr/>
        <p:txBody>
          <a:bodyPr/>
          <a:lstStyle/>
          <a:p>
            <a:fld id="{A79C3556-5CB1-47E6-923B-EF0F6854DF2D}" type="slidenum">
              <a:rPr lang="en-US" smtClean="0"/>
              <a:t>8</a:t>
            </a:fld>
            <a:endParaRPr lang="en-US"/>
          </a:p>
        </p:txBody>
      </p:sp>
    </p:spTree>
    <p:extLst>
      <p:ext uri="{BB962C8B-B14F-4D97-AF65-F5344CB8AC3E}">
        <p14:creationId xmlns:p14="http://schemas.microsoft.com/office/powerpoint/2010/main" val="19560327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i="1" baseline="300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A79C3556-5CB1-47E6-923B-EF0F6854DF2D}" type="slidenum">
              <a:rPr lang="en-US" smtClean="0"/>
              <a:t>9</a:t>
            </a:fld>
            <a:endParaRPr lang="en-US"/>
          </a:p>
        </p:txBody>
      </p:sp>
    </p:spTree>
    <p:extLst>
      <p:ext uri="{BB962C8B-B14F-4D97-AF65-F5344CB8AC3E}">
        <p14:creationId xmlns:p14="http://schemas.microsoft.com/office/powerpoint/2010/main" val="10718559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dirty="0" smtClean="0"/>
              <a:t>Brian - (stars in the milky way) </a:t>
            </a:r>
          </a:p>
          <a:p>
            <a:pPr rtl="0"/>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smtClean="0"/>
              <a:t>Nurogenesis</a:t>
            </a:r>
            <a:r>
              <a:rPr lang="en-US" sz="1200" dirty="0" smtClean="0"/>
              <a:t> - Discovered in the 1990's</a:t>
            </a:r>
          </a:p>
          <a:p>
            <a:pPr rtl="0"/>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TRYING HARDER ONLY PUSHES YOU DEEPER INTO SHAME because you can't over come. You place your righteousness on your works &amp; not the cross.</a:t>
            </a:r>
          </a:p>
          <a:p>
            <a:endParaRPr lang="en-US" dirty="0"/>
          </a:p>
        </p:txBody>
      </p:sp>
      <p:sp>
        <p:nvSpPr>
          <p:cNvPr id="4" name="Slide Number Placeholder 3"/>
          <p:cNvSpPr>
            <a:spLocks noGrp="1"/>
          </p:cNvSpPr>
          <p:nvPr>
            <p:ph type="sldNum" sz="quarter" idx="10"/>
          </p:nvPr>
        </p:nvSpPr>
        <p:spPr/>
        <p:txBody>
          <a:bodyPr/>
          <a:lstStyle/>
          <a:p>
            <a:fld id="{A79C3556-5CB1-47E6-923B-EF0F6854DF2D}" type="slidenum">
              <a:rPr lang="en-US" smtClean="0"/>
              <a:t>10</a:t>
            </a:fld>
            <a:endParaRPr lang="en-US"/>
          </a:p>
        </p:txBody>
      </p:sp>
    </p:spTree>
    <p:extLst>
      <p:ext uri="{BB962C8B-B14F-4D97-AF65-F5344CB8AC3E}">
        <p14:creationId xmlns:p14="http://schemas.microsoft.com/office/powerpoint/2010/main" val="37931247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SLIDE 1 - What</a:t>
            </a:r>
            <a:r>
              <a:rPr lang="en-US" sz="1200" baseline="0" dirty="0" smtClean="0"/>
              <a:t> 2 parts are most responsible for decision making in the brain?</a:t>
            </a: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smtClean="0"/>
              <a:t>Lympic</a:t>
            </a:r>
            <a:r>
              <a:rPr lang="en-US" sz="1200" dirty="0" smtClean="0"/>
              <a:t> (reaction / gas peddle) vs Pre-Frontal Cortex (higher reason / breaks) not fully developed until 25</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more we think about the same thing, the stronger the connection or easier the path.</a:t>
            </a:r>
          </a:p>
          <a:p>
            <a:endParaRPr lang="en-US" dirty="0"/>
          </a:p>
        </p:txBody>
      </p:sp>
      <p:sp>
        <p:nvSpPr>
          <p:cNvPr id="4" name="Slide Number Placeholder 3"/>
          <p:cNvSpPr>
            <a:spLocks noGrp="1"/>
          </p:cNvSpPr>
          <p:nvPr>
            <p:ph type="sldNum" sz="quarter" idx="10"/>
          </p:nvPr>
        </p:nvSpPr>
        <p:spPr/>
        <p:txBody>
          <a:bodyPr/>
          <a:lstStyle/>
          <a:p>
            <a:fld id="{A79C3556-5CB1-47E6-923B-EF0F6854DF2D}" type="slidenum">
              <a:rPr lang="en-US" smtClean="0"/>
              <a:t>11</a:t>
            </a:fld>
            <a:endParaRPr lang="en-US"/>
          </a:p>
        </p:txBody>
      </p:sp>
    </p:spTree>
    <p:extLst>
      <p:ext uri="{BB962C8B-B14F-4D97-AF65-F5344CB8AC3E}">
        <p14:creationId xmlns:p14="http://schemas.microsoft.com/office/powerpoint/2010/main" val="4866901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Dopamine experiment - put probe into rat's brain &amp; gave them a button to release dopamine right into the brain. 100% overdosed and died. Also present were food, water &amp; rats of the opposite sex.</a:t>
            </a:r>
          </a:p>
        </p:txBody>
      </p:sp>
      <p:sp>
        <p:nvSpPr>
          <p:cNvPr id="4" name="Slide Number Placeholder 3"/>
          <p:cNvSpPr>
            <a:spLocks noGrp="1"/>
          </p:cNvSpPr>
          <p:nvPr>
            <p:ph type="sldNum" sz="quarter" idx="10"/>
          </p:nvPr>
        </p:nvSpPr>
        <p:spPr/>
        <p:txBody>
          <a:bodyPr/>
          <a:lstStyle/>
          <a:p>
            <a:fld id="{A79C3556-5CB1-47E6-923B-EF0F6854DF2D}" type="slidenum">
              <a:rPr lang="en-US" smtClean="0"/>
              <a:t>12</a:t>
            </a:fld>
            <a:endParaRPr lang="en-US"/>
          </a:p>
        </p:txBody>
      </p:sp>
    </p:spTree>
    <p:extLst>
      <p:ext uri="{BB962C8B-B14F-4D97-AF65-F5344CB8AC3E}">
        <p14:creationId xmlns:p14="http://schemas.microsoft.com/office/powerpoint/2010/main" val="26109093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 1 - How</a:t>
            </a:r>
            <a:r>
              <a:rPr lang="en-US" baseline="0" dirty="0" smtClean="0"/>
              <a:t> do you see this in your life, your thoughts, how you are distracted or attacked.</a:t>
            </a:r>
          </a:p>
          <a:p>
            <a:endParaRPr lang="en-US" baseline="0" dirty="0" smtClean="0"/>
          </a:p>
          <a:p>
            <a:r>
              <a:rPr lang="en-US" baseline="0" dirty="0" smtClean="0"/>
              <a:t>SLIDE 2 – Any thoughts?</a:t>
            </a:r>
            <a:endParaRPr lang="en-US" dirty="0"/>
          </a:p>
        </p:txBody>
      </p:sp>
      <p:sp>
        <p:nvSpPr>
          <p:cNvPr id="4" name="Slide Number Placeholder 3"/>
          <p:cNvSpPr>
            <a:spLocks noGrp="1"/>
          </p:cNvSpPr>
          <p:nvPr>
            <p:ph type="sldNum" sz="quarter" idx="10"/>
          </p:nvPr>
        </p:nvSpPr>
        <p:spPr/>
        <p:txBody>
          <a:bodyPr/>
          <a:lstStyle/>
          <a:p>
            <a:fld id="{A79C3556-5CB1-47E6-923B-EF0F6854DF2D}" type="slidenum">
              <a:rPr lang="en-US" smtClean="0"/>
              <a:t>13</a:t>
            </a:fld>
            <a:endParaRPr lang="en-US"/>
          </a:p>
        </p:txBody>
      </p:sp>
    </p:spTree>
    <p:extLst>
      <p:ext uri="{BB962C8B-B14F-4D97-AF65-F5344CB8AC3E}">
        <p14:creationId xmlns:p14="http://schemas.microsoft.com/office/powerpoint/2010/main" val="36242471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9000" y="1587500"/>
            <a:ext cx="10401300" cy="1454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113">
                <a:solidFill>
                  <a:srgbClr val="FFFFFF"/>
                </a:solidFill>
              </a:defRPr>
            </a:lvl1pPr>
          </a:lstStyle>
          <a:p>
            <a:pPr algn="ctr"/>
            <a:endParaRPr/>
          </a:p>
        </p:txBody>
      </p:sp>
      <p:sp>
        <p:nvSpPr>
          <p:cNvPr id="3" name="New Shape"/>
          <p:cNvSpPr>
            <a:spLocks noGrp="1"/>
          </p:cNvSpPr>
          <p:nvPr>
            <p:ph type="body" idx="1"/>
          </p:nvPr>
        </p:nvSpPr>
        <p:spPr>
          <a:xfrm>
            <a:off x="889000" y="3111499"/>
            <a:ext cx="10420350" cy="704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4480">
                <a:solidFill>
                  <a:srgbClr val="FFFFFF"/>
                </a:solidFill>
              </a:defRPr>
            </a:lvl1pPr>
          </a:lstStyle>
          <a:p>
            <a:pPr algn="ctr"/>
            <a:endParaRPr/>
          </a:p>
        </p:txBody>
      </p:sp>
      <p:sp>
        <p:nvSpPr>
          <p:cNvPr id="4" name="New Shape"/>
          <p:cNvSpPr>
            <a:spLocks noGrp="1"/>
          </p:cNvSpPr>
          <p:nvPr>
            <p:ph type="body" idx="2"/>
          </p:nvPr>
        </p:nvSpPr>
        <p:spPr>
          <a:xfrm>
            <a:off x="889000" y="3937000"/>
            <a:ext cx="10426700" cy="4762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593">
                <a:solidFill>
                  <a:srgbClr val="FFFFFF"/>
                </a:solidFill>
              </a:defRPr>
            </a:lvl1pP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 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2"/>
          <a:stretch>
            <a:fillRect/>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381000" y="1600200"/>
            <a:ext cx="11150600" cy="2146300"/>
          </a:xfrm>
          <a:prstGeom prst="rect">
            <a:avLst/>
          </a:prstGeom>
          <a:noFill/>
          <a:ln cmpd="sng">
            <a:noFill/>
          </a:ln>
          <a:effectLst>
            <a:innerShdw blurRad="63500" dist="50800" dir="5400000">
              <a:prstClr val="black">
                <a:alpha val="50000"/>
              </a:prstClr>
            </a:innerShdw>
          </a:effectLst>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113">
                <a:solidFill>
                  <a:srgbClr val="FFFFFF"/>
                </a:solidFill>
              </a:defRPr>
            </a:lvl1pPr>
          </a:lstStyle>
          <a:p>
            <a:pPr algn="ctr"/>
            <a:r>
              <a:rPr sz="8000" b="1" dirty="0">
                <a:solidFill>
                  <a:srgbClr val="FF0000"/>
                </a:solidFill>
              </a:rPr>
              <a:t>We are all Addicts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p:nvPr>
        </p:nvSpPr>
        <p:spPr>
          <a:xfrm>
            <a:off x="533400" y="381000"/>
            <a:ext cx="10706099" cy="2076450"/>
          </a:xfrm>
        </p:spPr>
        <p:txBody>
          <a:bodyPr>
            <a:normAutofit lnSpcReduction="10000"/>
          </a:bodyPr>
          <a:lstStyle/>
          <a:p>
            <a:r>
              <a:rPr lang="en-US" dirty="0" smtClean="0"/>
              <a:t>Addiction is a brain problem</a:t>
            </a:r>
          </a:p>
        </p:txBody>
      </p:sp>
      <p:sp>
        <p:nvSpPr>
          <p:cNvPr id="3" name="Text Placeholder 2"/>
          <p:cNvSpPr>
            <a:spLocks noGrp="1"/>
          </p:cNvSpPr>
          <p:nvPr>
            <p:ph type="body" idx="1"/>
          </p:nvPr>
        </p:nvSpPr>
        <p:spPr>
          <a:xfrm>
            <a:off x="1346199" y="3048000"/>
            <a:ext cx="9493250" cy="2971800"/>
          </a:xfrm>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b="1" u="sng" dirty="0"/>
              <a:t>Brain</a:t>
            </a:r>
            <a:r>
              <a:rPr lang="en-US" sz="3600" dirty="0"/>
              <a:t> - over 100 billion neurons with each having upwards of 10,000 connections with other </a:t>
            </a:r>
            <a:r>
              <a:rPr lang="en-US" sz="3600" dirty="0" smtClean="0"/>
              <a:t>neurons. By weight it </a:t>
            </a:r>
            <a:r>
              <a:rPr lang="en-US" sz="3600" dirty="0"/>
              <a:t>accounts for only 2% of body mass, but uses 20% of your energy. Makes 5 trillion decisions a second. </a:t>
            </a:r>
          </a:p>
        </p:txBody>
      </p:sp>
    </p:spTree>
    <p:extLst>
      <p:ext uri="{BB962C8B-B14F-4D97-AF65-F5344CB8AC3E}">
        <p14:creationId xmlns:p14="http://schemas.microsoft.com/office/powerpoint/2010/main" val="1301866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p:nvPr>
        </p:nvSpPr>
        <p:spPr>
          <a:xfrm>
            <a:off x="762000" y="-457200"/>
            <a:ext cx="10433050" cy="1981200"/>
          </a:xfrm>
        </p:spPr>
        <p:txBody>
          <a:bodyPr>
            <a:normAutofit/>
          </a:bodyPr>
          <a:lstStyle/>
          <a:p>
            <a:r>
              <a:rPr lang="en-US" sz="9600" dirty="0" smtClean="0"/>
              <a:t>The brain</a:t>
            </a:r>
            <a:endParaRPr lang="en-US" sz="9600" dirty="0"/>
          </a:p>
        </p:txBody>
      </p:sp>
      <p:sp>
        <p:nvSpPr>
          <p:cNvPr id="3" name="Text Placeholder 2"/>
          <p:cNvSpPr>
            <a:spLocks noGrp="1"/>
          </p:cNvSpPr>
          <p:nvPr>
            <p:ph type="body" idx="1"/>
          </p:nvPr>
        </p:nvSpPr>
        <p:spPr>
          <a:xfrm>
            <a:off x="685800" y="3200400"/>
            <a:ext cx="10515600" cy="2819400"/>
          </a:xfrm>
        </p:spPr>
        <p:txBody>
          <a:bodyPr>
            <a:normAutofit/>
          </a:bodyPr>
          <a:lstStyle/>
          <a:p>
            <a:pPr rtl="0"/>
            <a:r>
              <a:rPr lang="en-US" sz="6000" dirty="0" err="1"/>
              <a:t>Lympic</a:t>
            </a:r>
            <a:r>
              <a:rPr lang="en-US" sz="6000" dirty="0"/>
              <a:t> </a:t>
            </a:r>
            <a:r>
              <a:rPr lang="en-US" sz="6000" dirty="0" smtClean="0"/>
              <a:t>vs </a:t>
            </a:r>
            <a:r>
              <a:rPr lang="en-US" sz="6000" dirty="0"/>
              <a:t>Pre-Frontal </a:t>
            </a:r>
            <a:r>
              <a:rPr lang="en-US" sz="6000" dirty="0" smtClean="0"/>
              <a:t>Cortex</a:t>
            </a:r>
            <a:endParaRPr lang="en-US" sz="5400" dirty="0"/>
          </a:p>
          <a:p>
            <a:endParaRPr lang="en-US" sz="5400" dirty="0"/>
          </a:p>
        </p:txBody>
      </p:sp>
    </p:spTree>
    <p:extLst>
      <p:ext uri="{BB962C8B-B14F-4D97-AF65-F5344CB8AC3E}">
        <p14:creationId xmlns:p14="http://schemas.microsoft.com/office/powerpoint/2010/main" val="619595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533400" y="381000"/>
            <a:ext cx="11049000" cy="2286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Autofit/>
          </a:bodyPr>
          <a:lstStyle>
            <a:lvl1pPr algn="ctr">
              <a:defRPr sz="6813">
                <a:solidFill>
                  <a:srgbClr val="FFFFFF"/>
                </a:solidFill>
              </a:defRPr>
            </a:lvl1pPr>
          </a:lstStyle>
          <a:p>
            <a:pPr algn="ctr"/>
            <a:r>
              <a:rPr sz="6000" b="0" dirty="0">
                <a:solidFill>
                  <a:srgbClr val="FFFFFF"/>
                </a:solidFill>
              </a:rPr>
              <a:t>What is the result of </a:t>
            </a:r>
            <a:r>
              <a:rPr sz="6000" b="0" dirty="0" smtClean="0">
                <a:solidFill>
                  <a:srgbClr val="FFFFFF"/>
                </a:solidFill>
              </a:rPr>
              <a:t>addiction</a:t>
            </a:r>
            <a:r>
              <a:rPr lang="en-US" sz="6000" b="0" dirty="0" smtClean="0">
                <a:solidFill>
                  <a:srgbClr val="FFFFFF"/>
                </a:solidFill>
              </a:rPr>
              <a:t>, what reward do we get from it</a:t>
            </a:r>
            <a:r>
              <a:rPr sz="6000" b="0" dirty="0" smtClean="0">
                <a:solidFill>
                  <a:srgbClr val="FFFFFF"/>
                </a:solidFill>
              </a:rPr>
              <a:t>?</a:t>
            </a:r>
            <a:endParaRPr sz="6000" b="0" dirty="0">
              <a:solidFill>
                <a:srgbClr val="FFFFFF"/>
              </a:solidFill>
            </a:endParaRPr>
          </a:p>
        </p:txBody>
      </p:sp>
      <p:sp>
        <p:nvSpPr>
          <p:cNvPr id="3" name="New Shape"/>
          <p:cNvSpPr>
            <a:spLocks noGrp="1"/>
          </p:cNvSpPr>
          <p:nvPr>
            <p:ph type="body" idx="1"/>
          </p:nvPr>
        </p:nvSpPr>
        <p:spPr>
          <a:xfrm>
            <a:off x="1346199" y="3276600"/>
            <a:ext cx="9493250" cy="2971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3406">
                <a:solidFill>
                  <a:srgbClr val="FFFFFF"/>
                </a:solidFill>
              </a:defRPr>
            </a:lvl1pPr>
          </a:lstStyle>
          <a:p>
            <a:pPr rtl="0"/>
            <a:r>
              <a:rPr lang="en-US" b="1" u="sng" dirty="0"/>
              <a:t>Dopamine</a:t>
            </a:r>
            <a:r>
              <a:rPr lang="en-US" dirty="0"/>
              <a:t> - </a:t>
            </a:r>
            <a:r>
              <a:rPr lang="en-US" dirty="0">
                <a:solidFill>
                  <a:srgbClr val="FFFF00"/>
                </a:solidFill>
              </a:rPr>
              <a:t>A neurotransmitter that helps control the brain's reward &amp; pleasure centers. Also helps regulate emotional responses, enabling us to identify rewards &amp; take action towards them.</a:t>
            </a:r>
          </a:p>
          <a:p>
            <a:pPr rtl="0"/>
            <a:r>
              <a:rPr lang="en-US" dirty="0">
                <a:solidFill>
                  <a:srgbClr val="FFFF00"/>
                </a:solidFill>
              </a:rPr>
              <a:t>This is how we get good at sports or anything by rewarding us when we do good.</a:t>
            </a:r>
          </a:p>
          <a:p>
            <a:pPr algn="ct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p:nvPr>
        </p:nvSpPr>
        <p:spPr>
          <a:xfrm>
            <a:off x="882649" y="533400"/>
            <a:ext cx="10433050" cy="3067050"/>
          </a:xfrm>
        </p:spPr>
        <p:txBody>
          <a:bodyPr>
            <a:normAutofit fontScale="85000" lnSpcReduction="20000"/>
          </a:bodyPr>
          <a:lstStyle/>
          <a:p>
            <a:pPr rtl="0"/>
            <a:r>
              <a:rPr lang="en-US" baseline="30000" dirty="0"/>
              <a:t>14 But each one is tempted when he is drawn away by his own desires and enticed. 15 Then, when desire has conceived, it gives birth to sin; and sin, when it is full-grown, brings forth death</a:t>
            </a:r>
          </a:p>
          <a:p>
            <a:pPr algn="r"/>
            <a:r>
              <a:rPr lang="en-US" sz="3100" dirty="0" smtClean="0"/>
              <a:t>JAMES 1:14-15 NKJV</a:t>
            </a:r>
            <a:endParaRPr lang="en-US" sz="3100" dirty="0"/>
          </a:p>
        </p:txBody>
      </p:sp>
      <p:sp>
        <p:nvSpPr>
          <p:cNvPr id="3" name="Text Placeholder 2"/>
          <p:cNvSpPr>
            <a:spLocks noGrp="1"/>
          </p:cNvSpPr>
          <p:nvPr>
            <p:ph type="body" idx="1"/>
          </p:nvPr>
        </p:nvSpPr>
        <p:spPr>
          <a:xfrm>
            <a:off x="838200" y="4038600"/>
            <a:ext cx="10591800" cy="2057400"/>
          </a:xfrm>
        </p:spPr>
        <p:txBody>
          <a:bodyPr>
            <a:normAutofit lnSpcReduction="10000"/>
          </a:bodyPr>
          <a:lstStyle/>
          <a:p>
            <a:pPr rtl="0"/>
            <a:r>
              <a:rPr lang="en-US" b="1" dirty="0">
                <a:solidFill>
                  <a:srgbClr val="FF0000"/>
                </a:solidFill>
              </a:rPr>
              <a:t>E</a:t>
            </a:r>
            <a:r>
              <a:rPr lang="en-US" b="1" dirty="0" smtClean="0">
                <a:solidFill>
                  <a:srgbClr val="FF0000"/>
                </a:solidFill>
              </a:rPr>
              <a:t>nticed</a:t>
            </a:r>
            <a:r>
              <a:rPr lang="en-US" dirty="0" smtClean="0">
                <a:solidFill>
                  <a:srgbClr val="FF0000"/>
                </a:solidFill>
              </a:rPr>
              <a:t> </a:t>
            </a:r>
            <a:r>
              <a:rPr lang="en-US" dirty="0">
                <a:solidFill>
                  <a:srgbClr val="FF0000"/>
                </a:solidFill>
              </a:rPr>
              <a:t>/ </a:t>
            </a:r>
            <a:r>
              <a:rPr lang="en-US" b="1" dirty="0">
                <a:solidFill>
                  <a:srgbClr val="FF0000"/>
                </a:solidFill>
              </a:rPr>
              <a:t>Drawn away (</a:t>
            </a:r>
            <a:r>
              <a:rPr lang="en-US" b="1" dirty="0" err="1">
                <a:solidFill>
                  <a:srgbClr val="FF0000"/>
                </a:solidFill>
              </a:rPr>
              <a:t>ἐξελκόμενος</a:t>
            </a:r>
            <a:r>
              <a:rPr lang="en-US" b="1" dirty="0">
                <a:solidFill>
                  <a:srgbClr val="FF0000"/>
                </a:solidFill>
              </a:rPr>
              <a:t>) </a:t>
            </a:r>
            <a:r>
              <a:rPr lang="en-US" dirty="0">
                <a:solidFill>
                  <a:srgbClr val="FFFF00"/>
                </a:solidFill>
              </a:rPr>
              <a:t>only used here in the NT, is a metaphor for hunting &amp; fishing, as  animals are enticed from a safe place to a place with snares, or fishing </a:t>
            </a:r>
            <a:r>
              <a:rPr lang="en-US" dirty="0" smtClean="0">
                <a:solidFill>
                  <a:srgbClr val="FFFF00"/>
                </a:solidFill>
              </a:rPr>
              <a:t>bait.</a:t>
            </a:r>
            <a:endParaRPr lang="en-US" dirty="0">
              <a:solidFill>
                <a:srgbClr val="FFFF00"/>
              </a:solidFill>
            </a:endParaRPr>
          </a:p>
          <a:p>
            <a:endParaRPr lang="en-US" dirty="0"/>
          </a:p>
        </p:txBody>
      </p:sp>
    </p:spTree>
    <p:extLst>
      <p:ext uri="{BB962C8B-B14F-4D97-AF65-F5344CB8AC3E}">
        <p14:creationId xmlns:p14="http://schemas.microsoft.com/office/powerpoint/2010/main" val="3357314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30000" r="34000"/>
          </a:stretch>
        </a:blipFill>
        <a:effectLst/>
      </p:bgPr>
    </p:bg>
    <p:spTree>
      <p:nvGrpSpPr>
        <p:cNvPr id="1" name=""/>
        <p:cNvGrpSpPr/>
        <p:nvPr/>
      </p:nvGrpSpPr>
      <p:grpSpPr>
        <a:xfrm>
          <a:off x="0" y="0"/>
          <a:ext cx="0" cy="0"/>
          <a:chOff x="0" y="0"/>
          <a:chExt cx="0" cy="0"/>
        </a:xfrm>
      </p:grpSpPr>
      <p:sp>
        <p:nvSpPr>
          <p:cNvPr id="2" name="Text Placeholder 1"/>
          <p:cNvSpPr>
            <a:spLocks noGrp="1"/>
          </p:cNvSpPr>
          <p:nvPr>
            <p:ph type="body"/>
          </p:nvPr>
        </p:nvSpPr>
        <p:spPr>
          <a:xfrm>
            <a:off x="-152400" y="609600"/>
            <a:ext cx="4038599" cy="457200"/>
          </a:xfrm>
        </p:spPr>
        <p:txBody>
          <a:bodyPr>
            <a:normAutofit fontScale="32500" lnSpcReduction="20000"/>
          </a:bodyPr>
          <a:lstStyle/>
          <a:p>
            <a:pPr rtl="0"/>
            <a:r>
              <a:rPr lang="en-US" dirty="0">
                <a:solidFill>
                  <a:schemeClr val="tx1"/>
                </a:solidFill>
              </a:rPr>
              <a:t>THE ROOT OF BONDAGE</a:t>
            </a:r>
          </a:p>
          <a:p>
            <a:endParaRPr lang="en-US" b="1" dirty="0">
              <a:solidFill>
                <a:schemeClr val="tx1"/>
              </a:solidFill>
            </a:endParaRPr>
          </a:p>
        </p:txBody>
      </p:sp>
      <p:sp>
        <p:nvSpPr>
          <p:cNvPr id="3" name="Text Placeholder 2"/>
          <p:cNvSpPr>
            <a:spLocks noGrp="1"/>
          </p:cNvSpPr>
          <p:nvPr>
            <p:ph type="body" idx="1"/>
          </p:nvPr>
        </p:nvSpPr>
        <p:spPr>
          <a:xfrm>
            <a:off x="8001000" y="3733800"/>
            <a:ext cx="4572000" cy="577850"/>
          </a:xfrm>
        </p:spPr>
        <p:txBody>
          <a:bodyPr>
            <a:noAutofit/>
          </a:bodyPr>
          <a:lstStyle/>
          <a:p>
            <a:r>
              <a:rPr lang="en-US" sz="2400" dirty="0" smtClean="0">
                <a:solidFill>
                  <a:srgbClr val="FF0000"/>
                </a:solidFill>
              </a:rPr>
              <a:t>THE MINDSET OF SHAME</a:t>
            </a:r>
            <a:endParaRPr lang="en-US" sz="2400" dirty="0">
              <a:solidFill>
                <a:srgbClr val="FF0000"/>
              </a:solidFill>
            </a:endParaRPr>
          </a:p>
        </p:txBody>
      </p:sp>
      <p:cxnSp>
        <p:nvCxnSpPr>
          <p:cNvPr id="7" name="Straight Arrow Connector 6"/>
          <p:cNvCxnSpPr/>
          <p:nvPr/>
        </p:nvCxnSpPr>
        <p:spPr>
          <a:xfrm flipV="1">
            <a:off x="2971800" y="762000"/>
            <a:ext cx="2438400" cy="762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6705600" y="4419600"/>
            <a:ext cx="30480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0865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0" presetClass="entr" presetSubtype="0" fill="hold" grpId="0" nodeType="with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533400" y="762000"/>
            <a:ext cx="10782299" cy="28384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a:bodyPr>
          <a:lstStyle>
            <a:lvl1pPr algn="ctr">
              <a:defRPr sz="6813">
                <a:solidFill>
                  <a:srgbClr val="FFFFFF"/>
                </a:solidFill>
              </a:defRPr>
            </a:lvl1pPr>
          </a:lstStyle>
          <a:p>
            <a:pPr algn="ctr"/>
            <a:r>
              <a:rPr sz="6813" b="0" dirty="0">
                <a:solidFill>
                  <a:srgbClr val="FFFFFF"/>
                </a:solidFill>
              </a:rPr>
              <a:t>How many gods do you have/ What are you addicted to? </a:t>
            </a:r>
            <a:r>
              <a:rPr sz="5800" b="0" u="sng" dirty="0">
                <a:solidFill>
                  <a:srgbClr val="FFFFFF"/>
                </a:solidFill>
              </a:rPr>
              <a:t>Reflect on this for a moment.</a:t>
            </a:r>
          </a:p>
        </p:txBody>
      </p:sp>
      <p:sp>
        <p:nvSpPr>
          <p:cNvPr id="3" name="New Shape"/>
          <p:cNvSpPr>
            <a:spLocks noGrp="1"/>
          </p:cNvSpPr>
          <p:nvPr>
            <p:ph type="body" idx="1"/>
          </p:nvPr>
        </p:nvSpPr>
        <p:spPr>
          <a:xfrm>
            <a:off x="914400" y="4038600"/>
            <a:ext cx="10287000" cy="1066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lnSpcReduction="10000"/>
          </a:bodyPr>
          <a:lstStyle>
            <a:lvl1pPr algn="ctr">
              <a:defRPr sz="3406">
                <a:solidFill>
                  <a:srgbClr val="FFFFFF"/>
                </a:solidFill>
              </a:defRPr>
            </a:lvl1pPr>
          </a:lstStyle>
          <a:p>
            <a:pPr algn="ctr"/>
            <a:r>
              <a:rPr lang="en-US" i="1" dirty="0" smtClean="0">
                <a:solidFill>
                  <a:srgbClr val="FFFF00"/>
                </a:solidFill>
              </a:rPr>
              <a:t>You can share if you choose, but no one will be asked.</a:t>
            </a:r>
            <a:endParaRPr i="1" dirty="0">
              <a:solidFill>
                <a:srgbClr val="FFFF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85800" y="-228600"/>
            <a:ext cx="10629899" cy="24574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6813" b="0" dirty="0">
                <a:solidFill>
                  <a:srgbClr val="FFFFFF"/>
                </a:solidFill>
              </a:rPr>
              <a:t>Why can’t we stop? Are we just not dedicated enough?</a:t>
            </a:r>
          </a:p>
        </p:txBody>
      </p:sp>
      <p:sp>
        <p:nvSpPr>
          <p:cNvPr id="3" name="New Shape"/>
          <p:cNvSpPr>
            <a:spLocks noGrp="1"/>
          </p:cNvSpPr>
          <p:nvPr>
            <p:ph type="body" idx="1"/>
          </p:nvPr>
        </p:nvSpPr>
        <p:spPr>
          <a:xfrm>
            <a:off x="1371600" y="2971800"/>
            <a:ext cx="9493250" cy="1981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77500" lnSpcReduction="20000"/>
          </a:bodyPr>
          <a:lstStyle>
            <a:lvl1pPr algn="ctr">
              <a:defRPr sz="3406">
                <a:solidFill>
                  <a:srgbClr val="FFFFFF"/>
                </a:solidFill>
              </a:defRPr>
            </a:lvl1pPr>
          </a:lstStyle>
          <a:p>
            <a:pPr rtl="0"/>
            <a:r>
              <a:rPr lang="en-US" sz="4200" dirty="0"/>
              <a:t>And do not be conformed to this world, but be transformed by the renewing of your mind, that you may prove what </a:t>
            </a:r>
            <a:r>
              <a:rPr lang="en-US" sz="4200" i="1" dirty="0"/>
              <a:t>is that good and acceptable and perfect will of God</a:t>
            </a:r>
            <a:r>
              <a:rPr lang="en-US" sz="4200" i="1" dirty="0" smtClean="0"/>
              <a:t>.</a:t>
            </a:r>
          </a:p>
          <a:p>
            <a:pPr algn="r" rtl="0"/>
            <a:r>
              <a:rPr lang="en-US" sz="2800" i="1" dirty="0" smtClean="0"/>
              <a:t>Rom 12:2 NKJV</a:t>
            </a:r>
            <a:endParaRPr lang="en-US" i="1" dirty="0"/>
          </a:p>
          <a:p>
            <a:pPr algn="ct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901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762000" y="1143000"/>
            <a:ext cx="10782299" cy="24574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8000" b="0" dirty="0">
                <a:solidFill>
                  <a:srgbClr val="FFFFFF"/>
                </a:solidFill>
              </a:rPr>
              <a:t>Are all addictions bad?</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533400" y="533400"/>
            <a:ext cx="11125200" cy="2209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Autofit/>
          </a:bodyPr>
          <a:lstStyle>
            <a:lvl1pPr algn="ctr">
              <a:defRPr sz="6813">
                <a:solidFill>
                  <a:srgbClr val="FFFFFF"/>
                </a:solidFill>
              </a:defRPr>
            </a:lvl1pPr>
          </a:lstStyle>
          <a:p>
            <a:pPr algn="ctr"/>
            <a:r>
              <a:rPr sz="6000" b="0" dirty="0">
                <a:solidFill>
                  <a:srgbClr val="FFFFFF"/>
                </a:solidFill>
              </a:rPr>
              <a:t>How can we recover from bad addictions &amp; strengthen good ones?</a:t>
            </a:r>
          </a:p>
        </p:txBody>
      </p:sp>
      <p:sp>
        <p:nvSpPr>
          <p:cNvPr id="3" name="New Shape"/>
          <p:cNvSpPr>
            <a:spLocks noGrp="1"/>
          </p:cNvSpPr>
          <p:nvPr>
            <p:ph type="body" idx="1"/>
          </p:nvPr>
        </p:nvSpPr>
        <p:spPr>
          <a:xfrm>
            <a:off x="1346199" y="2971800"/>
            <a:ext cx="9493250" cy="2514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lnSpcReduction="20000"/>
          </a:bodyPr>
          <a:lstStyle>
            <a:lvl1pPr algn="ctr">
              <a:defRPr sz="3406">
                <a:solidFill>
                  <a:srgbClr val="FFFFFF"/>
                </a:solidFill>
              </a:defRPr>
            </a:lvl1pPr>
          </a:lstStyle>
          <a:p>
            <a:pPr rtl="0"/>
            <a:r>
              <a:rPr lang="en-US" dirty="0"/>
              <a:t>We know that our old self was crucified with him in order that the body of sin might be brought to nothing, so that we would no longer be enslaved to sin. For one who has died has been set free from </a:t>
            </a:r>
            <a:r>
              <a:rPr lang="en-US" dirty="0" smtClean="0"/>
              <a:t>sin</a:t>
            </a:r>
            <a:r>
              <a:rPr lang="en-US" b="1" baseline="30000" dirty="0"/>
              <a:t> </a:t>
            </a:r>
            <a:endParaRPr lang="en-US" sz="4000" baseline="30000" dirty="0"/>
          </a:p>
          <a:p>
            <a:pPr algn="r"/>
            <a:r>
              <a:rPr lang="en-US" sz="2600" dirty="0" smtClean="0"/>
              <a:t>ROM 6:6-7 ESV</a:t>
            </a:r>
            <a:endParaRPr sz="2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600200" y="1981200"/>
            <a:ext cx="4419599" cy="1447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l"/>
            <a:r>
              <a:rPr sz="6813" b="0" dirty="0">
                <a:solidFill>
                  <a:srgbClr val="FFFFFF"/>
                </a:solidFill>
              </a:rPr>
              <a:t>PRAYER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p:nvPr>
        </p:nvSpPr>
        <p:spPr>
          <a:xfrm>
            <a:off x="762000" y="533400"/>
            <a:ext cx="10433050" cy="2590800"/>
          </a:xfrm>
        </p:spPr>
        <p:txBody>
          <a:bodyPr>
            <a:normAutofit fontScale="55000" lnSpcReduction="20000"/>
          </a:bodyPr>
          <a:lstStyle/>
          <a:p>
            <a:pPr rtl="0"/>
            <a:r>
              <a:rPr lang="en-US" dirty="0"/>
              <a:t>When you were slaves to sin, you were free from the obligation to do right. </a:t>
            </a:r>
            <a:r>
              <a:rPr lang="en-US" baseline="30000" dirty="0"/>
              <a:t>21 </a:t>
            </a:r>
            <a:r>
              <a:rPr lang="en-US" dirty="0"/>
              <a:t>And what was the result? You are now ashamed of the things you used to do, things that end in eternal doom.</a:t>
            </a:r>
          </a:p>
          <a:p>
            <a:pPr algn="r" rtl="0"/>
            <a:r>
              <a:rPr lang="en-US" sz="5100" dirty="0" smtClean="0"/>
              <a:t>ROM 6:20-21 NLT</a:t>
            </a:r>
            <a:endParaRPr lang="en-US" sz="7300" dirty="0"/>
          </a:p>
        </p:txBody>
      </p:sp>
      <p:sp>
        <p:nvSpPr>
          <p:cNvPr id="3" name="Text Placeholder 2"/>
          <p:cNvSpPr>
            <a:spLocks noGrp="1"/>
          </p:cNvSpPr>
          <p:nvPr>
            <p:ph type="body" idx="1"/>
          </p:nvPr>
        </p:nvSpPr>
        <p:spPr>
          <a:xfrm>
            <a:off x="609600" y="3581400"/>
            <a:ext cx="10541001" cy="2667000"/>
          </a:xfrm>
        </p:spPr>
        <p:txBody>
          <a:bodyPr>
            <a:normAutofit fontScale="92500" lnSpcReduction="10000"/>
          </a:bodyPr>
          <a:lstStyle/>
          <a:p>
            <a:pPr rtl="0"/>
            <a:r>
              <a:rPr lang="en-US" dirty="0"/>
              <a:t>casting down arguments and every high thing that exalts itself against the knowledge of God, bringing every thought into captivity to the obedience of Christ, </a:t>
            </a:r>
            <a:r>
              <a:rPr lang="en-US" baseline="30000" dirty="0"/>
              <a:t>6 </a:t>
            </a:r>
            <a:r>
              <a:rPr lang="en-US" dirty="0"/>
              <a:t>and being ready to punish all disobedience when your obedience is fulfilled.</a:t>
            </a:r>
          </a:p>
          <a:p>
            <a:pPr algn="r" rtl="0"/>
            <a:r>
              <a:rPr lang="en-US" sz="2800" dirty="0" smtClean="0"/>
              <a:t>2COR 10:5-6</a:t>
            </a:r>
            <a:endParaRPr lang="en-US" sz="2800" dirty="0"/>
          </a:p>
        </p:txBody>
      </p:sp>
    </p:spTree>
    <p:extLst>
      <p:ext uri="{BB962C8B-B14F-4D97-AF65-F5344CB8AC3E}">
        <p14:creationId xmlns:p14="http://schemas.microsoft.com/office/powerpoint/2010/main" val="3808204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304800" y="1447800"/>
            <a:ext cx="11430000" cy="2514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6813" b="0" dirty="0">
                <a:solidFill>
                  <a:srgbClr val="FFFFFF"/>
                </a:solidFill>
              </a:rPr>
              <a:t>Where does God want to be on your list of priorities?</a:t>
            </a:r>
          </a:p>
        </p:txBody>
      </p:sp>
      <p:sp>
        <p:nvSpPr>
          <p:cNvPr id="3" name="New Shape"/>
          <p:cNvSpPr>
            <a:spLocks noGrp="1"/>
          </p:cNvSpPr>
          <p:nvPr>
            <p:ph type="body" idx="1"/>
          </p:nvPr>
        </p:nvSpPr>
        <p:spPr>
          <a:xfrm>
            <a:off x="1371600" y="45720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lnSpcReduction="10000"/>
          </a:bodyPr>
          <a:lstStyle>
            <a:lvl1pPr algn="ctr">
              <a:defRPr sz="3406">
                <a:solidFill>
                  <a:srgbClr val="FFFFFF"/>
                </a:solidFill>
              </a:defRPr>
            </a:lvl1pPr>
          </a:lstStyle>
          <a:p>
            <a:pPr algn="ctr"/>
            <a:r>
              <a:rPr lang="en-US" dirty="0" smtClean="0">
                <a:solidFill>
                  <a:srgbClr val="FF0000"/>
                </a:solidFill>
              </a:rPr>
              <a:t>Where </a:t>
            </a:r>
            <a:r>
              <a:rPr lang="en-US" b="1" u="sng" dirty="0" smtClean="0">
                <a:solidFill>
                  <a:srgbClr val="FF0000"/>
                </a:solidFill>
              </a:rPr>
              <a:t>IS</a:t>
            </a:r>
            <a:r>
              <a:rPr lang="en-US" dirty="0" smtClean="0">
                <a:solidFill>
                  <a:srgbClr val="FF0000"/>
                </a:solidFill>
              </a:rPr>
              <a:t> He on your list of priorities?</a:t>
            </a:r>
            <a:endParaRPr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p:nvPr>
        </p:nvSpPr>
        <p:spPr>
          <a:xfrm>
            <a:off x="882649" y="1295400"/>
            <a:ext cx="10433050" cy="2305050"/>
          </a:xfrm>
        </p:spPr>
        <p:txBody>
          <a:bodyPr>
            <a:normAutofit/>
          </a:bodyPr>
          <a:lstStyle/>
          <a:p>
            <a:r>
              <a:rPr lang="en-US" dirty="0" smtClean="0"/>
              <a:t>What have you learned</a:t>
            </a:r>
          </a:p>
          <a:p>
            <a:r>
              <a:rPr lang="en-US" dirty="0" smtClean="0"/>
              <a:t>From this lesson?</a:t>
            </a:r>
            <a:endParaRPr lang="en-US" dirty="0"/>
          </a:p>
        </p:txBody>
      </p:sp>
      <p:sp>
        <p:nvSpPr>
          <p:cNvPr id="3" name="Text Placeholder 2"/>
          <p:cNvSpPr>
            <a:spLocks noGrp="1"/>
          </p:cNvSpPr>
          <p:nvPr>
            <p:ph type="body" idx="1"/>
          </p:nvPr>
        </p:nvSpPr>
        <p:spPr/>
        <p:txBody>
          <a:bodyPr>
            <a:normAutofit fontScale="92500" lnSpcReduction="10000"/>
          </a:bodyPr>
          <a:lstStyle/>
          <a:p>
            <a:r>
              <a:rPr lang="en-US" dirty="0" smtClean="0"/>
              <a:t>Was it helpful, will it change your thought process?</a:t>
            </a:r>
            <a:endParaRPr lang="en-US" dirty="0"/>
          </a:p>
        </p:txBody>
      </p:sp>
    </p:spTree>
    <p:extLst>
      <p:ext uri="{BB962C8B-B14F-4D97-AF65-F5344CB8AC3E}">
        <p14:creationId xmlns:p14="http://schemas.microsoft.com/office/powerpoint/2010/main" val="28358295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p:nvPr>
        </p:nvSpPr>
        <p:spPr>
          <a:xfrm>
            <a:off x="882649" y="609600"/>
            <a:ext cx="10433050" cy="2057400"/>
          </a:xfrm>
        </p:spPr>
        <p:txBody>
          <a:bodyPr/>
          <a:lstStyle/>
          <a:p>
            <a:r>
              <a:rPr lang="en-US" dirty="0" smtClean="0"/>
              <a:t>What’s next?</a:t>
            </a:r>
            <a:endParaRPr lang="en-US" dirty="0"/>
          </a:p>
        </p:txBody>
      </p:sp>
      <p:sp>
        <p:nvSpPr>
          <p:cNvPr id="3" name="Text Placeholder 2"/>
          <p:cNvSpPr>
            <a:spLocks noGrp="1"/>
          </p:cNvSpPr>
          <p:nvPr>
            <p:ph type="body" idx="1"/>
          </p:nvPr>
        </p:nvSpPr>
        <p:spPr>
          <a:xfrm>
            <a:off x="1346199" y="3657600"/>
            <a:ext cx="9493250" cy="1524000"/>
          </a:xfrm>
        </p:spPr>
        <p:txBody>
          <a:bodyPr>
            <a:normAutofit lnSpcReduction="10000"/>
          </a:bodyPr>
          <a:lstStyle/>
          <a:p>
            <a:r>
              <a:rPr lang="en-US" dirty="0" smtClean="0"/>
              <a:t>What comes after the realization that we have</a:t>
            </a:r>
          </a:p>
          <a:p>
            <a:r>
              <a:rPr lang="en-US" dirty="0" smtClean="0"/>
              <a:t>not put God first?</a:t>
            </a:r>
          </a:p>
          <a:p>
            <a:r>
              <a:rPr lang="en-US" dirty="0" smtClean="0"/>
              <a:t>That we have strayed from our first love.</a:t>
            </a:r>
            <a:endParaRPr lang="en-US" dirty="0"/>
          </a:p>
        </p:txBody>
      </p:sp>
    </p:spTree>
    <p:extLst>
      <p:ext uri="{BB962C8B-B14F-4D97-AF65-F5344CB8AC3E}">
        <p14:creationId xmlns:p14="http://schemas.microsoft.com/office/powerpoint/2010/main" val="21862412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Placeholder 1"/>
          <p:cNvSpPr>
            <a:spLocks noGrp="1"/>
          </p:cNvSpPr>
          <p:nvPr>
            <p:ph type="body"/>
          </p:nvPr>
        </p:nvSpPr>
        <p:spPr>
          <a:xfrm>
            <a:off x="1143000" y="3733800"/>
            <a:ext cx="10433050" cy="2032000"/>
          </a:xfrm>
        </p:spPr>
        <p:txBody>
          <a:bodyPr>
            <a:normAutofit fontScale="77500" lnSpcReduction="20000"/>
          </a:bodyPr>
          <a:lstStyle/>
          <a:p>
            <a:r>
              <a:rPr lang="en-US" b="1" dirty="0" smtClean="0">
                <a:ln>
                  <a:solidFill>
                    <a:srgbClr val="FFFF00"/>
                  </a:solidFill>
                </a:ln>
                <a:solidFill>
                  <a:srgbClr val="FF0000"/>
                </a:solidFill>
              </a:rPr>
              <a:t>APRIL:</a:t>
            </a:r>
          </a:p>
          <a:p>
            <a:r>
              <a:rPr lang="en-US" b="1" dirty="0" smtClean="0">
                <a:ln>
                  <a:solidFill>
                    <a:srgbClr val="FFFF00"/>
                  </a:solidFill>
                </a:ln>
                <a:solidFill>
                  <a:srgbClr val="FF0000"/>
                </a:solidFill>
              </a:rPr>
              <a:t>The Lamb on the Shepherds Shoulders</a:t>
            </a:r>
            <a:endParaRPr lang="en-US" b="1" dirty="0">
              <a:ln>
                <a:solidFill>
                  <a:srgbClr val="FFFF00"/>
                </a:solidFill>
              </a:ln>
              <a:solidFill>
                <a:srgbClr val="FF0000"/>
              </a:solidFill>
            </a:endParaRPr>
          </a:p>
        </p:txBody>
      </p:sp>
    </p:spTree>
    <p:extLst>
      <p:ext uri="{BB962C8B-B14F-4D97-AF65-F5344CB8AC3E}">
        <p14:creationId xmlns:p14="http://schemas.microsoft.com/office/powerpoint/2010/main" val="39138232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6813" b="0">
                <a:solidFill>
                  <a:srgbClr val="FFFFFF"/>
                </a:solidFill>
              </a:rPr>
              <a:t>Questions &amp; Discussion</a:t>
            </a:r>
          </a:p>
        </p:txBody>
      </p:sp>
      <p:sp>
        <p:nvSpPr>
          <p:cNvPr id="3" name="New Shape"/>
          <p:cNvSpPr>
            <a:spLocks noGrp="1"/>
          </p:cNvSpPr>
          <p:nvPr>
            <p:ph type="body" idx="1"/>
          </p:nvPr>
        </p:nvSpPr>
        <p:spPr>
          <a:xfrm>
            <a:off x="1346199" y="3657600"/>
            <a:ext cx="9493250" cy="1219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r>
              <a:rPr lang="en-US" dirty="0" smtClean="0"/>
              <a:t>Any questions, as time permits.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676400" y="1981200"/>
            <a:ext cx="3308351"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l"/>
            <a:r>
              <a:rPr sz="6813" b="0" dirty="0">
                <a:solidFill>
                  <a:srgbClr val="FFFFFF"/>
                </a:solidFill>
              </a:rPr>
              <a:t>Prayer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10000"/>
          </a:bodyPr>
          <a:lstStyle>
            <a:lvl1pPr algn="ctr">
              <a:defRPr sz="6813">
                <a:solidFill>
                  <a:srgbClr val="FFFFFF"/>
                </a:solidFill>
              </a:defRPr>
            </a:lvl1pPr>
          </a:lstStyle>
          <a:p>
            <a:pPr algn="ctr"/>
            <a:r>
              <a:rPr sz="6813" b="0" dirty="0">
                <a:solidFill>
                  <a:srgbClr val="FFFFFF"/>
                </a:solidFill>
              </a:rPr>
              <a:t>Set </a:t>
            </a:r>
            <a:r>
              <a:rPr lang="en-US" sz="6813" b="0" dirty="0" err="1" smtClean="0">
                <a:solidFill>
                  <a:srgbClr val="FFFFFF"/>
                </a:solidFill>
              </a:rPr>
              <a:t>Apirl</a:t>
            </a:r>
            <a:r>
              <a:rPr sz="6813" b="0" dirty="0" smtClean="0">
                <a:solidFill>
                  <a:srgbClr val="FFFFFF"/>
                </a:solidFill>
              </a:rPr>
              <a:t> </a:t>
            </a:r>
            <a:r>
              <a:rPr sz="6813" b="0" dirty="0">
                <a:solidFill>
                  <a:srgbClr val="FFFFFF"/>
                </a:solidFill>
              </a:rPr>
              <a:t>date, location &amp; food.</a:t>
            </a: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lnSpcReduction="10000"/>
          </a:bodyPr>
          <a:lstStyle>
            <a:lvl1pPr algn="ctr">
              <a:defRPr sz="3406">
                <a:solidFill>
                  <a:srgbClr val="FFFFFF"/>
                </a:solidFill>
              </a:defRPr>
            </a:lvl1pPr>
          </a:lstStyle>
          <a:p>
            <a:pPr algn="ct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6813" b="0">
                <a:solidFill>
                  <a:srgbClr val="FFFFFF"/>
                </a:solidFill>
              </a:rPr>
              <a:t>Go in peace</a:t>
            </a: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lnSpcReduction="10000"/>
          </a:bodyPr>
          <a:lstStyle>
            <a:lvl1pPr algn="ctr">
              <a:defRPr sz="3406">
                <a:solidFill>
                  <a:srgbClr val="FFFFFF"/>
                </a:solidFill>
              </a:defRPr>
            </a:lvl1pPr>
          </a:lstStyle>
          <a:p>
            <a:pPr algn="ct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p:nvPr>
        </p:nvSpPr>
        <p:spPr/>
        <p:txBody>
          <a:bodyPr/>
          <a:lstStyle/>
          <a:p>
            <a:r>
              <a:rPr lang="en-US" smtClean="0"/>
              <a:t>ANNOUNCMENTS</a:t>
            </a:r>
            <a:endParaRPr lang="en-US"/>
          </a:p>
        </p:txBody>
      </p:sp>
      <p:sp>
        <p:nvSpPr>
          <p:cNvPr id="3" name="Text Placeholder 2"/>
          <p:cNvSpPr>
            <a:spLocks noGrp="1"/>
          </p:cNvSpPr>
          <p:nvPr>
            <p:ph type="body" idx="1"/>
          </p:nvPr>
        </p:nvSpPr>
        <p:spPr/>
        <p:txBody>
          <a:bodyPr>
            <a:normAutofit lnSpcReduction="10000"/>
          </a:bodyPr>
          <a:lstStyle/>
          <a:p>
            <a:endParaRPr lang="en-US"/>
          </a:p>
        </p:txBody>
      </p:sp>
    </p:spTree>
    <p:extLst>
      <p:ext uri="{BB962C8B-B14F-4D97-AF65-F5344CB8AC3E}">
        <p14:creationId xmlns:p14="http://schemas.microsoft.com/office/powerpoint/2010/main" val="2287889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38200" y="1143000"/>
            <a:ext cx="10433050" cy="3505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Autofit/>
          </a:bodyPr>
          <a:lstStyle>
            <a:lvl1pPr algn="ctr">
              <a:defRPr sz="6813">
                <a:solidFill>
                  <a:srgbClr val="FFFFFF"/>
                </a:solidFill>
              </a:defRPr>
            </a:lvl1pPr>
          </a:lstStyle>
          <a:p>
            <a:pPr algn="ctr"/>
            <a:r>
              <a:rPr sz="6600" b="0" dirty="0">
                <a:solidFill>
                  <a:srgbClr val="FFFFFF"/>
                </a:solidFill>
              </a:rPr>
              <a:t>What does it mean to be </a:t>
            </a:r>
            <a:r>
              <a:rPr sz="6600" b="0" dirty="0" smtClean="0">
                <a:solidFill>
                  <a:srgbClr val="FFFFFF"/>
                </a:solidFill>
              </a:rPr>
              <a:t>addicted</a:t>
            </a:r>
            <a:r>
              <a:rPr lang="en-US" sz="6600" b="0" dirty="0" smtClean="0">
                <a:solidFill>
                  <a:srgbClr val="FFFFFF"/>
                </a:solidFill>
              </a:rPr>
              <a:t>, &amp; to have an addiction</a:t>
            </a:r>
            <a:r>
              <a:rPr sz="6600" b="0" dirty="0" smtClean="0">
                <a:solidFill>
                  <a:srgbClr val="FFFFFF"/>
                </a:solidFill>
              </a:rPr>
              <a:t>?</a:t>
            </a:r>
            <a:endParaRPr sz="6600" b="0" dirty="0">
              <a:solidFill>
                <a:srgbClr val="FFFFFF"/>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1143000"/>
            <a:ext cx="10433050" cy="3124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20000"/>
          </a:bodyPr>
          <a:lstStyle>
            <a:lvl1pPr algn="ctr">
              <a:defRPr sz="6813">
                <a:solidFill>
                  <a:srgbClr val="FFFFFF"/>
                </a:solidFill>
              </a:defRPr>
            </a:lvl1pPr>
          </a:lstStyle>
          <a:p>
            <a:pPr algn="ctr"/>
            <a:r>
              <a:rPr sz="6813" b="1" u="sng" dirty="0">
                <a:solidFill>
                  <a:srgbClr val="FF0000"/>
                </a:solidFill>
              </a:rPr>
              <a:t>Addiction</a:t>
            </a:r>
            <a:r>
              <a:rPr sz="6813" b="0" dirty="0">
                <a:solidFill>
                  <a:srgbClr val="FFFFFF"/>
                </a:solidFill>
              </a:rPr>
              <a:t> - Being enslaved to a habit, practice or substance such that withdrawal causes trauma.</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914400"/>
            <a:ext cx="10433050" cy="35814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ctr">
              <a:defRPr sz="6813">
                <a:solidFill>
                  <a:srgbClr val="FFFFFF"/>
                </a:solidFill>
              </a:defRPr>
            </a:lvl1pPr>
          </a:lstStyle>
          <a:p>
            <a:pPr algn="ctr"/>
            <a:r>
              <a:rPr sz="6813" b="1" u="sng" dirty="0">
                <a:solidFill>
                  <a:srgbClr val="FF0000"/>
                </a:solidFill>
              </a:rPr>
              <a:t>Addict</a:t>
            </a:r>
            <a:r>
              <a:rPr sz="6813" b="0" dirty="0">
                <a:solidFill>
                  <a:srgbClr val="FFFFFF"/>
                </a:solidFill>
              </a:rPr>
              <a:t> - to devote or surrender (oneself) to something habitually or obsessively</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38200" y="304800"/>
            <a:ext cx="10433050" cy="2546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6813" b="0" dirty="0">
                <a:solidFill>
                  <a:srgbClr val="FFFFFF"/>
                </a:solidFill>
              </a:rPr>
              <a:t>Is an addiction </a:t>
            </a:r>
            <a:r>
              <a:rPr sz="6813" b="0" dirty="0" smtClean="0">
                <a:solidFill>
                  <a:srgbClr val="FFFFFF"/>
                </a:solidFill>
              </a:rPr>
              <a:t>an</a:t>
            </a:r>
            <a:r>
              <a:rPr lang="en-US" sz="6813" b="0" dirty="0" smtClean="0">
                <a:solidFill>
                  <a:srgbClr val="FFFFFF"/>
                </a:solidFill>
              </a:rPr>
              <a:t> </a:t>
            </a:r>
            <a:r>
              <a:rPr sz="6813" b="0" dirty="0" smtClean="0">
                <a:solidFill>
                  <a:srgbClr val="FFFFFF"/>
                </a:solidFill>
              </a:rPr>
              <a:t>Idol </a:t>
            </a:r>
            <a:endParaRPr lang="en-US" sz="6813" b="0" dirty="0" smtClean="0">
              <a:solidFill>
                <a:srgbClr val="FFFFFF"/>
              </a:solidFill>
            </a:endParaRPr>
          </a:p>
          <a:p>
            <a:pPr algn="ctr"/>
            <a:r>
              <a:rPr sz="6813" b="0" dirty="0" smtClean="0">
                <a:solidFill>
                  <a:srgbClr val="FFFFFF"/>
                </a:solidFill>
              </a:rPr>
              <a:t>(</a:t>
            </a:r>
            <a:r>
              <a:rPr sz="6813" b="0" dirty="0">
                <a:solidFill>
                  <a:srgbClr val="FFFFFF"/>
                </a:solidFill>
              </a:rPr>
              <a:t>a false god)?</a:t>
            </a:r>
          </a:p>
        </p:txBody>
      </p:sp>
      <p:sp>
        <p:nvSpPr>
          <p:cNvPr id="4" name="TextBox 3"/>
          <p:cNvSpPr txBox="1"/>
          <p:nvPr/>
        </p:nvSpPr>
        <p:spPr>
          <a:xfrm>
            <a:off x="152400" y="3257928"/>
            <a:ext cx="11734800" cy="2246769"/>
          </a:xfrm>
          <a:prstGeom prst="rect">
            <a:avLst/>
          </a:prstGeom>
          <a:noFill/>
        </p:spPr>
        <p:txBody>
          <a:bodyPr wrap="square" rtlCol="0">
            <a:spAutoFit/>
          </a:bodyPr>
          <a:lstStyle/>
          <a:p>
            <a:pPr rtl="0"/>
            <a:r>
              <a:rPr lang="en-US" sz="2800" dirty="0" smtClean="0">
                <a:solidFill>
                  <a:schemeClr val="bg1"/>
                </a:solidFill>
              </a:rPr>
              <a:t>The temptations in your life are no different from what others experience. And God is faithful. He will not allow the temptation to be more than you can stand. When you are tempted, he will show you a way out so that you can endure. </a:t>
            </a:r>
          </a:p>
          <a:p>
            <a:pPr algn="r"/>
            <a:r>
              <a:rPr lang="en-US" sz="2800" dirty="0" smtClean="0">
                <a:solidFill>
                  <a:schemeClr val="bg1"/>
                </a:solidFill>
              </a:rPr>
              <a:t>1COR 10:13 NLT</a:t>
            </a:r>
            <a:endParaRPr lang="en-US" sz="28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p:nvPr>
        </p:nvSpPr>
        <p:spPr>
          <a:xfrm>
            <a:off x="990600" y="533400"/>
            <a:ext cx="10401299" cy="2228850"/>
          </a:xfrm>
        </p:spPr>
        <p:txBody>
          <a:bodyPr>
            <a:normAutofit fontScale="85000" lnSpcReduction="20000"/>
          </a:bodyPr>
          <a:lstStyle/>
          <a:p>
            <a:r>
              <a:rPr lang="en-US" dirty="0" smtClean="0"/>
              <a:t>You shall have no other gods before Me.</a:t>
            </a:r>
          </a:p>
          <a:p>
            <a:pPr algn="r"/>
            <a:r>
              <a:rPr lang="en-US" sz="5200" dirty="0" err="1" smtClean="0"/>
              <a:t>Dut</a:t>
            </a:r>
            <a:r>
              <a:rPr lang="en-US" sz="5200" dirty="0" smtClean="0"/>
              <a:t> 5:7 / Exo 20:3 </a:t>
            </a:r>
            <a:endParaRPr lang="en-US" sz="5200" dirty="0"/>
          </a:p>
        </p:txBody>
      </p:sp>
      <p:sp>
        <p:nvSpPr>
          <p:cNvPr id="3" name="Text Placeholder 2"/>
          <p:cNvSpPr>
            <a:spLocks noGrp="1"/>
          </p:cNvSpPr>
          <p:nvPr>
            <p:ph type="body" idx="1"/>
          </p:nvPr>
        </p:nvSpPr>
        <p:spPr>
          <a:xfrm>
            <a:off x="762000" y="3352800"/>
            <a:ext cx="10591800" cy="2971800"/>
          </a:xfrm>
        </p:spPr>
        <p:txBody>
          <a:bodyPr>
            <a:normAutofit/>
          </a:bodyPr>
          <a:lstStyle/>
          <a:p>
            <a:r>
              <a:rPr lang="en-US" sz="4800" dirty="0" smtClean="0">
                <a:solidFill>
                  <a:srgbClr val="FFFF00"/>
                </a:solidFill>
              </a:rPr>
              <a:t>Do we look at this differently now that we have talked about addictions as being gods?</a:t>
            </a:r>
            <a:endParaRPr lang="en-US" sz="4800" dirty="0">
              <a:solidFill>
                <a:srgbClr val="FFFF00"/>
              </a:solidFill>
            </a:endParaRPr>
          </a:p>
        </p:txBody>
      </p:sp>
    </p:spTree>
    <p:extLst>
      <p:ext uri="{BB962C8B-B14F-4D97-AF65-F5344CB8AC3E}">
        <p14:creationId xmlns:p14="http://schemas.microsoft.com/office/powerpoint/2010/main" val="308244635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14400" y="19373"/>
            <a:ext cx="10433050" cy="2914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6813" b="0" dirty="0">
                <a:solidFill>
                  <a:srgbClr val="FFFFFF"/>
                </a:solidFill>
              </a:rPr>
              <a:t>How do we get addicted to something?</a:t>
            </a:r>
          </a:p>
        </p:txBody>
      </p:sp>
      <p:sp>
        <p:nvSpPr>
          <p:cNvPr id="4" name="Text Placeholder 3"/>
          <p:cNvSpPr>
            <a:spLocks noGrp="1"/>
          </p:cNvSpPr>
          <p:nvPr>
            <p:ph type="body" idx="1"/>
          </p:nvPr>
        </p:nvSpPr>
        <p:spPr>
          <a:xfrm>
            <a:off x="1346199" y="3657600"/>
            <a:ext cx="9493250" cy="2362200"/>
          </a:xfrm>
        </p:spPr>
        <p:txBody>
          <a:bodyPr>
            <a:normAutofit fontScale="77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dirty="0"/>
              <a:t>Jesus answered them, “Most assuredly, I say to you, whoever commits sin is a slave of sin. </a:t>
            </a:r>
            <a:r>
              <a:rPr lang="en-US" sz="3600" baseline="30000" dirty="0"/>
              <a:t>35 </a:t>
            </a:r>
            <a:r>
              <a:rPr lang="en-US" sz="3600" dirty="0">
                <a:solidFill>
                  <a:srgbClr val="FF0000"/>
                </a:solidFill>
              </a:rPr>
              <a:t>And a slave does not abide in the house forever, </a:t>
            </a:r>
            <a:r>
              <a:rPr lang="en-US" sz="3600" i="1" dirty="0">
                <a:solidFill>
                  <a:srgbClr val="FF0000"/>
                </a:solidFill>
              </a:rPr>
              <a:t>but a son abides forever.</a:t>
            </a:r>
          </a:p>
          <a:p>
            <a:pPr marL="0" marR="0" indent="0" algn="l" defTabSz="914400" rtl="0" eaLnBrk="1" fontAlgn="auto" latinLnBrk="0" hangingPunct="1">
              <a:lnSpc>
                <a:spcPct val="100000"/>
              </a:lnSpc>
              <a:spcBef>
                <a:spcPts val="0"/>
              </a:spcBef>
              <a:spcAft>
                <a:spcPts val="0"/>
              </a:spcAft>
              <a:buClrTx/>
              <a:buSzTx/>
              <a:buFontTx/>
              <a:buNone/>
              <a:tabLst/>
              <a:defRPr/>
            </a:pPr>
            <a:r>
              <a:rPr lang="en-US" sz="3600" i="1" baseline="30000" dirty="0"/>
              <a:t>36 </a:t>
            </a:r>
            <a:r>
              <a:rPr lang="en-US" sz="3600" dirty="0"/>
              <a:t>Therefore if the Son makes you free, you shall be free indeed</a:t>
            </a:r>
            <a:r>
              <a:rPr lang="en-US" sz="3600" dirty="0" smtClean="0"/>
              <a:t>.</a:t>
            </a:r>
          </a:p>
          <a:p>
            <a:pPr marL="0" marR="0" indent="0" algn="r" defTabSz="914400" rtl="0" eaLnBrk="1" fontAlgn="auto" latinLnBrk="0" hangingPunct="1">
              <a:lnSpc>
                <a:spcPct val="100000"/>
              </a:lnSpc>
              <a:spcBef>
                <a:spcPts val="0"/>
              </a:spcBef>
              <a:spcAft>
                <a:spcPts val="0"/>
              </a:spcAft>
              <a:buClrTx/>
              <a:buSzTx/>
              <a:buFontTx/>
              <a:buNone/>
              <a:tabLst/>
              <a:defRPr/>
            </a:pPr>
            <a:r>
              <a:rPr lang="en-US" sz="3100" dirty="0" err="1" smtClean="0"/>
              <a:t>Jn</a:t>
            </a:r>
            <a:r>
              <a:rPr lang="en-US" sz="3100" dirty="0" smtClean="0"/>
              <a:t> 8;34-36 NKJV</a:t>
            </a:r>
            <a:endParaRPr lang="en-US" sz="3600"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in)">
                                      <p:cBhvr>
                                        <p:cTn id="7" dur="2000"/>
                                        <p:tgtEl>
                                          <p:spTgt spid="4">
                                            <p:txEl>
                                              <p:pRg st="0" end="0"/>
                                            </p:txEl>
                                          </p:spTgt>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circle(in)">
                                      <p:cBhvr>
                                        <p:cTn id="10" dur="2000"/>
                                        <p:tgtEl>
                                          <p:spTgt spid="4">
                                            <p:txEl>
                                              <p:pRg st="1" end="1"/>
                                            </p:txEl>
                                          </p:spTgt>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circle(in)">
                                      <p:cBhvr>
                                        <p:cTn id="13" dur="2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
        <a:ea typeface=""/>
        <a:cs typeface=""/>
      </a:majorFont>
      <a:minorFont>
        <a:latin typeface=""/>
        <a:ea typeface=""/>
        <a:cs typeface=""/>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noFill/>
        <a:pattFill/>
        <a:grpFill/>
      </a:fillStyleLst>
      <a:lnStyleLst>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Lst>
      <a:bgFillStyleLst>
        <a:solidFill>
          <a:schemeClr val="phClr"/>
        </a:solidFill>
        <a:gradFill>
          <a:gsLst>
            <a:gs pos="0">
              <a:schemeClr val="phClr">
                <a:tint val="50000"/>
                <a:satMod val="300000"/>
              </a:schemeClr>
            </a:gs>
            <a:gs pos="0">
              <a:schemeClr val="phClr">
                <a:tint val="50000"/>
                <a:satMod val="300000"/>
              </a:schemeClr>
            </a:gs>
            <a:gs pos="0">
              <a:schemeClr val="phClr">
                <a:tint val="50000"/>
                <a:satMod val="300000"/>
              </a:schemeClr>
            </a:gs>
          </a:gsLst>
          <a:lin ang="16200000" scaled="1"/>
        </a:gradFill>
        <a:gradFill>
          <a:gsLst>
            <a:gs pos="0">
              <a:schemeClr val="phClr">
                <a:tint val="50000"/>
                <a:satMod val="300000"/>
              </a:schemeClr>
            </a:gs>
            <a:gs pos="0">
              <a:schemeClr val="phClr">
                <a:tint val="50000"/>
                <a:satMod val="300000"/>
              </a:schemeClr>
            </a:gs>
          </a:gsLst>
          <a:lin ang="16200000" scaled="1"/>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268</TotalTime>
  <Words>1088</Words>
  <Application>Microsoft Office PowerPoint</Application>
  <PresentationFormat>Custom</PresentationFormat>
  <Paragraphs>104</Paragraphs>
  <Slides>28</Slides>
  <Notes>18</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Windows User</cp:lastModifiedBy>
  <cp:revision>36</cp:revision>
  <dcterms:modified xsi:type="dcterms:W3CDTF">2018-03-13T20:11:26Z</dcterms:modified>
</cp:coreProperties>
</file>