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9" r:id="rId3"/>
    <p:sldId id="286" r:id="rId4"/>
    <p:sldId id="260" r:id="rId5"/>
    <p:sldId id="296" r:id="rId6"/>
    <p:sldId id="261" r:id="rId7"/>
    <p:sldId id="262" r:id="rId8"/>
    <p:sldId id="263" r:id="rId9"/>
    <p:sldId id="264" r:id="rId10"/>
    <p:sldId id="265" r:id="rId11"/>
    <p:sldId id="266" r:id="rId12"/>
    <p:sldId id="267" r:id="rId13"/>
    <p:sldId id="268" r:id="rId14"/>
    <p:sldId id="269" r:id="rId15"/>
    <p:sldId id="293" r:id="rId16"/>
    <p:sldId id="270" r:id="rId17"/>
    <p:sldId id="271" r:id="rId18"/>
    <p:sldId id="272" r:id="rId19"/>
    <p:sldId id="278" r:id="rId20"/>
    <p:sldId id="280" r:id="rId21"/>
    <p:sldId id="281" r:id="rId22"/>
    <p:sldId id="282" r:id="rId23"/>
    <p:sldId id="279" r:id="rId24"/>
    <p:sldId id="284" r:id="rId25"/>
    <p:sldId id="287" r:id="rId26"/>
    <p:sldId id="273" r:id="rId27"/>
    <p:sldId id="292" r:id="rId28"/>
    <p:sldId id="274" r:id="rId29"/>
    <p:sldId id="291" r:id="rId30"/>
    <p:sldId id="275" r:id="rId31"/>
    <p:sldId id="276" r:id="rId32"/>
    <p:sldId id="277" r:id="rId33"/>
    <p:sldId id="294" r:id="rId34"/>
    <p:sldId id="285" r:id="rId35"/>
    <p:sldId id="288" r:id="rId36"/>
    <p:sldId id="295" r:id="rId37"/>
    <p:sldId id="290" r:id="rId38"/>
    <p:sldId id="289" r:id="rId39"/>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07" autoAdjust="0"/>
  </p:normalViewPr>
  <p:slideViewPr>
    <p:cSldViewPr>
      <p:cViewPr varScale="1">
        <p:scale>
          <a:sx n="60" d="100"/>
          <a:sy n="60" d="100"/>
        </p:scale>
        <p:origin x="-1522"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FC9451FF-C100-433B-948D-B3022C25AAAC}" type="datetimeFigureOut">
              <a:rPr lang="en-US" smtClean="0"/>
              <a:t>9/12/2018</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553C964-254B-4AFF-B086-B1E6A0553AAC}" type="slidenum">
              <a:rPr lang="en-US" smtClean="0"/>
              <a:t>‹#›</a:t>
            </a:fld>
            <a:endParaRPr lang="en-US"/>
          </a:p>
        </p:txBody>
      </p:sp>
    </p:spTree>
    <p:extLst>
      <p:ext uri="{BB962C8B-B14F-4D97-AF65-F5344CB8AC3E}">
        <p14:creationId xmlns:p14="http://schemas.microsoft.com/office/powerpoint/2010/main" val="270991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4</a:t>
            </a:fld>
            <a:endParaRPr lang="en-US"/>
          </a:p>
        </p:txBody>
      </p:sp>
    </p:spTree>
    <p:extLst>
      <p:ext uri="{BB962C8B-B14F-4D97-AF65-F5344CB8AC3E}">
        <p14:creationId xmlns:p14="http://schemas.microsoft.com/office/powerpoint/2010/main" val="36239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aseline="0" dirty="0" smtClean="0"/>
              <a:t>So then what’s the law for?</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26</a:t>
            </a:fld>
            <a:endParaRPr lang="en-US"/>
          </a:p>
        </p:txBody>
      </p:sp>
    </p:spTree>
    <p:extLst>
      <p:ext uri="{BB962C8B-B14F-4D97-AF65-F5344CB8AC3E}">
        <p14:creationId xmlns:p14="http://schemas.microsoft.com/office/powerpoint/2010/main" val="358567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27</a:t>
            </a:fld>
            <a:endParaRPr lang="en-US"/>
          </a:p>
        </p:txBody>
      </p:sp>
    </p:spTree>
    <p:extLst>
      <p:ext uri="{BB962C8B-B14F-4D97-AF65-F5344CB8AC3E}">
        <p14:creationId xmlns:p14="http://schemas.microsoft.com/office/powerpoint/2010/main" val="84697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 God above</a:t>
            </a:r>
            <a:r>
              <a:rPr lang="en-US" baseline="0" dirty="0" smtClean="0"/>
              <a:t> all things &amp; </a:t>
            </a:r>
            <a:r>
              <a:rPr lang="en-US" dirty="0" smtClean="0"/>
              <a:t>Love your neighbor</a:t>
            </a:r>
            <a:r>
              <a:rPr lang="en-US" baseline="0" dirty="0" smtClean="0"/>
              <a:t> as yourself.</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28</a:t>
            </a:fld>
            <a:endParaRPr lang="en-US"/>
          </a:p>
        </p:txBody>
      </p:sp>
    </p:spTree>
    <p:extLst>
      <p:ext uri="{BB962C8B-B14F-4D97-AF65-F5344CB8AC3E}">
        <p14:creationId xmlns:p14="http://schemas.microsoft.com/office/powerpoint/2010/main" val="356569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we no long have</a:t>
            </a:r>
            <a:r>
              <a:rPr lang="en-US" baseline="0" dirty="0" smtClean="0"/>
              <a:t> any penalty for sin, in eternity; but we can still suffer consequences from our choices here.</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29</a:t>
            </a:fld>
            <a:endParaRPr lang="en-US"/>
          </a:p>
        </p:txBody>
      </p:sp>
    </p:spTree>
    <p:extLst>
      <p:ext uri="{BB962C8B-B14F-4D97-AF65-F5344CB8AC3E}">
        <p14:creationId xmlns:p14="http://schemas.microsoft.com/office/powerpoint/2010/main" val="27385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31</a:t>
            </a:fld>
            <a:endParaRPr lang="en-US"/>
          </a:p>
        </p:txBody>
      </p:sp>
    </p:spTree>
    <p:extLst>
      <p:ext uri="{BB962C8B-B14F-4D97-AF65-F5344CB8AC3E}">
        <p14:creationId xmlns:p14="http://schemas.microsoft.com/office/powerpoint/2010/main" val="34899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3 verses have basically</a:t>
            </a:r>
            <a:r>
              <a:rPr lang="en-US" baseline="0" dirty="0" smtClean="0"/>
              <a:t> been ripped from the bibles of the mega feel good churches. The come to Jesus and life will be good theology, which is a lie. But these 3 verses don’t bode well for selling miracle spring water that will get your bank account filled &amp; your house paid off.</a:t>
            </a:r>
          </a:p>
          <a:p>
            <a:endParaRPr lang="en-US" baseline="0" dirty="0" smtClean="0"/>
          </a:p>
        </p:txBody>
      </p:sp>
      <p:sp>
        <p:nvSpPr>
          <p:cNvPr id="4" name="Slide Number Placeholder 3"/>
          <p:cNvSpPr>
            <a:spLocks noGrp="1"/>
          </p:cNvSpPr>
          <p:nvPr>
            <p:ph type="sldNum" sz="quarter" idx="10"/>
          </p:nvPr>
        </p:nvSpPr>
        <p:spPr/>
        <p:txBody>
          <a:bodyPr/>
          <a:lstStyle/>
          <a:p>
            <a:fld id="{A553C964-254B-4AFF-B086-B1E6A0553AAC}" type="slidenum">
              <a:rPr lang="en-US" smtClean="0"/>
              <a:t>32</a:t>
            </a:fld>
            <a:endParaRPr lang="en-US"/>
          </a:p>
        </p:txBody>
      </p:sp>
    </p:spTree>
    <p:extLst>
      <p:ext uri="{BB962C8B-B14F-4D97-AF65-F5344CB8AC3E}">
        <p14:creationId xmlns:p14="http://schemas.microsoft.com/office/powerpoint/2010/main" val="17165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Peter must have felt when he heard this from Jesus.</a:t>
            </a:r>
            <a:r>
              <a:rPr lang="en-US" baseline="0" dirty="0"/>
              <a:t> </a:t>
            </a:r>
            <a:r>
              <a:rPr lang="en-US" baseline="0" dirty="0" smtClean="0"/>
              <a:t>It’s also right after this that Jesus tells Peter he will deny Him 3 times.</a:t>
            </a:r>
            <a:endParaRPr lang="en-US" dirty="0" smtClean="0"/>
          </a:p>
        </p:txBody>
      </p:sp>
      <p:sp>
        <p:nvSpPr>
          <p:cNvPr id="4" name="Slide Number Placeholder 3"/>
          <p:cNvSpPr>
            <a:spLocks noGrp="1"/>
          </p:cNvSpPr>
          <p:nvPr>
            <p:ph type="sldNum" sz="quarter" idx="10"/>
          </p:nvPr>
        </p:nvSpPr>
        <p:spPr/>
        <p:txBody>
          <a:bodyPr/>
          <a:lstStyle/>
          <a:p>
            <a:fld id="{A553C964-254B-4AFF-B086-B1E6A0553AAC}" type="slidenum">
              <a:rPr lang="en-US" smtClean="0"/>
              <a:t>33</a:t>
            </a:fld>
            <a:endParaRPr lang="en-US"/>
          </a:p>
        </p:txBody>
      </p:sp>
    </p:spTree>
    <p:extLst>
      <p:ext uri="{BB962C8B-B14F-4D97-AF65-F5344CB8AC3E}">
        <p14:creationId xmlns:p14="http://schemas.microsoft.com/office/powerpoint/2010/main" val="404267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is just a scratch</a:t>
            </a:r>
            <a:r>
              <a:rPr lang="en-US" baseline="0" dirty="0" smtClean="0"/>
              <a:t> of the surface of the theology of Grace  - the study of grace is called “</a:t>
            </a:r>
            <a:r>
              <a:rPr lang="en-US" baseline="0" dirty="0" err="1" smtClean="0"/>
              <a:t>Graceology</a:t>
            </a:r>
            <a:r>
              <a:rPr lang="en-US" baseline="0" dirty="0" smtClean="0"/>
              <a:t>”</a:t>
            </a:r>
          </a:p>
          <a:p>
            <a:r>
              <a:rPr lang="en-US" baseline="0" dirty="0" smtClean="0"/>
              <a:t>Just like the study of future things is Eschatology</a:t>
            </a:r>
          </a:p>
          <a:p>
            <a:r>
              <a:rPr lang="en-US" baseline="0" dirty="0" smtClean="0"/>
              <a:t>The study of Salvation “soteriology”</a:t>
            </a:r>
          </a:p>
          <a:p>
            <a:r>
              <a:rPr lang="en-US" baseline="0" dirty="0" smtClean="0"/>
              <a:t>The study of God – Theology. </a:t>
            </a:r>
          </a:p>
          <a:p>
            <a:r>
              <a:rPr lang="en-US" dirty="0" smtClean="0"/>
              <a:t>The study</a:t>
            </a:r>
            <a:r>
              <a:rPr lang="en-US" baseline="0" dirty="0" smtClean="0"/>
              <a:t> of the </a:t>
            </a:r>
            <a:r>
              <a:rPr lang="en-US" baseline="0" dirty="0" smtClean="0"/>
              <a:t>Person</a:t>
            </a:r>
            <a:r>
              <a:rPr lang="en-US" baseline="0" dirty="0" smtClean="0"/>
              <a:t>, nature, and role of Christ. – “Christology”</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5</a:t>
            </a:fld>
            <a:endParaRPr lang="en-US"/>
          </a:p>
        </p:txBody>
      </p:sp>
    </p:spTree>
    <p:extLst>
      <p:ext uri="{BB962C8B-B14F-4D97-AF65-F5344CB8AC3E}">
        <p14:creationId xmlns:p14="http://schemas.microsoft.com/office/powerpoint/2010/main" val="413159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Mercy – withholds</a:t>
            </a:r>
            <a:r>
              <a:rPr lang="en-US" baseline="0" dirty="0" smtClean="0"/>
              <a:t> punishment</a:t>
            </a:r>
          </a:p>
          <a:p>
            <a:r>
              <a:rPr lang="en-US" baseline="0" dirty="0" smtClean="0"/>
              <a:t>Grace – Gives </a:t>
            </a:r>
            <a:r>
              <a:rPr lang="en-US" baseline="0" dirty="0" smtClean="0"/>
              <a:t>reward</a:t>
            </a:r>
          </a:p>
          <a:p>
            <a:endParaRPr lang="en-US" baseline="0" dirty="0" smtClean="0"/>
          </a:p>
          <a:p>
            <a:r>
              <a:rPr lang="en-US" dirty="0" smtClean="0"/>
              <a:t>The woman at the</a:t>
            </a:r>
            <a:r>
              <a:rPr lang="en-US" baseline="0" dirty="0" smtClean="0"/>
              <a:t> well -  </a:t>
            </a:r>
            <a:r>
              <a:rPr lang="en-US" baseline="0" dirty="0" err="1" smtClean="0"/>
              <a:t>Jn</a:t>
            </a:r>
            <a:r>
              <a:rPr lang="en-US" baseline="0" dirty="0" smtClean="0"/>
              <a:t> 4:1-26 Grace</a:t>
            </a:r>
          </a:p>
          <a:p>
            <a:r>
              <a:rPr lang="en-US" baseline="0" dirty="0" smtClean="0"/>
              <a:t>The adulterous woman to be stoned – </a:t>
            </a:r>
            <a:r>
              <a:rPr lang="en-US" baseline="0" dirty="0" err="1" smtClean="0"/>
              <a:t>Jn</a:t>
            </a:r>
            <a:r>
              <a:rPr lang="en-US" baseline="0" dirty="0" smtClean="0"/>
              <a:t> 8:1-11 Mercy</a:t>
            </a:r>
            <a:endParaRPr lang="en-US" dirty="0" smtClean="0"/>
          </a:p>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11</a:t>
            </a:fld>
            <a:endParaRPr lang="en-US"/>
          </a:p>
        </p:txBody>
      </p:sp>
    </p:spTree>
    <p:extLst>
      <p:ext uri="{BB962C8B-B14F-4D97-AF65-F5344CB8AC3E}">
        <p14:creationId xmlns:p14="http://schemas.microsoft.com/office/powerpoint/2010/main" val="289198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12</a:t>
            </a:fld>
            <a:endParaRPr lang="en-US"/>
          </a:p>
        </p:txBody>
      </p:sp>
    </p:spTree>
    <p:extLst>
      <p:ext uri="{BB962C8B-B14F-4D97-AF65-F5344CB8AC3E}">
        <p14:creationId xmlns:p14="http://schemas.microsoft.com/office/powerpoint/2010/main" val="152430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Paul writing to Timothy </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16</a:t>
            </a:fld>
            <a:endParaRPr lang="en-US"/>
          </a:p>
        </p:txBody>
      </p:sp>
    </p:spTree>
    <p:extLst>
      <p:ext uri="{BB962C8B-B14F-4D97-AF65-F5344CB8AC3E}">
        <p14:creationId xmlns:p14="http://schemas.microsoft.com/office/powerpoint/2010/main" val="23436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 Intro the meeting of Paul &amp; the Apostles about what the gentiles should do. </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22</a:t>
            </a:fld>
            <a:endParaRPr lang="en-US"/>
          </a:p>
        </p:txBody>
      </p:sp>
    </p:spTree>
    <p:extLst>
      <p:ext uri="{BB962C8B-B14F-4D97-AF65-F5344CB8AC3E}">
        <p14:creationId xmlns:p14="http://schemas.microsoft.com/office/powerpoint/2010/main" val="149281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 Intro – So now does this mean anything outside of these 4 things will not cause us to step off the right path?</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23</a:t>
            </a:fld>
            <a:endParaRPr lang="en-US"/>
          </a:p>
        </p:txBody>
      </p:sp>
    </p:spTree>
    <p:extLst>
      <p:ext uri="{BB962C8B-B14F-4D97-AF65-F5344CB8AC3E}">
        <p14:creationId xmlns:p14="http://schemas.microsoft.com/office/powerpoint/2010/main" val="262703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this mean there will be no consequences and I can no longer sin? Yes &amp; No, to answer that we have to look further.</a:t>
            </a:r>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24</a:t>
            </a:fld>
            <a:endParaRPr lang="en-US"/>
          </a:p>
        </p:txBody>
      </p:sp>
    </p:spTree>
    <p:extLst>
      <p:ext uri="{BB962C8B-B14F-4D97-AF65-F5344CB8AC3E}">
        <p14:creationId xmlns:p14="http://schemas.microsoft.com/office/powerpoint/2010/main" val="74157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C964-254B-4AFF-B086-B1E6A0553AAC}" type="slidenum">
              <a:rPr lang="en-US" smtClean="0"/>
              <a:t>25</a:t>
            </a:fld>
            <a:endParaRPr lang="en-US"/>
          </a:p>
        </p:txBody>
      </p:sp>
    </p:spTree>
    <p:extLst>
      <p:ext uri="{BB962C8B-B14F-4D97-AF65-F5344CB8AC3E}">
        <p14:creationId xmlns:p14="http://schemas.microsoft.com/office/powerpoint/2010/main" val="885368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540385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113">
                <a:solidFill>
                  <a:srgbClr val="FFFFFF"/>
                </a:solidFill>
              </a:defRPr>
            </a:lvl1pPr>
          </a:lstStyle>
          <a:p>
            <a:pPr algn="ctr"/>
            <a:r>
              <a:rPr sz="8800" b="1" dirty="0">
                <a:solidFill>
                  <a:srgbClr val="FF0000"/>
                </a:solidFill>
              </a:rPr>
              <a:t>Crushed by Grace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What is the difference between GRACE &amp; MERCY?</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914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Mercy - Withholds something </a:t>
            </a:r>
            <a:r>
              <a:rPr sz="6813" b="0" dirty="0" smtClean="0">
                <a:solidFill>
                  <a:srgbClr val="FFFFFF"/>
                </a:solidFill>
              </a:rPr>
              <a:t>yo</a:t>
            </a:r>
            <a:r>
              <a:rPr lang="en-US" sz="6813" b="0" dirty="0" smtClean="0">
                <a:solidFill>
                  <a:srgbClr val="FFFFFF"/>
                </a:solidFill>
              </a:rPr>
              <a:t>u </a:t>
            </a:r>
            <a:r>
              <a:rPr sz="6813" b="0" dirty="0" smtClean="0">
                <a:solidFill>
                  <a:srgbClr val="FFFFFF"/>
                </a:solidFill>
              </a:rPr>
              <a:t>deserv</a:t>
            </a:r>
            <a:r>
              <a:rPr lang="en-US" sz="6813" b="0" dirty="0" smtClean="0">
                <a:solidFill>
                  <a:srgbClr val="FFFFFF"/>
                </a:solidFill>
              </a:rPr>
              <a:t>e</a:t>
            </a:r>
            <a:r>
              <a:rPr sz="6813" b="0" dirty="0" smtClean="0">
                <a:solidFill>
                  <a:srgbClr val="FFFFFF"/>
                </a:solidFill>
              </a:rPr>
              <a:t>. </a:t>
            </a:r>
            <a:endParaRPr sz="6813" b="0" dirty="0">
              <a:solidFill>
                <a:srgbClr val="FFFFFF"/>
              </a:solidFill>
            </a:endParaRPr>
          </a:p>
        </p:txBody>
      </p:sp>
      <p:sp>
        <p:nvSpPr>
          <p:cNvPr id="3" name="New Shape"/>
          <p:cNvSpPr>
            <a:spLocks noGrp="1"/>
          </p:cNvSpPr>
          <p:nvPr>
            <p:ph type="body" idx="1"/>
          </p:nvPr>
        </p:nvSpPr>
        <p:spPr>
          <a:xfrm>
            <a:off x="990600" y="3657600"/>
            <a:ext cx="10515599"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defRPr>
            </a:lvl1pPr>
          </a:lstStyle>
          <a:p>
            <a:r>
              <a:rPr lang="en-US" sz="5400" dirty="0"/>
              <a:t>Grace - Gives you something you don't deserve.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668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Things about </a:t>
            </a:r>
            <a:r>
              <a:rPr sz="6813" b="0" dirty="0" smtClean="0">
                <a:solidFill>
                  <a:srgbClr val="FFFFFF"/>
                </a:solidFill>
              </a:rPr>
              <a:t>grace</a:t>
            </a:r>
            <a:endParaRPr sz="6813" b="0" dirty="0">
              <a:solidFill>
                <a:srgbClr val="FFFFFF"/>
              </a:solidFill>
            </a:endParaRPr>
          </a:p>
        </p:txBody>
      </p:sp>
      <p:sp>
        <p:nvSpPr>
          <p:cNvPr id="3" name="New Shape"/>
          <p:cNvSpPr>
            <a:spLocks noGrp="1"/>
          </p:cNvSpPr>
          <p:nvPr>
            <p:ph type="body" idx="1"/>
          </p:nvPr>
        </p:nvSpPr>
        <p:spPr>
          <a:xfrm>
            <a:off x="559124" y="2743200"/>
            <a:ext cx="1120140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defRPr>
            </a:lvl1pPr>
          </a:lstStyle>
          <a:p>
            <a:pPr rtl="0"/>
            <a:r>
              <a:rPr lang="en-US" sz="1900" dirty="0"/>
              <a:t>Paul uses the word </a:t>
            </a:r>
            <a:r>
              <a:rPr lang="en-US" sz="1900" i="1" dirty="0"/>
              <a:t>grace more than 100 times in his letters as he helps the church understand grace. Jesus, on the other hand, never used the word grace. Instead </a:t>
            </a:r>
            <a:r>
              <a:rPr lang="en-US" sz="1900" i="1" dirty="0" smtClean="0"/>
              <a:t>He </a:t>
            </a:r>
            <a:r>
              <a:rPr lang="en-US" sz="1900" i="1" dirty="0"/>
              <a:t>showed us what it looked like.</a:t>
            </a:r>
          </a:p>
          <a:p>
            <a:pPr algn="ctr"/>
            <a:endParaRPr sz="1900" dirty="0"/>
          </a:p>
        </p:txBody>
      </p:sp>
      <p:sp>
        <p:nvSpPr>
          <p:cNvPr id="4" name="TextBox 3"/>
          <p:cNvSpPr txBox="1"/>
          <p:nvPr/>
        </p:nvSpPr>
        <p:spPr>
          <a:xfrm>
            <a:off x="425777" y="3623845"/>
            <a:ext cx="12157324" cy="738664"/>
          </a:xfrm>
          <a:prstGeom prst="rect">
            <a:avLst/>
          </a:prstGeom>
          <a:noFill/>
        </p:spPr>
        <p:txBody>
          <a:bodyPr wrap="square" rtlCol="0">
            <a:spAutoFit/>
          </a:bodyPr>
          <a:lstStyle/>
          <a:p>
            <a:pPr rtl="0"/>
            <a:r>
              <a:rPr lang="en-US" sz="2400" dirty="0" smtClean="0">
                <a:solidFill>
                  <a:schemeClr val="bg1"/>
                </a:solidFill>
              </a:rPr>
              <a:t>If grace is explained without being experienced, it really doesn't have much effect.</a:t>
            </a:r>
          </a:p>
          <a:p>
            <a:endParaRPr lang="en-US" dirty="0"/>
          </a:p>
        </p:txBody>
      </p:sp>
      <p:sp>
        <p:nvSpPr>
          <p:cNvPr id="6" name="TextBox 5"/>
          <p:cNvSpPr txBox="1"/>
          <p:nvPr/>
        </p:nvSpPr>
        <p:spPr>
          <a:xfrm>
            <a:off x="762000" y="4362509"/>
            <a:ext cx="10998524" cy="800219"/>
          </a:xfrm>
          <a:prstGeom prst="rect">
            <a:avLst/>
          </a:prstGeom>
          <a:noFill/>
        </p:spPr>
        <p:txBody>
          <a:bodyPr wrap="none" rtlCol="0">
            <a:spAutoFit/>
          </a:bodyPr>
          <a:lstStyle/>
          <a:p>
            <a:pPr rtl="0"/>
            <a:r>
              <a:rPr lang="en-US" sz="2800" dirty="0" smtClean="0">
                <a:solidFill>
                  <a:schemeClr val="bg1"/>
                </a:solidFill>
              </a:rPr>
              <a:t>Grace can be dissected like a frog, but the thing dies in the process.</a:t>
            </a:r>
          </a:p>
          <a:p>
            <a:endParaRPr lang="en-US" dirty="0"/>
          </a:p>
        </p:txBody>
      </p:sp>
      <p:sp>
        <p:nvSpPr>
          <p:cNvPr id="7" name="TextBox 6"/>
          <p:cNvSpPr txBox="1"/>
          <p:nvPr/>
        </p:nvSpPr>
        <p:spPr>
          <a:xfrm>
            <a:off x="960287" y="5410200"/>
            <a:ext cx="10589758" cy="738664"/>
          </a:xfrm>
          <a:prstGeom prst="rect">
            <a:avLst/>
          </a:prstGeom>
          <a:noFill/>
        </p:spPr>
        <p:txBody>
          <a:bodyPr wrap="none" rtlCol="0">
            <a:spAutoFit/>
          </a:bodyPr>
          <a:lstStyle/>
          <a:p>
            <a:pPr rtl="0"/>
            <a:r>
              <a:rPr lang="en-US" sz="2400" dirty="0" smtClean="0">
                <a:solidFill>
                  <a:schemeClr val="bg1"/>
                </a:solidFill>
              </a:rPr>
              <a:t>God's grace is compelling when explained but irresistible when experienced.</a:t>
            </a:r>
          </a:p>
          <a:p>
            <a:endParaRPr lang="en-US" dirty="0"/>
          </a:p>
        </p:txBody>
      </p:sp>
      <p:sp>
        <p:nvSpPr>
          <p:cNvPr id="8" name="TextBox 7"/>
          <p:cNvSpPr txBox="1"/>
          <p:nvPr/>
        </p:nvSpPr>
        <p:spPr>
          <a:xfrm>
            <a:off x="3689808" y="1600200"/>
            <a:ext cx="5083443" cy="369332"/>
          </a:xfrm>
          <a:prstGeom prst="rect">
            <a:avLst/>
          </a:prstGeom>
          <a:noFill/>
        </p:spPr>
        <p:txBody>
          <a:bodyPr wrap="none" rtlCol="0">
            <a:spAutoFit/>
          </a:bodyPr>
          <a:lstStyle/>
          <a:p>
            <a:r>
              <a:rPr lang="en-US" dirty="0" smtClean="0">
                <a:solidFill>
                  <a:schemeClr val="bg1"/>
                </a:solidFill>
              </a:rPr>
              <a:t>Quotes from “Grace is Greater” by Kyle </a:t>
            </a:r>
            <a:r>
              <a:rPr lang="en-US" dirty="0" err="1" smtClean="0">
                <a:solidFill>
                  <a:schemeClr val="bg1"/>
                </a:solidFill>
              </a:rPr>
              <a:t>Idleman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about grace is offensive to 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66800" y="3505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smtClean="0">
                <a:solidFill>
                  <a:srgbClr val="FFFFFF"/>
                </a:solidFill>
              </a:rPr>
              <a:t>If </a:t>
            </a:r>
            <a:r>
              <a:rPr sz="6813" b="0" dirty="0">
                <a:solidFill>
                  <a:srgbClr val="FFFFFF"/>
                </a:solidFill>
              </a:rPr>
              <a:t>the biggest sinner you know isn't you, then you don't know yourself very well.</a:t>
            </a:r>
          </a:p>
        </p:txBody>
      </p:sp>
      <p:sp>
        <p:nvSpPr>
          <p:cNvPr id="3" name="New Shape"/>
          <p:cNvSpPr>
            <a:spLocks noGrp="1"/>
          </p:cNvSpPr>
          <p:nvPr>
            <p:ph type="body" idx="1"/>
          </p:nvPr>
        </p:nvSpPr>
        <p:spPr>
          <a:xfrm>
            <a:off x="750277" y="1600200"/>
            <a:ext cx="1089660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defRPr>
            </a:lvl1pPr>
          </a:lstStyle>
          <a:p>
            <a:r>
              <a:rPr lang="en-US" sz="2400" dirty="0"/>
              <a:t>Until we recognize our need for grace, we won't care about receiving it.</a:t>
            </a:r>
            <a:endParaRPr sz="2400" dirty="0"/>
          </a:p>
        </p:txBody>
      </p:sp>
      <p:sp>
        <p:nvSpPr>
          <p:cNvPr id="4" name="TextBox 3"/>
          <p:cNvSpPr txBox="1"/>
          <p:nvPr/>
        </p:nvSpPr>
        <p:spPr>
          <a:xfrm>
            <a:off x="3733800" y="457200"/>
            <a:ext cx="4929555" cy="369332"/>
          </a:xfrm>
          <a:prstGeom prst="rect">
            <a:avLst/>
          </a:prstGeom>
          <a:noFill/>
        </p:spPr>
        <p:txBody>
          <a:bodyPr wrap="none" rtlCol="0">
            <a:spAutoFit/>
          </a:bodyPr>
          <a:lstStyle/>
          <a:p>
            <a:r>
              <a:rPr lang="en-US" b="0" dirty="0" smtClean="0">
                <a:solidFill>
                  <a:srgbClr val="FFFFFF"/>
                </a:solidFill>
              </a:rPr>
              <a:t>Quotes from Grace is Greater by Kyle </a:t>
            </a:r>
            <a:r>
              <a:rPr lang="en-US" b="0" dirty="0" err="1" smtClean="0">
                <a:solidFill>
                  <a:srgbClr val="FFFFFF"/>
                </a:solidFill>
              </a:rPr>
              <a:t>Idelman</a:t>
            </a:r>
            <a:endParaRPr lang="en-US" dirty="0">
              <a:solidFill>
                <a:schemeClr val="bg1"/>
              </a:solidFill>
            </a:endParaRPr>
          </a:p>
        </p:txBody>
      </p:sp>
      <p:sp>
        <p:nvSpPr>
          <p:cNvPr id="5" name="TextBox 4"/>
          <p:cNvSpPr txBox="1"/>
          <p:nvPr/>
        </p:nvSpPr>
        <p:spPr>
          <a:xfrm>
            <a:off x="1292352" y="2535119"/>
            <a:ext cx="10287000" cy="461665"/>
          </a:xfrm>
          <a:prstGeom prst="rect">
            <a:avLst/>
          </a:prstGeom>
          <a:noFill/>
        </p:spPr>
        <p:txBody>
          <a:bodyPr wrap="square" rtlCol="0">
            <a:spAutoFit/>
          </a:bodyPr>
          <a:lstStyle/>
          <a:p>
            <a:r>
              <a:rPr lang="en-US" sz="2400" b="0" dirty="0" smtClean="0">
                <a:solidFill>
                  <a:srgbClr val="FFFFFF"/>
                </a:solidFill>
              </a:rPr>
              <a:t>As long as we think "I'm not that bad", grace will never seem that good.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371600"/>
            <a:ext cx="10433050" cy="3962400"/>
          </a:xfrm>
        </p:spPr>
        <p:txBody>
          <a:bodyPr>
            <a:normAutofit/>
          </a:bodyPr>
          <a:lstStyle/>
          <a:p>
            <a:r>
              <a:rPr lang="en-US" dirty="0" smtClean="0"/>
              <a:t>After all the questions &amp; quotes, what does the bible say;</a:t>
            </a:r>
            <a:endParaRPr lang="en-US" dirty="0"/>
          </a:p>
        </p:txBody>
      </p:sp>
    </p:spTree>
    <p:extLst>
      <p:ext uri="{BB962C8B-B14F-4D97-AF65-F5344CB8AC3E}">
        <p14:creationId xmlns:p14="http://schemas.microsoft.com/office/powerpoint/2010/main" val="118531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r>
              <a:rPr lang="en-US" sz="4400" dirty="0"/>
              <a:t>This is a faithful saying and worthy of all acceptance, that Christ Jesus came into the world to save sinners, of whom I am chief.</a:t>
            </a:r>
          </a:p>
          <a:p>
            <a:pPr lvl="1"/>
            <a:r>
              <a:rPr lang="en-US" dirty="0" smtClean="0"/>
              <a:t> </a:t>
            </a:r>
            <a:endParaRPr lang="en-US" dirty="0"/>
          </a:p>
          <a:p>
            <a:pPr algn="r"/>
            <a:r>
              <a:rPr sz="2400" b="0" dirty="0" smtClean="0">
                <a:solidFill>
                  <a:srgbClr val="FFFFFF"/>
                </a:solidFill>
              </a:rPr>
              <a:t>1Tim 1:15-16</a:t>
            </a:r>
            <a:r>
              <a:rPr lang="en-US" sz="2400" b="0" dirty="0" smtClean="0">
                <a:solidFill>
                  <a:srgbClr val="FFFFFF"/>
                </a:solidFill>
              </a:rPr>
              <a:t> </a:t>
            </a:r>
            <a:r>
              <a:rPr lang="en-US" sz="2400" b="0" dirty="0" err="1" smtClean="0">
                <a:solidFill>
                  <a:srgbClr val="FFFFFF"/>
                </a:solidFill>
              </a:rPr>
              <a:t>NKJV</a:t>
            </a:r>
            <a:endParaRPr sz="4106" b="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How do the “religious rules/the law” apply to us today?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304800" y="152400"/>
            <a:ext cx="11811000" cy="6172200"/>
          </a:xfrm>
        </p:spPr>
        <p:txBody>
          <a:bodyPr>
            <a:normAutofit fontScale="55000" lnSpcReduction="20000"/>
          </a:bodyPr>
          <a:lstStyle/>
          <a:p>
            <a:r>
              <a:rPr lang="en-US" dirty="0">
                <a:solidFill>
                  <a:srgbClr val="FF0000"/>
                </a:solidFill>
              </a:rPr>
              <a:t>For assuredly, I say to you, till heaven and earth pass away, one jot or one tittle will by no means pass from the law till all is fulfilled. </a:t>
            </a:r>
            <a:r>
              <a:rPr lang="en-US" dirty="0" smtClean="0">
                <a:solidFill>
                  <a:srgbClr val="FF0000"/>
                </a:solidFill>
              </a:rPr>
              <a:t>Whoever </a:t>
            </a:r>
            <a:r>
              <a:rPr lang="en-US" dirty="0">
                <a:solidFill>
                  <a:srgbClr val="FF0000"/>
                </a:solidFill>
              </a:rPr>
              <a:t>therefore breaks one of the least of these commandments, and teaches men so, shall be called least in the kingdom of heaven; but whoever does and teaches them, he shall be called great in the kingdom of heaven. </a:t>
            </a:r>
            <a:r>
              <a:rPr lang="en-US" dirty="0" smtClean="0">
                <a:solidFill>
                  <a:srgbClr val="FF0000"/>
                </a:solidFill>
              </a:rPr>
              <a:t>For </a:t>
            </a:r>
            <a:r>
              <a:rPr lang="en-US" dirty="0">
                <a:solidFill>
                  <a:srgbClr val="FF0000"/>
                </a:solidFill>
              </a:rPr>
              <a:t>I say to you, that unless your righteousness exceeds the righteousness of the scribes and Pharisees, you will by no means enter the kingdom of heaven</a:t>
            </a:r>
            <a:r>
              <a:rPr lang="en-US" dirty="0" smtClean="0">
                <a:solidFill>
                  <a:srgbClr val="FF0000"/>
                </a:solidFill>
              </a:rPr>
              <a:t>.</a:t>
            </a:r>
          </a:p>
          <a:p>
            <a:pPr algn="r"/>
            <a:r>
              <a:rPr lang="en-US" sz="4400" dirty="0" smtClean="0">
                <a:solidFill>
                  <a:schemeClr val="bg1"/>
                </a:solidFill>
              </a:rPr>
              <a:t>Mat 5:18-20 </a:t>
            </a:r>
            <a:r>
              <a:rPr lang="en-US" sz="4400" dirty="0" err="1" smtClean="0">
                <a:solidFill>
                  <a:schemeClr val="bg1"/>
                </a:solidFill>
              </a:rPr>
              <a:t>NKJV</a:t>
            </a:r>
            <a:endParaRPr lang="en-US" dirty="0">
              <a:solidFill>
                <a:schemeClr val="bg1"/>
              </a:solidFill>
            </a:endParaRPr>
          </a:p>
          <a:p>
            <a:endParaRPr lang="en-US" dirty="0"/>
          </a:p>
        </p:txBody>
      </p:sp>
    </p:spTree>
    <p:extLst>
      <p:ext uri="{BB962C8B-B14F-4D97-AF65-F5344CB8AC3E}">
        <p14:creationId xmlns:p14="http://schemas.microsoft.com/office/powerpoint/2010/main" val="3681288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905000"/>
            <a:ext cx="79184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13800" b="0" dirty="0">
                <a:solidFill>
                  <a:srgbClr val="FFFFFF"/>
                </a:solidFill>
              </a:rPr>
              <a:t>Prayer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2101850"/>
            <a:ext cx="10433050" cy="2698750"/>
          </a:xfrm>
        </p:spPr>
        <p:txBody>
          <a:bodyPr>
            <a:normAutofit fontScale="62500" lnSpcReduction="20000"/>
          </a:bodyPr>
          <a:lstStyle/>
          <a:p>
            <a:r>
              <a:rPr lang="en-US" dirty="0"/>
              <a:t>Or do you not know, brethren (for I speak to those who know the law), that the law has dominion over a man as long as he lives?</a:t>
            </a:r>
          </a:p>
          <a:p>
            <a:pPr algn="r"/>
            <a:r>
              <a:rPr lang="en-US" sz="4500" dirty="0" smtClean="0"/>
              <a:t>Rom 7:1 </a:t>
            </a:r>
            <a:r>
              <a:rPr lang="en-US" sz="4500" dirty="0" err="1" smtClean="0"/>
              <a:t>NKJV</a:t>
            </a:r>
            <a:endParaRPr lang="en-US" sz="4500" dirty="0"/>
          </a:p>
        </p:txBody>
      </p:sp>
    </p:spTree>
    <p:extLst>
      <p:ext uri="{BB962C8B-B14F-4D97-AF65-F5344CB8AC3E}">
        <p14:creationId xmlns:p14="http://schemas.microsoft.com/office/powerpoint/2010/main" val="42275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1828800"/>
            <a:ext cx="10433050" cy="2819400"/>
          </a:xfrm>
        </p:spPr>
        <p:txBody>
          <a:bodyPr>
            <a:normAutofit fontScale="55000" lnSpcReduction="20000"/>
          </a:bodyPr>
          <a:lstStyle/>
          <a:p>
            <a:r>
              <a:rPr lang="en-US" dirty="0"/>
              <a:t>Therefore, my brethren, you also have become dead to the law through the body of Christ, that you may be married to another—to Him who was raised from the dead, that we should bear fruit to God.</a:t>
            </a:r>
          </a:p>
          <a:p>
            <a:pPr algn="r"/>
            <a:r>
              <a:rPr lang="en-US" sz="5100" dirty="0" smtClean="0"/>
              <a:t>Rom 7:4 </a:t>
            </a:r>
            <a:r>
              <a:rPr lang="en-US" sz="5100" dirty="0" err="1" smtClean="0"/>
              <a:t>NKJV</a:t>
            </a:r>
            <a:endParaRPr lang="en-US" dirty="0"/>
          </a:p>
        </p:txBody>
      </p:sp>
    </p:spTree>
    <p:extLst>
      <p:ext uri="{BB962C8B-B14F-4D97-AF65-F5344CB8AC3E}">
        <p14:creationId xmlns:p14="http://schemas.microsoft.com/office/powerpoint/2010/main" val="4244858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990600"/>
            <a:ext cx="10433050" cy="4648200"/>
          </a:xfrm>
        </p:spPr>
        <p:txBody>
          <a:bodyPr>
            <a:normAutofit fontScale="77500" lnSpcReduction="20000"/>
          </a:bodyPr>
          <a:lstStyle/>
          <a:p>
            <a:r>
              <a:rPr lang="en-US" dirty="0"/>
              <a:t>What shall we say then? Is the law sin? Certainly not! On the contrary, I would not have known sin except through the law. For apart from the law sin </a:t>
            </a:r>
            <a:r>
              <a:rPr lang="en-US" i="1" dirty="0"/>
              <a:t>was</a:t>
            </a:r>
            <a:r>
              <a:rPr lang="en-US" dirty="0"/>
              <a:t> dead.</a:t>
            </a:r>
          </a:p>
          <a:p>
            <a:endParaRPr lang="en-US" dirty="0"/>
          </a:p>
          <a:p>
            <a:pPr algn="r"/>
            <a:r>
              <a:rPr lang="en-US" sz="4500" dirty="0" smtClean="0"/>
              <a:t>Rom 7:7-8 </a:t>
            </a:r>
            <a:r>
              <a:rPr lang="en-US" sz="4500" dirty="0" err="1" smtClean="0"/>
              <a:t>NKJV</a:t>
            </a:r>
            <a:endParaRPr lang="en-US" dirty="0"/>
          </a:p>
        </p:txBody>
      </p:sp>
    </p:spTree>
    <p:extLst>
      <p:ext uri="{BB962C8B-B14F-4D97-AF65-F5344CB8AC3E}">
        <p14:creationId xmlns:p14="http://schemas.microsoft.com/office/powerpoint/2010/main" val="380243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1066800"/>
            <a:ext cx="10433050" cy="4495800"/>
          </a:xfrm>
        </p:spPr>
        <p:txBody>
          <a:bodyPr>
            <a:noAutofit/>
          </a:bodyPr>
          <a:lstStyle/>
          <a:p>
            <a:r>
              <a:rPr lang="en-US" sz="4000" dirty="0"/>
              <a:t> “And so my judgment is that we should not make it difficult for the Gentiles who are turning to God. </a:t>
            </a:r>
            <a:r>
              <a:rPr lang="en-US" sz="4000" dirty="0" smtClean="0"/>
              <a:t>Instead</a:t>
            </a:r>
            <a:r>
              <a:rPr lang="en-US" sz="4000" dirty="0"/>
              <a:t>, we should write and tell them to abstain from eating food offered to idols, from sexual immorality, from eating the meat of strangled animals, and from consuming blood.</a:t>
            </a:r>
          </a:p>
          <a:p>
            <a:pPr algn="r"/>
            <a:r>
              <a:rPr lang="en-US" sz="4000" dirty="0"/>
              <a:t>	</a:t>
            </a:r>
            <a:r>
              <a:rPr lang="en-US" sz="2400" dirty="0" smtClean="0"/>
              <a:t>Acts 15:19-20 NLT</a:t>
            </a:r>
            <a:endParaRPr lang="en-US" sz="4000" dirty="0" smtClean="0"/>
          </a:p>
        </p:txBody>
      </p:sp>
    </p:spTree>
    <p:extLst>
      <p:ext uri="{BB962C8B-B14F-4D97-AF65-F5344CB8AC3E}">
        <p14:creationId xmlns:p14="http://schemas.microsoft.com/office/powerpoint/2010/main" val="124905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838200"/>
            <a:ext cx="10433050" cy="4724400"/>
          </a:xfrm>
        </p:spPr>
        <p:txBody>
          <a:bodyPr>
            <a:normAutofit fontScale="47500" lnSpcReduction="20000"/>
          </a:bodyPr>
          <a:lstStyle/>
          <a:p>
            <a:r>
              <a:rPr lang="en-US" dirty="0"/>
              <a:t>For what I am doing, I do not understand. For what I will to do, that I do not practice; but what I hate, that I do. </a:t>
            </a:r>
            <a:r>
              <a:rPr lang="en-US" dirty="0" smtClean="0"/>
              <a:t>If</a:t>
            </a:r>
            <a:r>
              <a:rPr lang="en-US" dirty="0"/>
              <a:t>, then, I do what I will not to do, I agree with the law that it is good. </a:t>
            </a:r>
            <a:r>
              <a:rPr lang="en-US" dirty="0" smtClean="0"/>
              <a:t>But </a:t>
            </a:r>
            <a:r>
              <a:rPr lang="en-US" dirty="0"/>
              <a:t>now, it is no longer I who do it, but sin that dwells in me. </a:t>
            </a:r>
            <a:r>
              <a:rPr lang="en-US" dirty="0" smtClean="0"/>
              <a:t>For </a:t>
            </a:r>
            <a:r>
              <a:rPr lang="en-US" dirty="0"/>
              <a:t>I know that in me (that is, in my flesh) nothing good dwells; for to will is present with me, but how to perform what is good I do not find. </a:t>
            </a:r>
            <a:r>
              <a:rPr lang="en-US" dirty="0" smtClean="0"/>
              <a:t>For </a:t>
            </a:r>
            <a:r>
              <a:rPr lang="en-US" dirty="0"/>
              <a:t>the good that I will to do, I do not do; but the evil I will not to do, that I practice. </a:t>
            </a:r>
            <a:r>
              <a:rPr lang="en-US" dirty="0" smtClean="0"/>
              <a:t>Now </a:t>
            </a:r>
            <a:r>
              <a:rPr lang="en-US" dirty="0"/>
              <a:t>if I do what I will not to do, it is no longer I who do it, but sin that dwells in me.</a:t>
            </a:r>
          </a:p>
          <a:p>
            <a:pPr algn="r"/>
            <a:r>
              <a:rPr lang="en-US" sz="5100" dirty="0" smtClean="0"/>
              <a:t>Rom 7:15-20 </a:t>
            </a:r>
            <a:r>
              <a:rPr lang="en-US" sz="5100" dirty="0" err="1" smtClean="0"/>
              <a:t>NKJV</a:t>
            </a:r>
            <a:endParaRPr lang="en-US" dirty="0"/>
          </a:p>
        </p:txBody>
      </p:sp>
    </p:spTree>
    <p:extLst>
      <p:ext uri="{BB962C8B-B14F-4D97-AF65-F5344CB8AC3E}">
        <p14:creationId xmlns:p14="http://schemas.microsoft.com/office/powerpoint/2010/main" val="3670191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457200"/>
            <a:ext cx="10433050" cy="2698750"/>
          </a:xfrm>
        </p:spPr>
        <p:txBody>
          <a:bodyPr>
            <a:normAutofit fontScale="92500" lnSpcReduction="10000"/>
          </a:bodyPr>
          <a:lstStyle/>
          <a:p>
            <a:r>
              <a:rPr lang="en-US" dirty="0" smtClean="0"/>
              <a:t>Paul uses the word “will” several times. What is your definition of “will”?</a:t>
            </a:r>
            <a:endParaRPr lang="en-US" dirty="0"/>
          </a:p>
        </p:txBody>
      </p:sp>
      <p:sp>
        <p:nvSpPr>
          <p:cNvPr id="4" name="TextBox 3"/>
          <p:cNvSpPr txBox="1"/>
          <p:nvPr/>
        </p:nvSpPr>
        <p:spPr>
          <a:xfrm>
            <a:off x="533400" y="3700790"/>
            <a:ext cx="11277446" cy="954107"/>
          </a:xfrm>
          <a:prstGeom prst="rect">
            <a:avLst/>
          </a:prstGeom>
          <a:noFill/>
        </p:spPr>
        <p:txBody>
          <a:bodyPr wrap="none" rtlCol="0">
            <a:spAutoFit/>
          </a:bodyPr>
          <a:lstStyle/>
          <a:p>
            <a:r>
              <a:rPr lang="en-US" sz="2800" dirty="0" smtClean="0">
                <a:solidFill>
                  <a:schemeClr val="bg1"/>
                </a:solidFill>
              </a:rPr>
              <a:t>Will – A conscious decision to give ones self over to an action, thought</a:t>
            </a:r>
          </a:p>
          <a:p>
            <a:r>
              <a:rPr lang="en-US" sz="2800" dirty="0">
                <a:solidFill>
                  <a:schemeClr val="bg1"/>
                </a:solidFill>
              </a:rPr>
              <a:t> </a:t>
            </a:r>
            <a:r>
              <a:rPr lang="en-US" sz="2800" dirty="0" smtClean="0">
                <a:solidFill>
                  <a:schemeClr val="bg1"/>
                </a:solidFill>
              </a:rPr>
              <a:t>         or belief; knowing it will have consequences. </a:t>
            </a:r>
            <a:endParaRPr lang="en-US" sz="2800" dirty="0">
              <a:solidFill>
                <a:schemeClr val="bg1"/>
              </a:solidFill>
            </a:endParaRPr>
          </a:p>
        </p:txBody>
      </p:sp>
    </p:spTree>
    <p:extLst>
      <p:ext uri="{BB962C8B-B14F-4D97-AF65-F5344CB8AC3E}">
        <p14:creationId xmlns:p14="http://schemas.microsoft.com/office/powerpoint/2010/main" val="42779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14400"/>
            <a:ext cx="10433050" cy="3733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r>
              <a:rPr lang="en-US" dirty="0"/>
              <a:t>There is therefore now no condemnation to those who are in Christ Jesus, who do not walk according to the flesh, but according to the Spirit. </a:t>
            </a:r>
            <a:r>
              <a:rPr lang="en-US" dirty="0" smtClean="0"/>
              <a:t>For </a:t>
            </a:r>
            <a:r>
              <a:rPr lang="en-US" dirty="0"/>
              <a:t>the law of the Spirit of life in Christ Jesus has made me free from the law of sin and death.</a:t>
            </a:r>
          </a:p>
          <a:p>
            <a:pPr algn="r"/>
            <a:r>
              <a:rPr sz="5100" b="0" dirty="0" smtClean="0">
                <a:solidFill>
                  <a:srgbClr val="FFFFFF"/>
                </a:solidFill>
              </a:rPr>
              <a:t>Rom 8:1-2</a:t>
            </a:r>
            <a:r>
              <a:rPr lang="en-US" sz="5100" b="0" dirty="0" smtClean="0">
                <a:solidFill>
                  <a:srgbClr val="FFFFFF"/>
                </a:solidFill>
              </a:rPr>
              <a:t> </a:t>
            </a:r>
            <a:r>
              <a:rPr lang="en-US" sz="5100" b="0" dirty="0" err="1" smtClean="0">
                <a:solidFill>
                  <a:srgbClr val="FFFFFF"/>
                </a:solidFill>
              </a:rPr>
              <a:t>NKJV</a:t>
            </a:r>
            <a:endParaRPr sz="6400" b="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143000"/>
            <a:ext cx="10433050" cy="4419600"/>
          </a:xfrm>
        </p:spPr>
        <p:txBody>
          <a:bodyPr>
            <a:normAutofit fontScale="62500" lnSpcReduction="20000"/>
          </a:bodyPr>
          <a:lstStyle/>
          <a:p>
            <a:r>
              <a:rPr lang="en-US" dirty="0"/>
              <a:t>Galatians 3:24–25 (NLT)</a:t>
            </a:r>
          </a:p>
          <a:p>
            <a:r>
              <a:rPr lang="en-US" sz="4500" dirty="0"/>
              <a:t>24</a:t>
            </a:r>
            <a:r>
              <a:rPr lang="en-US" dirty="0"/>
              <a:t> Let me put it another way. The law was our guardian until Christ came; it protected us until we could be made right with God through faith. </a:t>
            </a:r>
            <a:r>
              <a:rPr lang="en-US" sz="4500" dirty="0"/>
              <a:t>25</a:t>
            </a:r>
            <a:r>
              <a:rPr lang="en-US" dirty="0"/>
              <a:t> And now that the way of faith has come, we no longer need the law as our guardian.</a:t>
            </a:r>
          </a:p>
          <a:p>
            <a:endParaRPr lang="en-US" dirty="0"/>
          </a:p>
        </p:txBody>
      </p:sp>
    </p:spTree>
    <p:extLst>
      <p:ext uri="{BB962C8B-B14F-4D97-AF65-F5344CB8AC3E}">
        <p14:creationId xmlns:p14="http://schemas.microsoft.com/office/powerpoint/2010/main" val="3684124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a:solidFill>
                  <a:srgbClr val="FFFFFF"/>
                </a:solidFill>
              </a:rPr>
              <a:t>So what does all that mean?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The penalty of SIN</a:t>
            </a:r>
            <a:endParaRPr lang="en-US" dirty="0"/>
          </a:p>
        </p:txBody>
      </p:sp>
      <p:sp>
        <p:nvSpPr>
          <p:cNvPr id="3" name="Text Placeholder 2"/>
          <p:cNvSpPr>
            <a:spLocks noGrp="1"/>
          </p:cNvSpPr>
          <p:nvPr>
            <p:ph type="body" idx="1"/>
          </p:nvPr>
        </p:nvSpPr>
        <p:spPr/>
        <p:txBody>
          <a:bodyPr>
            <a:normAutofit lnSpcReduction="10000"/>
          </a:bodyPr>
          <a:lstStyle/>
          <a:p>
            <a:r>
              <a:rPr lang="en-US" dirty="0" smtClean="0"/>
              <a:t>Eternal vs Worldly</a:t>
            </a:r>
            <a:endParaRPr lang="en-US" dirty="0"/>
          </a:p>
        </p:txBody>
      </p:sp>
    </p:spTree>
    <p:extLst>
      <p:ext uri="{BB962C8B-B14F-4D97-AF65-F5344CB8AC3E}">
        <p14:creationId xmlns:p14="http://schemas.microsoft.com/office/powerpoint/2010/main" val="293453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SET OCT DATE</a:t>
            </a:r>
            <a:endParaRPr lang="en-US" dirty="0"/>
          </a:p>
        </p:txBody>
      </p:sp>
      <p:sp>
        <p:nvSpPr>
          <p:cNvPr id="3" name="Text Placeholder 2"/>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179523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90600"/>
            <a:ext cx="10433050" cy="3962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If we know that, then how do we allow the devil to convince us that we are not worthy/saved, that if people knew the real you, they wouldn’t </a:t>
            </a:r>
            <a:r>
              <a:rPr sz="6813" b="0" dirty="0" smtClean="0">
                <a:solidFill>
                  <a:srgbClr val="FFFFFF"/>
                </a:solidFill>
              </a:rPr>
              <a:t>l</a:t>
            </a:r>
            <a:r>
              <a:rPr lang="en-US" sz="6813" b="0" dirty="0" smtClean="0">
                <a:solidFill>
                  <a:srgbClr val="FFFFFF"/>
                </a:solidFill>
              </a:rPr>
              <a:t>ike</a:t>
            </a:r>
            <a:r>
              <a:rPr sz="6813" b="0" dirty="0" smtClean="0">
                <a:solidFill>
                  <a:srgbClr val="FFFFFF"/>
                </a:solidFill>
              </a:rPr>
              <a:t> </a:t>
            </a:r>
            <a:r>
              <a:rPr sz="6813" b="0" dirty="0">
                <a:solidFill>
                  <a:srgbClr val="FFFFFF"/>
                </a:solidFill>
              </a:rPr>
              <a:t>you let alone </a:t>
            </a:r>
            <a:r>
              <a:rPr sz="6813" b="0" dirty="0" smtClean="0">
                <a:solidFill>
                  <a:srgbClr val="FFFFFF"/>
                </a:solidFill>
              </a:rPr>
              <a:t>l</a:t>
            </a:r>
            <a:r>
              <a:rPr lang="en-US" sz="6813" b="0" dirty="0" smtClean="0">
                <a:solidFill>
                  <a:srgbClr val="FFFFFF"/>
                </a:solidFill>
              </a:rPr>
              <a:t>ove</a:t>
            </a:r>
            <a:r>
              <a:rPr sz="6813" b="0" dirty="0" smtClean="0">
                <a:solidFill>
                  <a:srgbClr val="FFFFFF"/>
                </a:solidFill>
              </a:rPr>
              <a:t> </a:t>
            </a:r>
            <a:r>
              <a:rPr sz="6813" b="0" dirty="0">
                <a:solidFill>
                  <a:srgbClr val="FFFFFF"/>
                </a:solidFill>
              </a:rPr>
              <a:t>you?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2133600"/>
            <a:ext cx="10433050" cy="2362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How is the </a:t>
            </a:r>
            <a:r>
              <a:rPr lang="en-US" dirty="0" err="1" smtClean="0"/>
              <a:t>satan</a:t>
            </a:r>
            <a:r>
              <a:rPr lang="en-US" dirty="0" smtClean="0"/>
              <a:t>/devil</a:t>
            </a:r>
            <a:r>
              <a:rPr sz="6813" b="0" dirty="0" smtClean="0">
                <a:solidFill>
                  <a:srgbClr val="FFFFFF"/>
                </a:solidFill>
              </a:rPr>
              <a:t> </a:t>
            </a:r>
            <a:r>
              <a:rPr sz="6813" b="0" dirty="0">
                <a:solidFill>
                  <a:srgbClr val="FFFFFF"/>
                </a:solidFill>
              </a:rPr>
              <a:t>crushed by grace?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685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How are you crushed by grace?</a:t>
            </a:r>
          </a:p>
        </p:txBody>
      </p:sp>
      <p:sp>
        <p:nvSpPr>
          <p:cNvPr id="3" name="New Shape"/>
          <p:cNvSpPr>
            <a:spLocks noGrp="1"/>
          </p:cNvSpPr>
          <p:nvPr>
            <p:ph type="body" idx="1"/>
          </p:nvPr>
        </p:nvSpPr>
        <p:spPr>
          <a:xfrm>
            <a:off x="1346199" y="2819400"/>
            <a:ext cx="9493250" cy="327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70000" lnSpcReduction="20000"/>
          </a:bodyPr>
          <a:lstStyle>
            <a:lvl1pPr algn="ctr">
              <a:defRPr sz="3406">
                <a:solidFill>
                  <a:srgbClr val="FFFFFF"/>
                </a:solidFill>
              </a:defRPr>
            </a:lvl1pPr>
          </a:lstStyle>
          <a:p>
            <a:r>
              <a:rPr lang="en-US" dirty="0"/>
              <a:t>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a:t>
            </a:r>
            <a:r>
              <a:rPr lang="en-US" dirty="0">
                <a:solidFill>
                  <a:srgbClr val="FF0000"/>
                </a:solidFill>
              </a:rPr>
              <a:t>My grace is sufficient for you, for My strength is made perfect in weakness</a:t>
            </a:r>
            <a:r>
              <a:rPr lang="en-US" dirty="0"/>
              <a:t>.” Therefore most gladly I will rather boast in my infirmities, that the power of Christ may rest upon me. 10 Therefore I take pleasure in infirmities, in reproaches, in needs, in persecutions, in distresses, for Christ’s sake. For when I am weak, then I am strong</a:t>
            </a:r>
            <a:r>
              <a:rPr lang="en-US" dirty="0" smtClean="0"/>
              <a:t>.</a:t>
            </a:r>
          </a:p>
          <a:p>
            <a:pPr algn="r"/>
            <a:r>
              <a:rPr lang="en-US" sz="2600" dirty="0" smtClean="0"/>
              <a:t>2Cor 12:7-10NKJV</a:t>
            </a:r>
            <a:endParaRPr lang="en-US" dirty="0"/>
          </a:p>
          <a:p>
            <a:pPr algn="ct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219200"/>
            <a:ext cx="10433050" cy="4419600"/>
          </a:xfrm>
        </p:spPr>
        <p:txBody>
          <a:bodyPr>
            <a:normAutofit fontScale="70000" lnSpcReduction="20000"/>
          </a:bodyPr>
          <a:lstStyle/>
          <a:p>
            <a:r>
              <a:rPr lang="en-US" dirty="0"/>
              <a:t>31 And the Lord said, “Simon, Simon! Indeed, Satan has asked for you, that he may sift you as wheat. 32 But I have prayed for you, that your faith should not fail; and when you have returned to Me, strengthen your brethren.” </a:t>
            </a:r>
            <a:r>
              <a:rPr lang="en-US" sz="4600" dirty="0" err="1"/>
              <a:t>NKJV</a:t>
            </a:r>
            <a:r>
              <a:rPr lang="en-US" sz="4600" dirty="0"/>
              <a:t> (Lk 22:31–32).</a:t>
            </a:r>
            <a:endParaRPr lang="en-US" dirty="0"/>
          </a:p>
          <a:p>
            <a:endParaRPr lang="en-US" dirty="0"/>
          </a:p>
        </p:txBody>
      </p:sp>
    </p:spTree>
    <p:extLst>
      <p:ext uri="{BB962C8B-B14F-4D97-AF65-F5344CB8AC3E}">
        <p14:creationId xmlns:p14="http://schemas.microsoft.com/office/powerpoint/2010/main" val="121216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609600"/>
            <a:ext cx="10433050" cy="5029200"/>
          </a:xfrm>
        </p:spPr>
        <p:txBody>
          <a:bodyPr>
            <a:normAutofit/>
          </a:bodyPr>
          <a:lstStyle/>
          <a:p>
            <a:r>
              <a:rPr lang="en-US" dirty="0" smtClean="0"/>
              <a:t>Instead of feeling despair about your failings, turn to God and give Him praise for his sacrifice and grace. </a:t>
            </a:r>
            <a:endParaRPr lang="en-US" dirty="0"/>
          </a:p>
        </p:txBody>
      </p:sp>
    </p:spTree>
    <p:extLst>
      <p:ext uri="{BB962C8B-B14F-4D97-AF65-F5344CB8AC3E}">
        <p14:creationId xmlns:p14="http://schemas.microsoft.com/office/powerpoint/2010/main" val="3036392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457200"/>
            <a:ext cx="10433050" cy="1498600"/>
          </a:xfrm>
        </p:spPr>
        <p:txBody>
          <a:bodyPr>
            <a:normAutofit/>
          </a:bodyPr>
          <a:lstStyle/>
          <a:p>
            <a:r>
              <a:rPr lang="en-US" dirty="0" smtClean="0"/>
              <a:t>The true meaning of;</a:t>
            </a:r>
            <a:endParaRPr lang="en-US" dirty="0"/>
          </a:p>
        </p:txBody>
      </p:sp>
      <p:sp>
        <p:nvSpPr>
          <p:cNvPr id="3" name="Text Placeholder 2"/>
          <p:cNvSpPr>
            <a:spLocks noGrp="1"/>
          </p:cNvSpPr>
          <p:nvPr>
            <p:ph type="body" idx="1"/>
          </p:nvPr>
        </p:nvSpPr>
        <p:spPr>
          <a:xfrm>
            <a:off x="1219200" y="2241550"/>
            <a:ext cx="9493250" cy="577850"/>
          </a:xfrm>
        </p:spPr>
        <p:txBody>
          <a:bodyPr>
            <a:noAutofit/>
          </a:bodyPr>
          <a:lstStyle/>
          <a:p>
            <a:r>
              <a:rPr lang="en-US" sz="4000" dirty="0" smtClean="0"/>
              <a:t>G</a:t>
            </a:r>
          </a:p>
          <a:p>
            <a:r>
              <a:rPr lang="en-US" sz="4000" dirty="0" smtClean="0"/>
              <a:t>R</a:t>
            </a:r>
          </a:p>
          <a:p>
            <a:r>
              <a:rPr lang="en-US" sz="4000" dirty="0" smtClean="0"/>
              <a:t>A</a:t>
            </a:r>
          </a:p>
          <a:p>
            <a:r>
              <a:rPr lang="en-US" sz="4000" dirty="0" smtClean="0"/>
              <a:t>C</a:t>
            </a:r>
          </a:p>
          <a:p>
            <a:r>
              <a:rPr lang="en-US" sz="4000" dirty="0" smtClean="0"/>
              <a:t>E</a:t>
            </a:r>
            <a:endParaRPr lang="en-US" sz="3200" dirty="0" smtClean="0"/>
          </a:p>
        </p:txBody>
      </p:sp>
      <p:sp>
        <p:nvSpPr>
          <p:cNvPr id="4" name="Text Placeholder 2"/>
          <p:cNvSpPr txBox="1">
            <a:spLocks/>
          </p:cNvSpPr>
          <p:nvPr/>
        </p:nvSpPr>
        <p:spPr>
          <a:xfrm>
            <a:off x="1936750" y="2927350"/>
            <a:ext cx="9493250" cy="57785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err="1" smtClean="0"/>
              <a:t>iches</a:t>
            </a:r>
            <a:r>
              <a:rPr lang="en-US" sz="3200" dirty="0" smtClean="0"/>
              <a:t> </a:t>
            </a:r>
          </a:p>
        </p:txBody>
      </p:sp>
      <p:sp>
        <p:nvSpPr>
          <p:cNvPr id="5" name="Text Placeholder 2"/>
          <p:cNvSpPr txBox="1">
            <a:spLocks/>
          </p:cNvSpPr>
          <p:nvPr/>
        </p:nvSpPr>
        <p:spPr>
          <a:xfrm>
            <a:off x="1828800" y="2317750"/>
            <a:ext cx="9493250" cy="57785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a:t>o</a:t>
            </a:r>
            <a:r>
              <a:rPr lang="en-US" sz="3200" dirty="0" smtClean="0"/>
              <a:t>d’s </a:t>
            </a:r>
          </a:p>
        </p:txBody>
      </p:sp>
      <p:sp>
        <p:nvSpPr>
          <p:cNvPr id="6" name="Text Placeholder 2"/>
          <p:cNvSpPr txBox="1">
            <a:spLocks/>
          </p:cNvSpPr>
          <p:nvPr/>
        </p:nvSpPr>
        <p:spPr>
          <a:xfrm>
            <a:off x="2895600" y="4756150"/>
            <a:ext cx="7924800" cy="57785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err="1" smtClean="0"/>
              <a:t>xpense</a:t>
            </a:r>
            <a:r>
              <a:rPr lang="en-US" sz="3200" dirty="0" smtClean="0"/>
              <a:t> </a:t>
            </a:r>
          </a:p>
        </p:txBody>
      </p:sp>
      <p:sp>
        <p:nvSpPr>
          <p:cNvPr id="8" name="Text Placeholder 2"/>
          <p:cNvSpPr txBox="1">
            <a:spLocks/>
          </p:cNvSpPr>
          <p:nvPr/>
        </p:nvSpPr>
        <p:spPr>
          <a:xfrm>
            <a:off x="2523744" y="4114800"/>
            <a:ext cx="8449056" cy="57785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err="1"/>
              <a:t>h</a:t>
            </a:r>
            <a:r>
              <a:rPr lang="en-US" sz="3200" dirty="0" err="1" smtClean="0"/>
              <a:t>rist’s</a:t>
            </a:r>
            <a:r>
              <a:rPr lang="en-US" sz="3200" dirty="0" smtClean="0"/>
              <a:t> </a:t>
            </a:r>
          </a:p>
        </p:txBody>
      </p:sp>
      <p:sp>
        <p:nvSpPr>
          <p:cNvPr id="9" name="Text Placeholder 2"/>
          <p:cNvSpPr txBox="1">
            <a:spLocks/>
          </p:cNvSpPr>
          <p:nvPr/>
        </p:nvSpPr>
        <p:spPr>
          <a:xfrm>
            <a:off x="1524000" y="3536950"/>
            <a:ext cx="9493250" cy="577850"/>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a:t>t</a:t>
            </a:r>
            <a:r>
              <a:rPr lang="en-US" sz="3200" dirty="0" smtClean="0"/>
              <a:t> </a:t>
            </a:r>
          </a:p>
        </p:txBody>
      </p:sp>
    </p:spTree>
    <p:extLst>
      <p:ext uri="{BB962C8B-B14F-4D97-AF65-F5344CB8AC3E}">
        <p14:creationId xmlns:p14="http://schemas.microsoft.com/office/powerpoint/2010/main" val="5633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Comments / Questions?</a:t>
            </a:r>
            <a:endParaRPr lang="en-US" dirty="0"/>
          </a:p>
        </p:txBody>
      </p:sp>
      <p:sp>
        <p:nvSpPr>
          <p:cNvPr id="3" name="Text Placeholder 2"/>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3730496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905000"/>
            <a:ext cx="79184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13800" b="0" dirty="0">
                <a:solidFill>
                  <a:srgbClr val="FFFFFF"/>
                </a:solidFill>
              </a:rPr>
              <a:t>Prayer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dirty="0"/>
          </a:p>
        </p:txBody>
      </p:sp>
    </p:spTree>
    <p:extLst>
      <p:ext uri="{BB962C8B-B14F-4D97-AF65-F5344CB8AC3E}">
        <p14:creationId xmlns:p14="http://schemas.microsoft.com/office/powerpoint/2010/main" val="59654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540385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113">
                <a:solidFill>
                  <a:srgbClr val="FFFFFF"/>
                </a:solidFill>
              </a:defRPr>
            </a:lvl1pPr>
          </a:lstStyle>
          <a:p>
            <a:pPr algn="ctr"/>
            <a:r>
              <a:rPr sz="8800" b="1" dirty="0">
                <a:solidFill>
                  <a:srgbClr val="FF0000"/>
                </a:solidFill>
              </a:rPr>
              <a:t>Crushed by Grace</a:t>
            </a:r>
          </a:p>
        </p:txBody>
      </p:sp>
    </p:spTree>
    <p:extLst>
      <p:ext uri="{BB962C8B-B14F-4D97-AF65-F5344CB8AC3E}">
        <p14:creationId xmlns:p14="http://schemas.microsoft.com/office/powerpoint/2010/main" val="201288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9600" b="0" dirty="0">
                <a:solidFill>
                  <a:srgbClr val="FFFFFF"/>
                </a:solidFill>
              </a:rPr>
              <a:t>Announcements</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1143000"/>
            <a:ext cx="10433050" cy="1498600"/>
          </a:xfrm>
        </p:spPr>
        <p:txBody>
          <a:bodyPr/>
          <a:lstStyle/>
          <a:p>
            <a:r>
              <a:rPr lang="en-US" dirty="0" smtClean="0"/>
              <a:t>The study of Grace</a:t>
            </a:r>
            <a:endParaRPr lang="en-US" dirty="0"/>
          </a:p>
        </p:txBody>
      </p:sp>
      <p:sp>
        <p:nvSpPr>
          <p:cNvPr id="3" name="Text Placeholder 2"/>
          <p:cNvSpPr>
            <a:spLocks noGrp="1"/>
          </p:cNvSpPr>
          <p:nvPr>
            <p:ph type="body" idx="1"/>
          </p:nvPr>
        </p:nvSpPr>
        <p:spPr>
          <a:xfrm>
            <a:off x="1346199" y="3657600"/>
            <a:ext cx="9493250" cy="1981200"/>
          </a:xfrm>
        </p:spPr>
        <p:txBody>
          <a:bodyPr>
            <a:normAutofit/>
          </a:bodyPr>
          <a:lstStyle/>
          <a:p>
            <a:r>
              <a:rPr lang="en-US" sz="4400" b="1" dirty="0" err="1" smtClean="0"/>
              <a:t>Graceology</a:t>
            </a:r>
            <a:endParaRPr lang="en-US" sz="4400" b="1" dirty="0"/>
          </a:p>
        </p:txBody>
      </p:sp>
    </p:spTree>
    <p:extLst>
      <p:ext uri="{BB962C8B-B14F-4D97-AF65-F5344CB8AC3E}">
        <p14:creationId xmlns:p14="http://schemas.microsoft.com/office/powerpoint/2010/main" val="11860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6600" b="0" dirty="0">
                <a:solidFill>
                  <a:srgbClr val="FFFFFF"/>
                </a:solidFill>
              </a:rPr>
              <a:t>How do you define the word GRACE?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381000"/>
            <a:ext cx="10433050" cy="5943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Webster Def:  </a:t>
            </a:r>
            <a:endParaRPr lang="en-US" dirty="0"/>
          </a:p>
          <a:p>
            <a:pPr algn="l"/>
            <a:r>
              <a:rPr sz="6813" b="0" dirty="0" smtClean="0">
                <a:solidFill>
                  <a:srgbClr val="FFFFFF"/>
                </a:solidFill>
              </a:rPr>
              <a:t>a</a:t>
            </a:r>
            <a:r>
              <a:rPr sz="6813" b="0" dirty="0">
                <a:solidFill>
                  <a:srgbClr val="FFFFFF"/>
                </a:solidFill>
              </a:rPr>
              <a:t>: unmerited divine assistance given humans for their regeneration or sanctification    </a:t>
            </a:r>
            <a:endParaRPr lang="en-US" sz="6813" b="0" dirty="0" smtClean="0">
              <a:solidFill>
                <a:srgbClr val="FFFFFF"/>
              </a:solidFill>
            </a:endParaRPr>
          </a:p>
          <a:p>
            <a:pPr algn="ctr"/>
            <a:endParaRPr lang="en-US" dirty="0" smtClean="0"/>
          </a:p>
          <a:p>
            <a:pPr algn="l"/>
            <a:r>
              <a:rPr sz="6813" b="0" dirty="0" smtClean="0">
                <a:solidFill>
                  <a:srgbClr val="FFFFFF"/>
                </a:solidFill>
              </a:rPr>
              <a:t>b</a:t>
            </a:r>
            <a:r>
              <a:rPr sz="6813" b="0" dirty="0">
                <a:solidFill>
                  <a:srgbClr val="FFFFFF"/>
                </a:solidFill>
              </a:rPr>
              <a:t>: a virtue coming from God     </a:t>
            </a:r>
            <a:endParaRPr lang="en-US" sz="6813" b="0" dirty="0" smtClean="0">
              <a:solidFill>
                <a:srgbClr val="FFFFFF"/>
              </a:solidFill>
            </a:endParaRPr>
          </a:p>
          <a:p>
            <a:pPr algn="ctr"/>
            <a:endParaRPr lang="en-US" dirty="0"/>
          </a:p>
          <a:p>
            <a:pPr algn="l"/>
            <a:r>
              <a:rPr sz="6813" b="0" dirty="0" smtClean="0">
                <a:solidFill>
                  <a:srgbClr val="FFFFFF"/>
                </a:solidFill>
              </a:rPr>
              <a:t>c</a:t>
            </a:r>
            <a:r>
              <a:rPr sz="6813" b="0" dirty="0">
                <a:solidFill>
                  <a:srgbClr val="FFFFFF"/>
                </a:solidFill>
              </a:rPr>
              <a:t>: a state of sanctification enjoyed through divine grace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Why do we need GRACE? </a:t>
            </a:r>
          </a:p>
        </p:txBody>
      </p:sp>
      <p:sp>
        <p:nvSpPr>
          <p:cNvPr id="3" name="New Shape"/>
          <p:cNvSpPr>
            <a:spLocks noGrp="1"/>
          </p:cNvSpPr>
          <p:nvPr>
            <p:ph type="body" idx="1"/>
          </p:nvPr>
        </p:nvSpPr>
        <p:spPr>
          <a:xfrm>
            <a:off x="1371600" y="42672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We can't meet our own </a:t>
            </a:r>
            <a:r>
              <a:rPr lang="en-US" sz="3600" dirty="0" smtClean="0"/>
              <a:t>standard, </a:t>
            </a:r>
            <a:r>
              <a:rPr lang="en-US" sz="3600" dirty="0"/>
              <a:t>let alone God's.</a:t>
            </a:r>
          </a:p>
          <a:p>
            <a:pPr algn="ct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How do we experience God’s grace?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1302</Words>
  <Application>Microsoft Office PowerPoint</Application>
  <PresentationFormat>Custom</PresentationFormat>
  <Paragraphs>114</Paragraphs>
  <Slides>38</Slides>
  <Notes>16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46</cp:revision>
  <dcterms:modified xsi:type="dcterms:W3CDTF">2018-09-12T07:41:16Z</dcterms:modified>
</cp:coreProperties>
</file>