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7" r:id="rId2"/>
    <p:sldId id="258" r:id="rId3"/>
    <p:sldId id="259" r:id="rId4"/>
    <p:sldId id="260" r:id="rId5"/>
    <p:sldId id="261" r:id="rId6"/>
    <p:sldId id="285" r:id="rId7"/>
    <p:sldId id="286" r:id="rId8"/>
    <p:sldId id="262" r:id="rId9"/>
    <p:sldId id="263" r:id="rId10"/>
    <p:sldId id="283" r:id="rId11"/>
    <p:sldId id="264" r:id="rId12"/>
    <p:sldId id="28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09" autoAdjust="0"/>
  </p:normalViewPr>
  <p:slideViewPr>
    <p:cSldViewPr>
      <p:cViewPr varScale="1">
        <p:scale>
          <a:sx n="59" d="100"/>
          <a:sy n="59" d="100"/>
        </p:scale>
        <p:origin x="-1555"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33C5C6C1-8BC9-47FC-99FA-5617F202E8B4}" type="datetimeFigureOut">
              <a:rPr lang="en-US" smtClean="0"/>
              <a:t>5/17/2018</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A5E8AE03-42E4-4BD9-B7C4-FB0871E677DE}" type="slidenum">
              <a:rPr lang="en-US" smtClean="0"/>
              <a:t>‹#›</a:t>
            </a:fld>
            <a:endParaRPr lang="en-US"/>
          </a:p>
        </p:txBody>
      </p:sp>
    </p:spTree>
    <p:extLst>
      <p:ext uri="{BB962C8B-B14F-4D97-AF65-F5344CB8AC3E}">
        <p14:creationId xmlns:p14="http://schemas.microsoft.com/office/powerpoint/2010/main" val="358106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Explain starting in Feb we looked at how we can fall into addiction &amp; the slippery slope that leads to it. We looked at some of the pit falls around it &amp; the tactics of the enemy. Hopefully we have begun to look inward to see where the enemy has setup strongholds in our lives &amp; prayerfully sought God to show us where we are with Him. From here forward we will look at how to come back or get closer to Him. The questions are going to start to get more personal, the COVENANT will be important.</a:t>
            </a:r>
          </a:p>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4</a:t>
            </a:fld>
            <a:endParaRPr lang="en-US"/>
          </a:p>
        </p:txBody>
      </p:sp>
    </p:spTree>
    <p:extLst>
      <p:ext uri="{BB962C8B-B14F-4D97-AF65-F5344CB8AC3E}">
        <p14:creationId xmlns:p14="http://schemas.microsoft.com/office/powerpoint/2010/main" val="1174439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anything here stand out to you?</a:t>
            </a:r>
          </a:p>
          <a:p>
            <a:endParaRPr lang="en-US" baseline="0" dirty="0" smtClean="0"/>
          </a:p>
          <a:p>
            <a:r>
              <a:rPr lang="en-US" baseline="0" dirty="0" smtClean="0"/>
              <a:t>My sheep hear My voice – those who aren’t His sheep don’t hear His voice or know Him. Thus they won’t follow Him.</a:t>
            </a:r>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15</a:t>
            </a:fld>
            <a:endParaRPr lang="en-US"/>
          </a:p>
        </p:txBody>
      </p:sp>
    </p:spTree>
    <p:extLst>
      <p:ext uri="{BB962C8B-B14F-4D97-AF65-F5344CB8AC3E}">
        <p14:creationId xmlns:p14="http://schemas.microsoft.com/office/powerpoint/2010/main" val="277169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16</a:t>
            </a:fld>
            <a:endParaRPr lang="en-US"/>
          </a:p>
        </p:txBody>
      </p:sp>
    </p:spTree>
    <p:extLst>
      <p:ext uri="{BB962C8B-B14F-4D97-AF65-F5344CB8AC3E}">
        <p14:creationId xmlns:p14="http://schemas.microsoft.com/office/powerpoint/2010/main" val="28606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Speaking to Jews - the other fold are the Gentiles.</a:t>
            </a:r>
          </a:p>
          <a:p>
            <a:r>
              <a:rPr lang="en-US" dirty="0" smtClean="0"/>
              <a:t>I lay down My</a:t>
            </a:r>
            <a:r>
              <a:rPr lang="en-US" baseline="0" dirty="0" smtClean="0"/>
              <a:t> life for the sheep = knowingly with premeditation. Not a reaction, but a conscious </a:t>
            </a:r>
            <a:r>
              <a:rPr lang="en-US" baseline="0" dirty="0" err="1" smtClean="0"/>
              <a:t>descision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17</a:t>
            </a:fld>
            <a:endParaRPr lang="en-US"/>
          </a:p>
        </p:txBody>
      </p:sp>
    </p:spTree>
    <p:extLst>
      <p:ext uri="{BB962C8B-B14F-4D97-AF65-F5344CB8AC3E}">
        <p14:creationId xmlns:p14="http://schemas.microsoft.com/office/powerpoint/2010/main" val="4193666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18</a:t>
            </a:fld>
            <a:endParaRPr lang="en-US"/>
          </a:p>
        </p:txBody>
      </p:sp>
    </p:spTree>
    <p:extLst>
      <p:ext uri="{BB962C8B-B14F-4D97-AF65-F5344CB8AC3E}">
        <p14:creationId xmlns:p14="http://schemas.microsoft.com/office/powerpoint/2010/main" val="418276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 I see how they were used to bring me to my knees &amp; guide me. In my weakness came my love for others &amp; then my strength.</a:t>
            </a:r>
          </a:p>
        </p:txBody>
      </p:sp>
      <p:sp>
        <p:nvSpPr>
          <p:cNvPr id="4" name="Slide Number Placeholder 3"/>
          <p:cNvSpPr>
            <a:spLocks noGrp="1"/>
          </p:cNvSpPr>
          <p:nvPr>
            <p:ph type="sldNum" sz="quarter" idx="10"/>
          </p:nvPr>
        </p:nvSpPr>
        <p:spPr/>
        <p:txBody>
          <a:bodyPr/>
          <a:lstStyle/>
          <a:p>
            <a:fld id="{A5E8AE03-42E4-4BD9-B7C4-FB0871E677DE}" type="slidenum">
              <a:rPr lang="en-US" smtClean="0"/>
              <a:t>19</a:t>
            </a:fld>
            <a:endParaRPr lang="en-US"/>
          </a:p>
        </p:txBody>
      </p:sp>
    </p:spTree>
    <p:extLst>
      <p:ext uri="{BB962C8B-B14F-4D97-AF65-F5344CB8AC3E}">
        <p14:creationId xmlns:p14="http://schemas.microsoft.com/office/powerpoint/2010/main" val="99383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20</a:t>
            </a:fld>
            <a:endParaRPr lang="en-US"/>
          </a:p>
        </p:txBody>
      </p:sp>
    </p:spTree>
    <p:extLst>
      <p:ext uri="{BB962C8B-B14F-4D97-AF65-F5344CB8AC3E}">
        <p14:creationId xmlns:p14="http://schemas.microsoft.com/office/powerpoint/2010/main" val="1647886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21</a:t>
            </a:fld>
            <a:endParaRPr lang="en-US"/>
          </a:p>
        </p:txBody>
      </p:sp>
    </p:spTree>
    <p:extLst>
      <p:ext uri="{BB962C8B-B14F-4D97-AF65-F5344CB8AC3E}">
        <p14:creationId xmlns:p14="http://schemas.microsoft.com/office/powerpoint/2010/main" val="3881413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22</a:t>
            </a:fld>
            <a:endParaRPr lang="en-US"/>
          </a:p>
        </p:txBody>
      </p:sp>
    </p:spTree>
    <p:extLst>
      <p:ext uri="{BB962C8B-B14F-4D97-AF65-F5344CB8AC3E}">
        <p14:creationId xmlns:p14="http://schemas.microsoft.com/office/powerpoint/2010/main" val="287403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1st love = Agape</a:t>
            </a:r>
          </a:p>
        </p:txBody>
      </p:sp>
      <p:sp>
        <p:nvSpPr>
          <p:cNvPr id="4" name="Slide Number Placeholder 3"/>
          <p:cNvSpPr>
            <a:spLocks noGrp="1"/>
          </p:cNvSpPr>
          <p:nvPr>
            <p:ph type="sldNum" sz="quarter" idx="10"/>
          </p:nvPr>
        </p:nvSpPr>
        <p:spPr/>
        <p:txBody>
          <a:bodyPr/>
          <a:lstStyle/>
          <a:p>
            <a:fld id="{A5E8AE03-42E4-4BD9-B7C4-FB0871E677DE}" type="slidenum">
              <a:rPr lang="en-US" smtClean="0"/>
              <a:t>23</a:t>
            </a:fld>
            <a:endParaRPr lang="en-US"/>
          </a:p>
        </p:txBody>
      </p:sp>
    </p:spTree>
    <p:extLst>
      <p:ext uri="{BB962C8B-B14F-4D97-AF65-F5344CB8AC3E}">
        <p14:creationId xmlns:p14="http://schemas.microsoft.com/office/powerpoint/2010/main" val="3031245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25</a:t>
            </a:fld>
            <a:endParaRPr lang="en-US"/>
          </a:p>
        </p:txBody>
      </p:sp>
    </p:spTree>
    <p:extLst>
      <p:ext uri="{BB962C8B-B14F-4D97-AF65-F5344CB8AC3E}">
        <p14:creationId xmlns:p14="http://schemas.microsoft.com/office/powerpoint/2010/main" val="1165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5</a:t>
            </a:fld>
            <a:endParaRPr lang="en-US"/>
          </a:p>
        </p:txBody>
      </p:sp>
    </p:spTree>
    <p:extLst>
      <p:ext uri="{BB962C8B-B14F-4D97-AF65-F5344CB8AC3E}">
        <p14:creationId xmlns:p14="http://schemas.microsoft.com/office/powerpoint/2010/main" val="1884150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Prodigal</a:t>
            </a:r>
            <a:r>
              <a:rPr lang="en-US" baseline="0" dirty="0" smtClean="0"/>
              <a:t> Son, Father &amp; God. In this story there is not 1 word of repentance, because the entire story is about repentance.</a:t>
            </a:r>
          </a:p>
          <a:p>
            <a:r>
              <a:rPr lang="en-US" baseline="0" dirty="0" smtClean="0"/>
              <a:t>The </a:t>
            </a:r>
            <a:r>
              <a:rPr lang="en-US" baseline="0" dirty="0" smtClean="0"/>
              <a:t>word </a:t>
            </a:r>
            <a:r>
              <a:rPr lang="en-US" b="1" baseline="0" dirty="0" smtClean="0"/>
              <a:t>Prodigal </a:t>
            </a:r>
            <a:r>
              <a:rPr lang="en-US" baseline="0" dirty="0" smtClean="0"/>
              <a:t>is extremely wide, deep &amp; broad. </a:t>
            </a:r>
            <a:r>
              <a:rPr lang="en-US" baseline="0" dirty="0" smtClean="0"/>
              <a:t> Prodigal </a:t>
            </a:r>
            <a:r>
              <a:rPr lang="en-US" baseline="0" dirty="0" smtClean="0"/>
              <a:t>living = unlimited extravagance. He got a lot of money.</a:t>
            </a:r>
          </a:p>
          <a:p>
            <a:r>
              <a:rPr lang="en-US" baseline="0" dirty="0" smtClean="0"/>
              <a:t>Son </a:t>
            </a:r>
            <a:r>
              <a:rPr lang="en-US" baseline="0" dirty="0" smtClean="0"/>
              <a:t>says to dad pretend your dead &amp; give me what I would get &amp; the father does</a:t>
            </a:r>
            <a:r>
              <a:rPr lang="en-US" baseline="0" dirty="0" smtClean="0"/>
              <a:t>.</a:t>
            </a:r>
          </a:p>
          <a:p>
            <a:r>
              <a:rPr lang="en-US" baseline="0" dirty="0" smtClean="0"/>
              <a:t>Making the world serve him, the he serves the world. </a:t>
            </a:r>
          </a:p>
          <a:p>
            <a:r>
              <a:rPr lang="en-US" baseline="0" dirty="0" smtClean="0"/>
              <a:t>Returns home, the very place he wanted nothing to do with, he is now happy just to be there. The same yet new – repentance</a:t>
            </a:r>
          </a:p>
          <a:p>
            <a:r>
              <a:rPr lang="en-US" baseline="0" dirty="0" smtClean="0"/>
              <a:t>He asks to be “Like” a servant. He wants to be a son – keep that relationship even </a:t>
            </a:r>
            <a:r>
              <a:rPr lang="en-US" baseline="0" dirty="0" err="1" smtClean="0"/>
              <a:t>tho</a:t>
            </a:r>
            <a:r>
              <a:rPr lang="en-US" baseline="0" dirty="0" smtClean="0"/>
              <a:t> it is defiled it is </a:t>
            </a:r>
            <a:r>
              <a:rPr lang="en-US" baseline="0" dirty="0" err="1" smtClean="0"/>
              <a:t>unchangable</a:t>
            </a:r>
            <a:r>
              <a:rPr lang="en-US" baseline="0" dirty="0" smtClean="0"/>
              <a:t>, but is willing to do anything just be at his father’s home.</a:t>
            </a:r>
          </a:p>
          <a:p>
            <a:r>
              <a:rPr lang="en-US" baseline="0" dirty="0" smtClean="0"/>
              <a:t>His father sees him “a great way off” &amp; </a:t>
            </a:r>
            <a:r>
              <a:rPr lang="en-US" sz="1200" dirty="0" smtClean="0"/>
              <a:t>though as yet far, far away, our Father recognizes His own child in us, and bounds to meet us—not saying, Let him come to Me and sue for pardon first, but Himself taking the first step.</a:t>
            </a:r>
          </a:p>
          <a:p>
            <a:endParaRPr lang="en-US" sz="1200" dirty="0" smtClean="0"/>
          </a:p>
          <a:p>
            <a:r>
              <a:rPr lang="en-US" sz="1200" dirty="0" smtClean="0"/>
              <a:t>He</a:t>
            </a:r>
            <a:r>
              <a:rPr lang="en-US" sz="1200" baseline="0" dirty="0" smtClean="0"/>
              <a:t> gives him a new robe – restoring his position, a ring &amp; shoes – slaves were barefoot.</a:t>
            </a:r>
          </a:p>
          <a:p>
            <a:r>
              <a:rPr lang="en-US" sz="1200" baseline="0" dirty="0" smtClean="0"/>
              <a:t>His brother is in the field – a sign of the world; &amp; he is doing his father’s business.</a:t>
            </a:r>
          </a:p>
          <a:p>
            <a:r>
              <a:rPr lang="en-US" sz="1200" b="1" dirty="0" smtClean="0"/>
              <a:t>that I might make merry with my friends—</a:t>
            </a:r>
            <a:r>
              <a:rPr lang="en-US" sz="1200" b="0" dirty="0" smtClean="0"/>
              <a:t>It was no entertainment for the gratification of the prodigal: it was a </a:t>
            </a:r>
            <a:r>
              <a:rPr lang="en-US" sz="1200" b="0" i="1" dirty="0" smtClean="0"/>
              <a:t>father’s expression of the joy he felt at his recovery.</a:t>
            </a:r>
          </a:p>
          <a:p>
            <a:r>
              <a:rPr lang="en-US" sz="1200" b="1" i="0" dirty="0" smtClean="0"/>
              <a:t>LK</a:t>
            </a:r>
            <a:r>
              <a:rPr lang="en-US" sz="1200" b="1" i="0" baseline="0" dirty="0" smtClean="0"/>
              <a:t> 15:10 </a:t>
            </a:r>
            <a:r>
              <a:rPr lang="en-US" sz="1200" b="0" i="0" baseline="0" dirty="0" smtClean="0"/>
              <a:t>- </a:t>
            </a:r>
            <a:r>
              <a:rPr lang="en-US" sz="1200" dirty="0" smtClean="0"/>
              <a:t>Likewise, I say to you, there is joy in the presence of the angels of God over one sinner who repents.”</a:t>
            </a:r>
          </a:p>
        </p:txBody>
      </p:sp>
      <p:sp>
        <p:nvSpPr>
          <p:cNvPr id="4" name="Slide Number Placeholder 3"/>
          <p:cNvSpPr>
            <a:spLocks noGrp="1"/>
          </p:cNvSpPr>
          <p:nvPr>
            <p:ph type="sldNum" sz="quarter" idx="10"/>
          </p:nvPr>
        </p:nvSpPr>
        <p:spPr/>
        <p:txBody>
          <a:bodyPr/>
          <a:lstStyle/>
          <a:p>
            <a:fld id="{A5E8AE03-42E4-4BD9-B7C4-FB0871E677DE}" type="slidenum">
              <a:rPr lang="en-US" smtClean="0"/>
              <a:t>26</a:t>
            </a:fld>
            <a:endParaRPr lang="en-US"/>
          </a:p>
        </p:txBody>
      </p:sp>
    </p:spTree>
    <p:extLst>
      <p:ext uri="{BB962C8B-B14F-4D97-AF65-F5344CB8AC3E}">
        <p14:creationId xmlns:p14="http://schemas.microsoft.com/office/powerpoint/2010/main" val="60293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29</a:t>
            </a:fld>
            <a:endParaRPr lang="en-US"/>
          </a:p>
        </p:txBody>
      </p:sp>
    </p:spTree>
    <p:extLst>
      <p:ext uri="{BB962C8B-B14F-4D97-AF65-F5344CB8AC3E}">
        <p14:creationId xmlns:p14="http://schemas.microsoft.com/office/powerpoint/2010/main" val="1846414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30</a:t>
            </a:fld>
            <a:endParaRPr lang="en-US"/>
          </a:p>
        </p:txBody>
      </p:sp>
    </p:spTree>
    <p:extLst>
      <p:ext uri="{BB962C8B-B14F-4D97-AF65-F5344CB8AC3E}">
        <p14:creationId xmlns:p14="http://schemas.microsoft.com/office/powerpoint/2010/main" val="55212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born lost/dead, thanks to Adam</a:t>
            </a:r>
            <a:r>
              <a:rPr lang="en-US" baseline="0" dirty="0" smtClean="0"/>
              <a:t> &amp; Eve in the garden.</a:t>
            </a:r>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6</a:t>
            </a:fld>
            <a:endParaRPr lang="en-US"/>
          </a:p>
        </p:txBody>
      </p:sp>
    </p:spTree>
    <p:extLst>
      <p:ext uri="{BB962C8B-B14F-4D97-AF65-F5344CB8AC3E}">
        <p14:creationId xmlns:p14="http://schemas.microsoft.com/office/powerpoint/2010/main" val="164538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Sorcery = </a:t>
            </a:r>
            <a:r>
              <a:rPr lang="en-US" dirty="0" err="1" smtClean="0"/>
              <a:t>pharmakaia</a:t>
            </a:r>
            <a:r>
              <a:rPr lang="en-US" dirty="0" smtClean="0"/>
              <a:t> (drugs)</a:t>
            </a:r>
          </a:p>
          <a:p>
            <a:r>
              <a:rPr lang="en-US" dirty="0" smtClean="0"/>
              <a:t>Wild</a:t>
            </a:r>
            <a:r>
              <a:rPr lang="en-US" baseline="0" dirty="0" smtClean="0"/>
              <a:t> Parties </a:t>
            </a:r>
            <a:r>
              <a:rPr lang="en-US" baseline="0" smtClean="0"/>
              <a:t>= orgies </a:t>
            </a:r>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7</a:t>
            </a:fld>
            <a:endParaRPr lang="en-US"/>
          </a:p>
        </p:txBody>
      </p:sp>
    </p:spTree>
    <p:extLst>
      <p:ext uri="{BB962C8B-B14F-4D97-AF65-F5344CB8AC3E}">
        <p14:creationId xmlns:p14="http://schemas.microsoft.com/office/powerpoint/2010/main" val="177559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HOLDING YOU BACK?</a:t>
            </a:r>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8</a:t>
            </a:fld>
            <a:endParaRPr lang="en-US"/>
          </a:p>
        </p:txBody>
      </p:sp>
    </p:spTree>
    <p:extLst>
      <p:ext uri="{BB962C8B-B14F-4D97-AF65-F5344CB8AC3E}">
        <p14:creationId xmlns:p14="http://schemas.microsoft.com/office/powerpoint/2010/main" val="410233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Hiking, on a drive anywhere, do we ever realize we are lost right when we become lost? Wouldn't that be conceivable to happen with sin in our life also? So we continue to wander away from Jesus thinking He's right behind us or "not that far away".</a:t>
            </a:r>
          </a:p>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9</a:t>
            </a:fld>
            <a:endParaRPr lang="en-US"/>
          </a:p>
        </p:txBody>
      </p:sp>
    </p:spTree>
    <p:extLst>
      <p:ext uri="{BB962C8B-B14F-4D97-AF65-F5344CB8AC3E}">
        <p14:creationId xmlns:p14="http://schemas.microsoft.com/office/powerpoint/2010/main" val="98878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11</a:t>
            </a:fld>
            <a:endParaRPr lang="en-US"/>
          </a:p>
        </p:txBody>
      </p:sp>
    </p:spTree>
    <p:extLst>
      <p:ext uri="{BB962C8B-B14F-4D97-AF65-F5344CB8AC3E}">
        <p14:creationId xmlns:p14="http://schemas.microsoft.com/office/powerpoint/2010/main" val="117611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Jan 03 - Nov 2014. Brief explanation</a:t>
            </a:r>
          </a:p>
          <a:p>
            <a:pPr rtl="0"/>
            <a:r>
              <a:rPr lang="en-US" sz="1200" b="1" u="sng" dirty="0" smtClean="0">
                <a:solidFill>
                  <a:srgbClr val="FF0000"/>
                </a:solidFill>
              </a:rPr>
              <a:t>*** I start with this question.</a:t>
            </a:r>
          </a:p>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13</a:t>
            </a:fld>
            <a:endParaRPr lang="en-US"/>
          </a:p>
        </p:txBody>
      </p:sp>
    </p:spTree>
    <p:extLst>
      <p:ext uri="{BB962C8B-B14F-4D97-AF65-F5344CB8AC3E}">
        <p14:creationId xmlns:p14="http://schemas.microsoft.com/office/powerpoint/2010/main" val="2322646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Backslidding</a:t>
            </a:r>
            <a:r>
              <a:rPr lang="en-US" sz="1200" dirty="0" smtClean="0"/>
              <a:t> - The lamb has run away from the shepherd.</a:t>
            </a:r>
          </a:p>
          <a:p>
            <a:pPr rtl="0"/>
            <a:r>
              <a:rPr lang="en-US" sz="1200" dirty="0" smtClean="0"/>
              <a:t>The rock &amp; staff - broken leg – </a:t>
            </a:r>
            <a:r>
              <a:rPr lang="en-US" sz="1200" b="1" dirty="0" smtClean="0">
                <a:solidFill>
                  <a:srgbClr val="FF0000"/>
                </a:solidFill>
              </a:rPr>
              <a:t>THE</a:t>
            </a:r>
            <a:r>
              <a:rPr lang="en-US" sz="1200" b="1" baseline="0" dirty="0" smtClean="0">
                <a:solidFill>
                  <a:srgbClr val="FF0000"/>
                </a:solidFill>
              </a:rPr>
              <a:t> ROD OF CORRECTION</a:t>
            </a:r>
            <a:endParaRPr lang="en-US" sz="1200" b="1" dirty="0" smtClean="0">
              <a:solidFill>
                <a:srgbClr val="FF0000"/>
              </a:solidFill>
            </a:endParaRPr>
          </a:p>
          <a:p>
            <a:pPr rtl="0"/>
            <a:r>
              <a:rPr lang="en-US" sz="1200" dirty="0" smtClean="0"/>
              <a:t>Carried - Pee &amp; poop was worth it! Weeks with that on them but WORTH IT!</a:t>
            </a:r>
          </a:p>
          <a:p>
            <a:pPr rtl="0"/>
            <a:r>
              <a:rPr lang="en-US" sz="1200" dirty="0" smtClean="0"/>
              <a:t>Got to correct it or it may lead others astray.</a:t>
            </a:r>
          </a:p>
          <a:p>
            <a:endParaRPr lang="en-US" dirty="0"/>
          </a:p>
        </p:txBody>
      </p:sp>
      <p:sp>
        <p:nvSpPr>
          <p:cNvPr id="4" name="Slide Number Placeholder 3"/>
          <p:cNvSpPr>
            <a:spLocks noGrp="1"/>
          </p:cNvSpPr>
          <p:nvPr>
            <p:ph type="sldNum" sz="quarter" idx="10"/>
          </p:nvPr>
        </p:nvSpPr>
        <p:spPr/>
        <p:txBody>
          <a:bodyPr/>
          <a:lstStyle/>
          <a:p>
            <a:fld id="{A5E8AE03-42E4-4BD9-B7C4-FB0871E677DE}" type="slidenum">
              <a:rPr lang="en-US" smtClean="0"/>
              <a:t>14</a:t>
            </a:fld>
            <a:endParaRPr lang="en-US"/>
          </a:p>
        </p:txBody>
      </p:sp>
    </p:spTree>
    <p:extLst>
      <p:ext uri="{BB962C8B-B14F-4D97-AF65-F5344CB8AC3E}">
        <p14:creationId xmlns:p14="http://schemas.microsoft.com/office/powerpoint/2010/main" val="329298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Y1uv7fFu2GA?rel=0&amp;showinfo=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47244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113">
                <a:solidFill>
                  <a:srgbClr val="FFFFFF"/>
                </a:solidFill>
              </a:defRPr>
            </a:lvl1pPr>
          </a:lstStyle>
          <a:p>
            <a:pPr algn="ctr"/>
            <a:r>
              <a:rPr sz="6113" b="0" dirty="0">
                <a:ln>
                  <a:solidFill>
                    <a:schemeClr val="bg1"/>
                  </a:solidFill>
                </a:ln>
                <a:solidFill>
                  <a:srgbClr val="FF0000"/>
                </a:solidFill>
              </a:rPr>
              <a:t>The Lamb on the Shepherd's </a:t>
            </a:r>
            <a:r>
              <a:rPr sz="6113" b="0" dirty="0" smtClean="0">
                <a:ln>
                  <a:solidFill>
                    <a:schemeClr val="bg1"/>
                  </a:solidFill>
                </a:ln>
                <a:solidFill>
                  <a:srgbClr val="FF0000"/>
                </a:solidFill>
              </a:rPr>
              <a:t>Shoulders</a:t>
            </a:r>
            <a:endParaRPr sz="6113" b="0" dirty="0">
              <a:ln>
                <a:solidFill>
                  <a:schemeClr val="bg1"/>
                </a:solidFill>
              </a:ln>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Y1uv7fFu2GA?rel=0&amp;showinfo=0"/>
          <p:cNvPicPr>
            <a:picLocks noRot="1" noChangeAspect="1"/>
          </p:cNvPicPr>
          <p:nvPr>
            <a:videoFile r:link="rId1"/>
          </p:nvPr>
        </p:nvPicPr>
        <p:blipFill>
          <a:blip r:embed="rId3"/>
          <a:stretch>
            <a:fillRect/>
          </a:stretch>
        </p:blipFill>
        <p:spPr>
          <a:xfrm>
            <a:off x="2302933" y="1295400"/>
            <a:ext cx="7984067" cy="4491037"/>
          </a:xfrm>
          <a:prstGeom prst="rect">
            <a:avLst/>
          </a:prstGeom>
        </p:spPr>
      </p:pic>
    </p:spTree>
    <p:extLst>
      <p:ext uri="{BB962C8B-B14F-4D97-AF65-F5344CB8AC3E}">
        <p14:creationId xmlns:p14="http://schemas.microsoft.com/office/powerpoint/2010/main" val="336159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DOES THAT CHANGE YOUR VIEW ON REPENTANCE vs SHAME?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r>
              <a:rPr lang="en-US" dirty="0" smtClean="0"/>
              <a:t>ANY INSIGHTS?</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p:nvPr>
        </p:nvSpPr>
        <p:spPr>
          <a:xfrm>
            <a:off x="381000" y="1524000"/>
            <a:ext cx="11658599" cy="3219450"/>
          </a:xfrm>
        </p:spPr>
        <p:txBody>
          <a:bodyPr>
            <a:noAutofit/>
          </a:bodyPr>
          <a:lstStyle/>
          <a:p>
            <a:pPr rtl="0"/>
            <a:r>
              <a:rPr lang="en-US" sz="3600" dirty="0"/>
              <a:t>yet now I am happy, not because you were made sorry, but because your sorrow led you to repentance. For you became sorrowful as God intended and so were not harmed in any way by us. Godly sorrow brings repentance that leads to salvation and leaves no regret, but worldly sorrow brings death.</a:t>
            </a:r>
          </a:p>
          <a:p>
            <a:pPr algn="r" rtl="0"/>
            <a:r>
              <a:rPr lang="en-US" sz="2800" dirty="0" smtClean="0">
                <a:solidFill>
                  <a:srgbClr val="FFFF00"/>
                </a:solidFill>
              </a:rPr>
              <a:t>2 CO 7:9-10 </a:t>
            </a:r>
            <a:r>
              <a:rPr lang="en-US" sz="2800" dirty="0" err="1" smtClean="0">
                <a:solidFill>
                  <a:srgbClr val="FFFF00"/>
                </a:solidFill>
              </a:rPr>
              <a:t>NIV</a:t>
            </a:r>
            <a:endParaRPr lang="en-US" sz="3600" dirty="0">
              <a:solidFill>
                <a:srgbClr val="FFFF00"/>
              </a:solidFill>
            </a:endParaRPr>
          </a:p>
        </p:txBody>
      </p:sp>
    </p:spTree>
    <p:extLst>
      <p:ext uri="{BB962C8B-B14F-4D97-AF65-F5344CB8AC3E}">
        <p14:creationId xmlns:p14="http://schemas.microsoft.com/office/powerpoint/2010/main" val="483924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HAVE YOU EVER FALLEN AWAY FROM GOD?</a:t>
            </a:r>
          </a:p>
        </p:txBody>
      </p:sp>
      <p:sp>
        <p:nvSpPr>
          <p:cNvPr id="3" name="New Shape"/>
          <p:cNvSpPr>
            <a:spLocks noGrp="1"/>
          </p:cNvSpPr>
          <p:nvPr>
            <p:ph type="body" idx="1"/>
          </p:nvPr>
        </p:nvSpPr>
        <p:spPr>
          <a:xfrm>
            <a:off x="1295400" y="3886200"/>
            <a:ext cx="9493250" cy="1752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r>
              <a:rPr lang="en-US" dirty="0" smtClean="0"/>
              <a:t>IF SO, &amp; YOU’VE FOUND YOUR WAY BACK, </a:t>
            </a:r>
          </a:p>
          <a:p>
            <a:pPr algn="ctr"/>
            <a:r>
              <a:rPr lang="en-US" dirty="0" smtClean="0"/>
              <a:t>WHAT BROUGHT YOU BACK?</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4038600"/>
            <a:ext cx="10433050" cy="2241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4800" b="1" dirty="0">
                <a:ln>
                  <a:solidFill>
                    <a:schemeClr val="bg1"/>
                  </a:solidFill>
                </a:ln>
                <a:solidFill>
                  <a:srgbClr val="FF0000"/>
                </a:solidFill>
              </a:rPr>
              <a:t>WE KNOW THE BASIS OF THE STORY OF THE LOST LAMB, BUT WHY IS JESUS CARRYING THE LAMB?</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6600" b="0" dirty="0">
                <a:solidFill>
                  <a:srgbClr val="FFFFFF"/>
                </a:solidFill>
              </a:rPr>
              <a:t>My sheep hear My voice, and I know them, and they follow Me. </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err="1">
                <a:solidFill>
                  <a:srgbClr val="FFFF00"/>
                </a:solidFill>
              </a:rPr>
              <a:t>JN</a:t>
            </a:r>
            <a:r>
              <a:rPr lang="en-US" sz="3600" dirty="0">
                <a:solidFill>
                  <a:srgbClr val="FFFF00"/>
                </a:solidFill>
              </a:rPr>
              <a:t> 10:27 </a:t>
            </a:r>
            <a:r>
              <a:rPr lang="en-US" sz="3600" dirty="0" err="1">
                <a:solidFill>
                  <a:srgbClr val="FFFF00"/>
                </a:solidFill>
              </a:rPr>
              <a:t>NKJV</a:t>
            </a:r>
            <a:endParaRPr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1905000"/>
            <a:ext cx="11582400" cy="306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4800" b="0" dirty="0">
                <a:solidFill>
                  <a:srgbClr val="FFFFFF"/>
                </a:solidFill>
              </a:rPr>
              <a:t>And when he brings out his own sheep, he goes before them; and the sheep follow him, for they know his voice. 5 Yet they will by no means follow a stranger, but will flee from him, for they do not know the voice of </a:t>
            </a:r>
            <a:r>
              <a:rPr sz="4800" b="0" dirty="0" smtClean="0">
                <a:solidFill>
                  <a:srgbClr val="FFFFFF"/>
                </a:solidFill>
              </a:rPr>
              <a:t>strangers</a:t>
            </a:r>
            <a:endParaRPr sz="4800" b="0" dirty="0">
              <a:solidFill>
                <a:srgbClr val="FFFFFF"/>
              </a:solidFill>
            </a:endParaRPr>
          </a:p>
        </p:txBody>
      </p:sp>
      <p:sp>
        <p:nvSpPr>
          <p:cNvPr id="3" name="New Shape"/>
          <p:cNvSpPr>
            <a:spLocks noGrp="1"/>
          </p:cNvSpPr>
          <p:nvPr>
            <p:ph type="body" idx="1"/>
          </p:nvPr>
        </p:nvSpPr>
        <p:spPr>
          <a:xfrm>
            <a:off x="1600200" y="57150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err="1">
                <a:solidFill>
                  <a:srgbClr val="FFFF00"/>
                </a:solidFill>
              </a:rPr>
              <a:t>JN</a:t>
            </a:r>
            <a:r>
              <a:rPr lang="en-US" sz="3600" dirty="0">
                <a:solidFill>
                  <a:srgbClr val="FFFF00"/>
                </a:solidFill>
              </a:rPr>
              <a:t> 10:4-5 </a:t>
            </a:r>
            <a:r>
              <a:rPr lang="en-US" sz="3600" dirty="0" err="1">
                <a:solidFill>
                  <a:srgbClr val="FFFF00"/>
                </a:solidFill>
              </a:rPr>
              <a:t>NKJV</a:t>
            </a:r>
            <a:endParaRPr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228600"/>
            <a:ext cx="11963400" cy="5867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3200" b="0" dirty="0">
                <a:solidFill>
                  <a:srgbClr val="FFFFFF"/>
                </a:solidFill>
              </a:rPr>
              <a:t>“I am the good shepherd. The good shepherd gives His life for the sheep. </a:t>
            </a:r>
            <a:r>
              <a:rPr sz="3200" b="0" dirty="0" smtClean="0">
                <a:solidFill>
                  <a:srgbClr val="FFFFFF"/>
                </a:solidFill>
              </a:rPr>
              <a:t>But </a:t>
            </a:r>
            <a:r>
              <a:rPr sz="3200" b="0" dirty="0">
                <a:solidFill>
                  <a:srgbClr val="FFFFFF"/>
                </a:solidFill>
              </a:rPr>
              <a:t>a hireling, he who is not the shepherd, one who does not own the sheep, sees the wolf coming and leaves the sheep and flees; and the wolf catches the sheep and scatters them. </a:t>
            </a:r>
            <a:r>
              <a:rPr sz="3200" b="0" dirty="0" smtClean="0">
                <a:solidFill>
                  <a:srgbClr val="FFFFFF"/>
                </a:solidFill>
              </a:rPr>
              <a:t>The </a:t>
            </a:r>
            <a:r>
              <a:rPr sz="3200" b="0" dirty="0">
                <a:solidFill>
                  <a:srgbClr val="FFFFFF"/>
                </a:solidFill>
              </a:rPr>
              <a:t>hireling flees because he is a hireling and does not care about the sheep. </a:t>
            </a:r>
            <a:r>
              <a:rPr sz="3200" b="0" dirty="0" smtClean="0">
                <a:solidFill>
                  <a:srgbClr val="FFFFFF"/>
                </a:solidFill>
              </a:rPr>
              <a:t>I </a:t>
            </a:r>
            <a:r>
              <a:rPr sz="3200" b="0" dirty="0">
                <a:solidFill>
                  <a:srgbClr val="FFFFFF"/>
                </a:solidFill>
              </a:rPr>
              <a:t>am the good shepherd; and I know My sheep, and am known by My own. </a:t>
            </a:r>
            <a:r>
              <a:rPr sz="3200" b="0" dirty="0" smtClean="0">
                <a:solidFill>
                  <a:srgbClr val="FFFFFF"/>
                </a:solidFill>
              </a:rPr>
              <a:t>As </a:t>
            </a:r>
            <a:r>
              <a:rPr sz="3200" b="0" dirty="0">
                <a:solidFill>
                  <a:srgbClr val="FFFFFF"/>
                </a:solidFill>
              </a:rPr>
              <a:t>the Father knows Me, even so I know the Father; and I lay down My life for the sheep. </a:t>
            </a:r>
            <a:r>
              <a:rPr sz="3200" b="0" dirty="0" smtClean="0">
                <a:solidFill>
                  <a:srgbClr val="FFFFFF"/>
                </a:solidFill>
              </a:rPr>
              <a:t>And </a:t>
            </a:r>
            <a:r>
              <a:rPr sz="3200" b="0" dirty="0">
                <a:solidFill>
                  <a:srgbClr val="FFFFFF"/>
                </a:solidFill>
              </a:rPr>
              <a:t>other sheep I have which are not of this fold; them also I must bring, and they will hear My voice; and there will be one flock and one shepherd. </a:t>
            </a:r>
          </a:p>
        </p:txBody>
      </p:sp>
      <p:sp>
        <p:nvSpPr>
          <p:cNvPr id="3" name="New Shape"/>
          <p:cNvSpPr>
            <a:spLocks noGrp="1"/>
          </p:cNvSpPr>
          <p:nvPr>
            <p:ph type="body" idx="1"/>
          </p:nvPr>
        </p:nvSpPr>
        <p:spPr>
          <a:xfrm>
            <a:off x="1676400" y="6096000"/>
            <a:ext cx="9493250" cy="50618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20000"/>
          </a:bodyPr>
          <a:lstStyle>
            <a:lvl1pPr algn="ctr">
              <a:defRPr sz="3406">
                <a:solidFill>
                  <a:srgbClr val="FFFFFF"/>
                </a:solidFill>
              </a:defRPr>
            </a:lvl1pPr>
          </a:lstStyle>
          <a:p>
            <a:r>
              <a:rPr lang="en-US" sz="3600" dirty="0" err="1">
                <a:solidFill>
                  <a:srgbClr val="FFFF00"/>
                </a:solidFill>
              </a:rPr>
              <a:t>JN</a:t>
            </a:r>
            <a:r>
              <a:rPr lang="en-US" sz="3600" dirty="0">
                <a:solidFill>
                  <a:srgbClr val="FFFF00"/>
                </a:solidFill>
              </a:rPr>
              <a:t> 10:11-16 </a:t>
            </a:r>
            <a:r>
              <a:rPr lang="en-US" sz="3600" dirty="0" err="1">
                <a:solidFill>
                  <a:srgbClr val="FFFF00"/>
                </a:solidFill>
              </a:rPr>
              <a:t>NKJV</a:t>
            </a:r>
            <a:endParaRPr lang="en-US" sz="3600" dirty="0">
              <a:solidFill>
                <a:srgbClr val="FFFF00"/>
              </a:solidFill>
            </a:endParaRPr>
          </a:p>
          <a:p>
            <a:pPr algn="ct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28600" y="457200"/>
            <a:ext cx="11734800" cy="449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FF"/>
                </a:solidFill>
              </a:rPr>
              <a:t>I turned away from God, but then I was sorry. I kicked myself for my stupidity! I was thoroughly ashamed of all I did in my younger days</a:t>
            </a:r>
            <a:r>
              <a:rPr sz="6813" b="0" dirty="0" smtClean="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295400" y="5562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err="1">
                <a:solidFill>
                  <a:srgbClr val="FFFF00"/>
                </a:solidFill>
              </a:rPr>
              <a:t>JER</a:t>
            </a:r>
            <a:r>
              <a:rPr lang="en-US" sz="3600" dirty="0">
                <a:solidFill>
                  <a:srgbClr val="FFFF00"/>
                </a:solidFill>
              </a:rPr>
              <a:t> 31:19 NLT</a:t>
            </a:r>
            <a:endParaRPr dirty="0">
              <a:solidFill>
                <a:srgbClr val="FF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1295400"/>
            <a:ext cx="10433050" cy="3067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813">
                <a:solidFill>
                  <a:srgbClr val="FFFFFF"/>
                </a:solidFill>
              </a:defRPr>
            </a:lvl1pPr>
          </a:lstStyle>
          <a:p>
            <a:pPr algn="ctr"/>
            <a:r>
              <a:rPr sz="6813" b="0" dirty="0">
                <a:solidFill>
                  <a:srgbClr val="FFFFFF"/>
                </a:solidFill>
              </a:rPr>
              <a:t>IF YOU COULD GO BACK &amp; CHANGE THE </a:t>
            </a:r>
            <a:r>
              <a:rPr sz="6813" b="0" dirty="0">
                <a:solidFill>
                  <a:srgbClr val="FF0000"/>
                </a:solidFill>
              </a:rPr>
              <a:t>TOP</a:t>
            </a:r>
            <a:r>
              <a:rPr sz="6813" b="0" dirty="0">
                <a:solidFill>
                  <a:srgbClr val="FFFFFF"/>
                </a:solidFill>
              </a:rPr>
              <a:t> </a:t>
            </a:r>
            <a:r>
              <a:rPr sz="6813" b="0" dirty="0">
                <a:solidFill>
                  <a:srgbClr val="FF0000"/>
                </a:solidFill>
              </a:rPr>
              <a:t>5 REGRETFUL SINS</a:t>
            </a:r>
            <a:r>
              <a:rPr sz="6813" b="0" dirty="0">
                <a:solidFill>
                  <a:srgbClr val="FFFFFF"/>
                </a:solidFill>
              </a:rPr>
              <a:t> YOU COMMITTED, WOULD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838200"/>
            <a:ext cx="10433050" cy="3657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My son, do not despise the chastening of the LORD, Nor detest His correction; </a:t>
            </a:r>
            <a:r>
              <a:rPr sz="3400" b="0" dirty="0">
                <a:solidFill>
                  <a:srgbClr val="FFFFFF"/>
                </a:solidFill>
              </a:rPr>
              <a:t>12</a:t>
            </a:r>
            <a:r>
              <a:rPr sz="6813" b="0" dirty="0">
                <a:solidFill>
                  <a:srgbClr val="FFFFFF"/>
                </a:solidFill>
              </a:rPr>
              <a:t> For whom the LORD loves He corrects, Just as a father the son in whom he delights. </a:t>
            </a:r>
          </a:p>
        </p:txBody>
      </p:sp>
      <p:sp>
        <p:nvSpPr>
          <p:cNvPr id="3" name="New Shape"/>
          <p:cNvSpPr>
            <a:spLocks noGrp="1"/>
          </p:cNvSpPr>
          <p:nvPr>
            <p:ph type="body" idx="1"/>
          </p:nvPr>
        </p:nvSpPr>
        <p:spPr>
          <a:xfrm>
            <a:off x="1524000" y="54864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r>
              <a:rPr lang="en-US" sz="3600" dirty="0" err="1">
                <a:solidFill>
                  <a:srgbClr val="FFFF00"/>
                </a:solidFill>
              </a:rPr>
              <a:t>PROV</a:t>
            </a:r>
            <a:r>
              <a:rPr lang="en-US" sz="3600" dirty="0">
                <a:solidFill>
                  <a:srgbClr val="FFFF00"/>
                </a:solidFill>
              </a:rPr>
              <a:t> 3:11-12 </a:t>
            </a:r>
            <a:r>
              <a:rPr lang="en-US" sz="3600" dirty="0" err="1" smtClean="0">
                <a:solidFill>
                  <a:srgbClr val="FFFF00"/>
                </a:solidFill>
              </a:rPr>
              <a:t>NKJV</a:t>
            </a:r>
            <a:endParaRPr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552342" y="1371600"/>
            <a:ext cx="6639657" cy="427634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4000" b="0" dirty="0">
                <a:solidFill>
                  <a:srgbClr val="FFFFFF"/>
                </a:solidFill>
              </a:rPr>
              <a:t>I correct and discipline everyone I love. So be diligent and turn from your indifference. </a:t>
            </a:r>
            <a:r>
              <a:rPr sz="2400" b="0" dirty="0">
                <a:solidFill>
                  <a:srgbClr val="FFFFFF"/>
                </a:solidFill>
              </a:rPr>
              <a:t>20</a:t>
            </a:r>
            <a:r>
              <a:rPr sz="4000" b="0" dirty="0">
                <a:solidFill>
                  <a:srgbClr val="FFFFFF"/>
                </a:solidFill>
              </a:rPr>
              <a:t> “Look! I stand at the door and knock. If you hear my voice and open the door, I will come in, and we will share a meal together as </a:t>
            </a:r>
            <a:r>
              <a:rPr sz="4000" b="0" dirty="0" smtClean="0">
                <a:solidFill>
                  <a:srgbClr val="FFFFFF"/>
                </a:solidFill>
              </a:rPr>
              <a:t>friends</a:t>
            </a:r>
            <a:endParaRPr sz="4000" b="0" dirty="0">
              <a:solidFill>
                <a:srgbClr val="FFFFFF"/>
              </a:solidFill>
            </a:endParaRPr>
          </a:p>
        </p:txBody>
      </p:sp>
      <p:sp>
        <p:nvSpPr>
          <p:cNvPr id="3" name="New Shape"/>
          <p:cNvSpPr>
            <a:spLocks noGrp="1"/>
          </p:cNvSpPr>
          <p:nvPr>
            <p:ph type="body" idx="1"/>
          </p:nvPr>
        </p:nvSpPr>
        <p:spPr>
          <a:xfrm>
            <a:off x="1447800" y="5943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pPr algn="r"/>
            <a:r>
              <a:rPr lang="en-US" sz="3600" dirty="0">
                <a:solidFill>
                  <a:srgbClr val="FFFF00"/>
                </a:solidFill>
              </a:rPr>
              <a:t>REV 3:19-20 NLT</a:t>
            </a:r>
            <a:endParaRPr dirty="0">
              <a:solidFill>
                <a:srgbClr val="FFFF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627" y="0"/>
            <a:ext cx="5430716" cy="56479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381000"/>
            <a:ext cx="10433050" cy="487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THIS WAS WRITTEN TO THE CHURCH, HOW COULD A CHURCH </a:t>
            </a:r>
            <a:r>
              <a:rPr sz="6813" b="1" dirty="0">
                <a:solidFill>
                  <a:srgbClr val="FFFFFF"/>
                </a:solidFill>
              </a:rPr>
              <a:t>NOT </a:t>
            </a:r>
            <a:r>
              <a:rPr sz="6813" b="0" dirty="0">
                <a:solidFill>
                  <a:srgbClr val="FFFFFF"/>
                </a:solidFill>
              </a:rPr>
              <a:t>LET JESUS 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304800"/>
            <a:ext cx="11658599" cy="4724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Nevertheless I have this against you, that you have left your first </a:t>
            </a:r>
            <a:r>
              <a:rPr sz="6813" b="0" dirty="0" smtClean="0">
                <a:solidFill>
                  <a:srgbClr val="FFFFFF"/>
                </a:solidFill>
              </a:rPr>
              <a:t>love</a:t>
            </a:r>
            <a:r>
              <a:rPr lang="en-US" sz="6813" b="0" dirty="0" smtClean="0">
                <a:solidFill>
                  <a:srgbClr val="FFFFFF"/>
                </a:solidFill>
              </a:rPr>
              <a:t> </a:t>
            </a:r>
            <a:r>
              <a:rPr lang="en-US" sz="6813" b="0" i="1" u="sng" baseline="-25000" dirty="0" smtClean="0">
                <a:solidFill>
                  <a:srgbClr val="FFFFFF"/>
                </a:solidFill>
              </a:rPr>
              <a:t>(agape)</a:t>
            </a:r>
            <a:r>
              <a:rPr sz="6813" b="0" dirty="0" smtClean="0">
                <a:solidFill>
                  <a:srgbClr val="FFFFFF"/>
                </a:solidFill>
              </a:rPr>
              <a:t>. </a:t>
            </a:r>
            <a:r>
              <a:rPr sz="4600" b="0" dirty="0">
                <a:solidFill>
                  <a:srgbClr val="FFFFFF"/>
                </a:solidFill>
              </a:rPr>
              <a:t>5</a:t>
            </a:r>
            <a:r>
              <a:rPr sz="6813" b="0" dirty="0">
                <a:solidFill>
                  <a:srgbClr val="FFFFFF"/>
                </a:solidFill>
              </a:rPr>
              <a:t> Remember therefore from where you have fallen; repent and do the first works, or else I will come to you quickly and remove your lampstand from its place—unless you repent.  </a:t>
            </a:r>
          </a:p>
        </p:txBody>
      </p:sp>
      <p:sp>
        <p:nvSpPr>
          <p:cNvPr id="3" name="New Shape"/>
          <p:cNvSpPr>
            <a:spLocks noGrp="1"/>
          </p:cNvSpPr>
          <p:nvPr>
            <p:ph type="body" idx="1"/>
          </p:nvPr>
        </p:nvSpPr>
        <p:spPr>
          <a:xfrm>
            <a:off x="1524000" y="52578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pPr algn="r"/>
            <a:r>
              <a:rPr lang="en-US" sz="3600" dirty="0">
                <a:solidFill>
                  <a:srgbClr val="FFFF00"/>
                </a:solidFill>
              </a:rPr>
              <a:t>REV 2:4-5</a:t>
            </a:r>
          </a:p>
          <a:p>
            <a:pPr algn="r"/>
            <a:endParaRPr dirty="0">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04800" y="533400"/>
            <a:ext cx="11734799" cy="5029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sz="6813" b="0" dirty="0">
                <a:solidFill>
                  <a:srgbClr val="FFFFFF"/>
                </a:solidFill>
              </a:rPr>
              <a:t>ARE YOU RUNNING FROM JESUS, BEING CORRECTED BY HIM, BEING CARRIED BY HIM OR STANDING NEXT TO HIM?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228600" y="228600"/>
            <a:ext cx="11734800" cy="487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FF"/>
                </a:solidFill>
              </a:rPr>
              <a:t>if My people who are called by My name will humble themselves, and pray and seek My face, and turn from their wicked ways, then I will hear from heaven, and will forgive their sin and heal </a:t>
            </a:r>
            <a:r>
              <a:rPr sz="6813" b="1" u="sng" dirty="0">
                <a:solidFill>
                  <a:srgbClr val="00B0F0"/>
                </a:solidFill>
              </a:rPr>
              <a:t>their </a:t>
            </a:r>
            <a:r>
              <a:rPr sz="6813" b="1" u="sng" dirty="0" smtClean="0">
                <a:solidFill>
                  <a:srgbClr val="00B0F0"/>
                </a:solidFill>
              </a:rPr>
              <a:t>land</a:t>
            </a:r>
            <a:endParaRPr sz="6813" b="1" u="sng" dirty="0">
              <a:solidFill>
                <a:srgbClr val="00B0F0"/>
              </a:solidFill>
            </a:endParaRPr>
          </a:p>
        </p:txBody>
      </p:sp>
      <p:sp>
        <p:nvSpPr>
          <p:cNvPr id="3" name="New Shape"/>
          <p:cNvSpPr>
            <a:spLocks noGrp="1"/>
          </p:cNvSpPr>
          <p:nvPr>
            <p:ph type="body" idx="1"/>
          </p:nvPr>
        </p:nvSpPr>
        <p:spPr>
          <a:xfrm>
            <a:off x="2362200" y="5943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pPr algn="r"/>
            <a:r>
              <a:rPr lang="en-US" sz="3600" dirty="0">
                <a:solidFill>
                  <a:srgbClr val="FFFF00"/>
                </a:solidFill>
              </a:rPr>
              <a:t>2CH 7:17 </a:t>
            </a:r>
            <a:r>
              <a:rPr lang="en-US" sz="3600" dirty="0" err="1">
                <a:solidFill>
                  <a:srgbClr val="FFFF00"/>
                </a:solidFill>
              </a:rPr>
              <a:t>NKJV</a:t>
            </a:r>
            <a:endParaRPr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2400" y="4419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1" dirty="0">
                <a:ln>
                  <a:solidFill>
                    <a:schemeClr val="bg1"/>
                  </a:solidFill>
                </a:ln>
                <a:solidFill>
                  <a:schemeClr val="tx1"/>
                </a:solidFill>
                <a:effectLst>
                  <a:outerShdw blurRad="38100" dist="38100" dir="2700000" algn="tl">
                    <a:srgbClr val="000000">
                      <a:alpha val="43137"/>
                    </a:srgbClr>
                  </a:outerShdw>
                </a:effectLst>
              </a:rPr>
              <a:t>THE PRODIGAL SON </a:t>
            </a:r>
            <a:r>
              <a:rPr sz="6813" b="1" dirty="0" smtClean="0">
                <a:ln>
                  <a:solidFill>
                    <a:schemeClr val="bg1"/>
                  </a:solidFill>
                </a:ln>
                <a:solidFill>
                  <a:schemeClr val="tx1"/>
                </a:solidFill>
                <a:effectLst>
                  <a:outerShdw blurRad="38100" dist="38100" dir="2700000" algn="tl">
                    <a:srgbClr val="000000">
                      <a:alpha val="43137"/>
                    </a:srgbClr>
                  </a:outerShdw>
                </a:effectLst>
              </a:rPr>
              <a:t> </a:t>
            </a:r>
            <a:endParaRPr lang="en-US" sz="6813" b="1" dirty="0" smtClean="0">
              <a:ln>
                <a:solidFill>
                  <a:schemeClr val="bg1"/>
                </a:solidFill>
              </a:ln>
              <a:solidFill>
                <a:schemeClr val="tx1"/>
              </a:solidFill>
              <a:effectLst>
                <a:outerShdw blurRad="38100" dist="38100" dir="2700000" algn="tl">
                  <a:srgbClr val="000000">
                    <a:alpha val="43137"/>
                  </a:srgbClr>
                </a:outerShdw>
              </a:effectLst>
            </a:endParaRPr>
          </a:p>
          <a:p>
            <a:pPr algn="ctr"/>
            <a:r>
              <a:rPr sz="6813" b="1" dirty="0" smtClean="0">
                <a:ln>
                  <a:solidFill>
                    <a:schemeClr val="bg1"/>
                  </a:solidFill>
                </a:ln>
                <a:solidFill>
                  <a:schemeClr val="tx1"/>
                </a:solidFill>
                <a:effectLst>
                  <a:outerShdw blurRad="38100" dist="38100" dir="2700000" algn="tl">
                    <a:srgbClr val="000000">
                      <a:alpha val="43137"/>
                    </a:srgbClr>
                  </a:outerShdw>
                </a:effectLst>
              </a:rPr>
              <a:t>LK </a:t>
            </a:r>
            <a:r>
              <a:rPr sz="6813" b="1" dirty="0">
                <a:ln>
                  <a:solidFill>
                    <a:schemeClr val="bg1"/>
                  </a:solidFill>
                </a:ln>
                <a:solidFill>
                  <a:schemeClr val="tx1"/>
                </a:solidFill>
                <a:effectLst>
                  <a:outerShdw blurRad="38100" dist="38100" dir="2700000" algn="tl">
                    <a:srgbClr val="000000">
                      <a:alpha val="43137"/>
                    </a:srgbClr>
                  </a:outerShdw>
                </a:effectLst>
              </a:rPr>
              <a:t>15:11-32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WHAT ARE YOU WASTING YOUR RICHES/TALENTS 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533400"/>
            <a:ext cx="10433050" cy="426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5 This is what the Sovereign LORD, the Holy One of Israel, says: “In repentance and rest is your salvation, in quietness and trust is your strength, but you would have none of it. </a:t>
            </a:r>
          </a:p>
        </p:txBody>
      </p:sp>
      <p:sp>
        <p:nvSpPr>
          <p:cNvPr id="3" name="New Shape"/>
          <p:cNvSpPr>
            <a:spLocks noGrp="1"/>
          </p:cNvSpPr>
          <p:nvPr>
            <p:ph type="body" idx="1"/>
          </p:nvPr>
        </p:nvSpPr>
        <p:spPr>
          <a:xfrm>
            <a:off x="1524000" y="53340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pPr algn="r"/>
            <a:r>
              <a:rPr lang="en-US" sz="3600" dirty="0">
                <a:solidFill>
                  <a:srgbClr val="FFFF00"/>
                </a:solidFill>
              </a:rPr>
              <a:t>ISA 30:15 </a:t>
            </a:r>
            <a:r>
              <a:rPr lang="en-US" sz="3600" dirty="0" err="1" smtClean="0">
                <a:solidFill>
                  <a:srgbClr val="FFFF00"/>
                </a:solidFill>
              </a:rPr>
              <a:t>NIV</a:t>
            </a:r>
            <a:endParaRPr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81000" y="838200"/>
            <a:ext cx="11506199" cy="4724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FF"/>
                </a:solidFill>
              </a:rPr>
              <a:t>WHAT IS YOUR MAIN TAKE AWAY FROM THIS &amp; WHAT WILL YOU DO IN THE NEXT MONTH TO </a:t>
            </a:r>
            <a:r>
              <a:rPr sz="6813" b="0" dirty="0" smtClean="0">
                <a:solidFill>
                  <a:srgbClr val="FFFFFF"/>
                </a:solidFill>
              </a:rPr>
              <a:t>G</a:t>
            </a:r>
            <a:r>
              <a:rPr lang="en-US" sz="6813" b="0" dirty="0" smtClean="0">
                <a:solidFill>
                  <a:srgbClr val="FFFFFF"/>
                </a:solidFill>
              </a:rPr>
              <a:t>ROW</a:t>
            </a:r>
            <a:r>
              <a:rPr sz="6813" b="0" dirty="0" smtClean="0">
                <a:solidFill>
                  <a:srgbClr val="FFFFFF"/>
                </a:solidFill>
              </a:rPr>
              <a:t> </a:t>
            </a:r>
            <a:r>
              <a:rPr sz="6813" b="0" dirty="0">
                <a:solidFill>
                  <a:srgbClr val="FFFFFF"/>
                </a:solidFill>
              </a:rPr>
              <a:t>CLOSER TO GOD?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1752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PRAYER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5343071"/>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1" dirty="0">
                <a:ln>
                  <a:solidFill>
                    <a:schemeClr val="bg1"/>
                  </a:solidFill>
                </a:ln>
                <a:solidFill>
                  <a:schemeClr val="tx1"/>
                </a:solidFill>
              </a:rPr>
              <a:t>NEXT MONTH: CRUSHED BY GRACE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ln>
                  <a:solidFill>
                    <a:schemeClr val="tx1"/>
                  </a:solidFill>
                </a:ln>
                <a:solidFill>
                  <a:schemeClr val="tx1"/>
                </a:solidFill>
              </a:rPr>
              <a:t>WHERE ARE WE IN OUR STUDY?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143000"/>
            <a:ext cx="12192000" cy="4800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r>
              <a:rPr sz="3600" b="0" dirty="0">
                <a:solidFill>
                  <a:srgbClr val="FFFFFF"/>
                </a:solidFill>
              </a:rPr>
              <a:t>“What man of you, having a hundred sheep, if he loses one of them, does not leave the ninety-nine in the wilderness, and go after the one which is lost until he finds it? 5 And when he has found it, he lays it on his shoulders, rejoicing. 6 And when he comes home, he calls together his friends and neighbors, saying to them, ‘Rejoice with me, for I have found my sheep which was lost!’ 7 I say to you that likewise there will be more joy in heaven over one sinner who repents than over ninety-nine just persons who need no repentance. </a:t>
            </a:r>
            <a:r>
              <a:rPr sz="2800" b="0" dirty="0" smtClean="0">
                <a:solidFill>
                  <a:srgbClr val="FFFF00"/>
                </a:solidFill>
              </a:rPr>
              <a:t>LK </a:t>
            </a:r>
            <a:r>
              <a:rPr sz="2800" b="0" dirty="0">
                <a:solidFill>
                  <a:srgbClr val="FFFF00"/>
                </a:solidFill>
              </a:rPr>
              <a:t>15:4-7 </a:t>
            </a:r>
            <a:r>
              <a:rPr sz="2800" b="0" dirty="0" err="1">
                <a:solidFill>
                  <a:srgbClr val="FFFF00"/>
                </a:solidFill>
              </a:rPr>
              <a:t>NKJV</a:t>
            </a:r>
            <a:endParaRPr sz="2800" b="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smtClean="0"/>
              <a:t>How did we get lost?</a:t>
            </a:r>
            <a:endParaRPr lang="en-US" dirty="0"/>
          </a:p>
        </p:txBody>
      </p:sp>
    </p:spTree>
    <p:extLst>
      <p:ext uri="{BB962C8B-B14F-4D97-AF65-F5344CB8AC3E}">
        <p14:creationId xmlns:p14="http://schemas.microsoft.com/office/powerpoint/2010/main" val="223315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533400"/>
            <a:ext cx="10433050" cy="2133600"/>
          </a:xfrm>
        </p:spPr>
        <p:txBody>
          <a:bodyPr>
            <a:normAutofit lnSpcReduction="10000"/>
          </a:bodyPr>
          <a:lstStyle/>
          <a:p>
            <a:r>
              <a:rPr lang="en-US" dirty="0" smtClean="0"/>
              <a:t>What were we like before we knew Christ?</a:t>
            </a:r>
            <a:endParaRPr lang="en-US" dirty="0"/>
          </a:p>
        </p:txBody>
      </p:sp>
      <p:sp>
        <p:nvSpPr>
          <p:cNvPr id="3" name="Text Placeholder 2"/>
          <p:cNvSpPr>
            <a:spLocks noGrp="1"/>
          </p:cNvSpPr>
          <p:nvPr>
            <p:ph type="body" idx="1"/>
          </p:nvPr>
        </p:nvSpPr>
        <p:spPr>
          <a:xfrm>
            <a:off x="1346199" y="2819400"/>
            <a:ext cx="9493250" cy="3886200"/>
          </a:xfrm>
        </p:spPr>
        <p:txBody>
          <a:bodyPr>
            <a:normAutofit fontScale="92500" lnSpcReduction="10000"/>
          </a:bodyPr>
          <a:lstStyle/>
          <a:p>
            <a:r>
              <a:rPr lang="en-US" dirty="0" smtClean="0"/>
              <a:t>When you follow the desires of your sinful nature, the results are very clear: sexual immorality, impurity, lustful pleasures, idolatry, sorcery, hostility, quarreling, jealousy, outbursts of anger, selfish ambition, dissention, division, envy, drunkenness, wild parties, &amp; other sins like these as I have before, that anyone living that sort of life will not inherit the Kingdom of God.  </a:t>
            </a:r>
            <a:r>
              <a:rPr lang="en-US" sz="2200" dirty="0" smtClean="0">
                <a:solidFill>
                  <a:srgbClr val="FFFF00"/>
                </a:solidFill>
              </a:rPr>
              <a:t>Gal 5:19-21</a:t>
            </a:r>
            <a:endParaRPr lang="en-US" dirty="0">
              <a:solidFill>
                <a:srgbClr val="FFFF00"/>
              </a:solidFill>
            </a:endParaRPr>
          </a:p>
        </p:txBody>
      </p:sp>
    </p:spTree>
    <p:extLst>
      <p:ext uri="{BB962C8B-B14F-4D97-AF65-F5344CB8AC3E}">
        <p14:creationId xmlns:p14="http://schemas.microsoft.com/office/powerpoint/2010/main" val="14719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990600" y="458724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WHERE ARE YOU ON THE MOUNTAIN WITH GOD?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0"/>
            <a:ext cx="4587240" cy="458724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0"/>
            <a:ext cx="4587240" cy="45872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457200"/>
            <a:ext cx="10744200" cy="2667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800" b="0" dirty="0">
                <a:solidFill>
                  <a:srgbClr val="FFFFFF"/>
                </a:solidFill>
              </a:rPr>
              <a:t>WHEN ARE WE LOST? </a:t>
            </a:r>
          </a:p>
        </p:txBody>
      </p:sp>
      <p:sp>
        <p:nvSpPr>
          <p:cNvPr id="4" name="Text Placeholder 3"/>
          <p:cNvSpPr>
            <a:spLocks noGrp="1"/>
          </p:cNvSpPr>
          <p:nvPr>
            <p:ph type="body" idx="1"/>
          </p:nvPr>
        </p:nvSpPr>
        <p:spPr/>
        <p:txBody>
          <a:bodyPr>
            <a:normAutofit fontScale="85000" lnSpcReduction="10000"/>
          </a:bodyPr>
          <a:lstStyle/>
          <a:p>
            <a:r>
              <a:rPr lang="en-US" sz="3600" dirty="0"/>
              <a:t>WHEN WE KNOW WE ARE LOST, OR BEFORE?</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1439</Words>
  <Application>Microsoft Office PowerPoint</Application>
  <PresentationFormat>Custom</PresentationFormat>
  <Paragraphs>97</Paragraphs>
  <Slides>30</Slides>
  <Notes>22</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41</cp:revision>
  <dcterms:modified xsi:type="dcterms:W3CDTF">2018-05-17T14:43:32Z</dcterms:modified>
</cp:coreProperties>
</file>