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8" r:id="rId2"/>
    <p:sldId id="259" r:id="rId3"/>
    <p:sldId id="261" r:id="rId4"/>
    <p:sldId id="260" r:id="rId5"/>
    <p:sldId id="262" r:id="rId6"/>
    <p:sldId id="263" r:id="rId7"/>
    <p:sldId id="264" r:id="rId8"/>
    <p:sldId id="277" r:id="rId9"/>
    <p:sldId id="265" r:id="rId10"/>
    <p:sldId id="266" r:id="rId11"/>
    <p:sldId id="280" r:id="rId12"/>
    <p:sldId id="267" r:id="rId13"/>
    <p:sldId id="279" r:id="rId14"/>
    <p:sldId id="268" r:id="rId15"/>
    <p:sldId id="269" r:id="rId16"/>
    <p:sldId id="270" r:id="rId17"/>
    <p:sldId id="271" r:id="rId18"/>
    <p:sldId id="272" r:id="rId19"/>
    <p:sldId id="273" r:id="rId20"/>
    <p:sldId id="274" r:id="rId21"/>
    <p:sldId id="275" r:id="rId22"/>
    <p:sldId id="276" r:id="rId23"/>
    <p:sldId id="281" r:id="rId24"/>
    <p:sldId id="278" r:id="rId25"/>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629"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5F0576DF-F277-4D1E-B91C-9D8A67920F76}" type="datetimeFigureOut">
              <a:rPr lang="en-US" smtClean="0"/>
              <a:t>10/23/2018</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865D0EFD-95DD-431C-B0B5-EA23890E1D27}" type="slidenum">
              <a:rPr lang="en-US" smtClean="0"/>
              <a:t>‹#›</a:t>
            </a:fld>
            <a:endParaRPr lang="en-US"/>
          </a:p>
        </p:txBody>
      </p:sp>
    </p:spTree>
    <p:extLst>
      <p:ext uri="{BB962C8B-B14F-4D97-AF65-F5344CB8AC3E}">
        <p14:creationId xmlns:p14="http://schemas.microsoft.com/office/powerpoint/2010/main" val="1123816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5D0EFD-95DD-431C-B0B5-EA23890E1D27}" type="slidenum">
              <a:rPr lang="en-US" smtClean="0"/>
              <a:t>12</a:t>
            </a:fld>
            <a:endParaRPr lang="en-US"/>
          </a:p>
        </p:txBody>
      </p:sp>
    </p:spTree>
    <p:extLst>
      <p:ext uri="{BB962C8B-B14F-4D97-AF65-F5344CB8AC3E}">
        <p14:creationId xmlns:p14="http://schemas.microsoft.com/office/powerpoint/2010/main" val="2747233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a:t>
            </a:r>
            <a:r>
              <a:rPr lang="en-US" baseline="0" dirty="0" smtClean="0"/>
              <a:t>4 explain # 5</a:t>
            </a:r>
          </a:p>
        </p:txBody>
      </p:sp>
      <p:sp>
        <p:nvSpPr>
          <p:cNvPr id="4" name="Slide Number Placeholder 3"/>
          <p:cNvSpPr>
            <a:spLocks noGrp="1"/>
          </p:cNvSpPr>
          <p:nvPr>
            <p:ph type="sldNum" sz="quarter" idx="10"/>
          </p:nvPr>
        </p:nvSpPr>
        <p:spPr/>
        <p:txBody>
          <a:bodyPr/>
          <a:lstStyle/>
          <a:p>
            <a:fld id="{865D0EFD-95DD-431C-B0B5-EA23890E1D27}" type="slidenum">
              <a:rPr lang="en-US" smtClean="0"/>
              <a:t>13</a:t>
            </a:fld>
            <a:endParaRPr lang="en-US"/>
          </a:p>
        </p:txBody>
      </p:sp>
    </p:spTree>
    <p:extLst>
      <p:ext uri="{BB962C8B-B14F-4D97-AF65-F5344CB8AC3E}">
        <p14:creationId xmlns:p14="http://schemas.microsoft.com/office/powerpoint/2010/main" val="23021439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endParaRPr/>
          </a:p>
        </p:txBody>
      </p:sp>
      <p:sp>
        <p:nvSpPr>
          <p:cNvPr id="3" name="New Shape"/>
          <p:cNvSpPr>
            <a:spLocks noGrp="1"/>
          </p:cNvSpPr>
          <p:nvPr>
            <p:ph type="body" idx="1"/>
          </p:nvPr>
        </p:nvSpPr>
        <p:spPr>
          <a:xfrm>
            <a:off x="889000" y="3111499"/>
            <a:ext cx="10420350" cy="704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480">
                <a:solidFill>
                  <a:srgbClr val="FFFFFF"/>
                </a:solidFill>
              </a:defRPr>
            </a:lvl1pPr>
          </a:lstStyle>
          <a:p>
            <a:pPr algn="ctr"/>
            <a:endParaRPr/>
          </a:p>
        </p:txBody>
      </p:sp>
      <p:sp>
        <p:nvSpPr>
          <p:cNvPr id="4" name="New Shape"/>
          <p:cNvSpPr>
            <a:spLocks noGrp="1"/>
          </p:cNvSpPr>
          <p:nvPr>
            <p:ph type="body" idx="2"/>
          </p:nvPr>
        </p:nvSpPr>
        <p:spPr>
          <a:xfrm>
            <a:off x="889000" y="3937000"/>
            <a:ext cx="10426700" cy="476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93">
                <a:solidFill>
                  <a:srgbClr val="FFFFFF"/>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3048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00"/>
                </a:solidFill>
              </a:rPr>
              <a:t>Cultural Christianity</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a:solidFill>
                  <a:srgbClr val="FFFFFF"/>
                </a:solidFill>
              </a:rPr>
              <a:t>In what ways do we still "flirt" with the world?</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p:txBody>
          <a:bodyPr>
            <a:normAutofit fontScale="77500" lnSpcReduction="20000"/>
          </a:bodyPr>
          <a:lstStyle/>
          <a:p>
            <a:r>
              <a:rPr lang="en-US" dirty="0" smtClean="0"/>
              <a:t>How does the bible tell us to act?</a:t>
            </a:r>
            <a:endParaRPr lang="en-US" dirty="0"/>
          </a:p>
        </p:txBody>
      </p:sp>
      <p:sp>
        <p:nvSpPr>
          <p:cNvPr id="3" name="Text Placeholder 2"/>
          <p:cNvSpPr>
            <a:spLocks noGrp="1"/>
          </p:cNvSpPr>
          <p:nvPr>
            <p:ph type="body" idx="1"/>
          </p:nvPr>
        </p:nvSpPr>
        <p:spPr/>
        <p:txBody>
          <a:bodyPr>
            <a:normAutofit lnSpcReduction="10000"/>
          </a:bodyPr>
          <a:lstStyle/>
          <a:p>
            <a:endParaRPr lang="en-US"/>
          </a:p>
        </p:txBody>
      </p:sp>
    </p:spTree>
    <p:extLst>
      <p:ext uri="{BB962C8B-B14F-4D97-AF65-F5344CB8AC3E}">
        <p14:creationId xmlns:p14="http://schemas.microsoft.com/office/powerpoint/2010/main" val="37508151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457200" y="685800"/>
            <a:ext cx="11353800" cy="3886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6813">
                <a:solidFill>
                  <a:srgbClr val="FFFFFF"/>
                </a:solidFill>
              </a:defRPr>
            </a:lvl1pPr>
          </a:lstStyle>
          <a:p>
            <a:pPr rtl="0"/>
            <a:r>
              <a:rPr lang="en-US" dirty="0"/>
              <a:t>Don’t copy the behavior and customs of this world, but let God transform you into a new person by changing the way you think. Then you will learn to know God’s will for you, which is good and pleasing and perfect.  </a:t>
            </a:r>
          </a:p>
          <a:p>
            <a:pPr algn="ctr"/>
            <a:endParaRPr sz="6813" b="0" dirty="0">
              <a:solidFill>
                <a:srgbClr val="FFFFFF"/>
              </a:solidFill>
            </a:endParaRPr>
          </a:p>
        </p:txBody>
      </p:sp>
      <p:sp>
        <p:nvSpPr>
          <p:cNvPr id="3" name="New Shape"/>
          <p:cNvSpPr>
            <a:spLocks noGrp="1"/>
          </p:cNvSpPr>
          <p:nvPr>
            <p:ph type="body" idx="1"/>
          </p:nvPr>
        </p:nvSpPr>
        <p:spPr>
          <a:xfrm>
            <a:off x="2438400" y="46482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Rom </a:t>
            </a:r>
            <a:r>
              <a:rPr lang="en-US" sz="3600" dirty="0" smtClean="0"/>
              <a:t>12:2 NLT</a:t>
            </a:r>
            <a:endParaRPr lang="en-US" sz="3600" dirty="0"/>
          </a:p>
          <a:p>
            <a:pPr algn="ctr"/>
            <a:endParaRP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914400" y="819150"/>
            <a:ext cx="10433050" cy="1085850"/>
          </a:xfrm>
        </p:spPr>
        <p:txBody>
          <a:bodyPr>
            <a:normAutofit/>
          </a:bodyPr>
          <a:lstStyle/>
          <a:p>
            <a:r>
              <a:rPr lang="en-US" sz="4400" dirty="0"/>
              <a:t>If you think you know better, you don’t</a:t>
            </a:r>
            <a:r>
              <a:rPr lang="en-US" sz="4400" dirty="0" smtClean="0"/>
              <a:t>.</a:t>
            </a:r>
            <a:endParaRPr lang="en-US" dirty="0"/>
          </a:p>
        </p:txBody>
      </p:sp>
      <p:sp>
        <p:nvSpPr>
          <p:cNvPr id="3" name="Text Placeholder 2"/>
          <p:cNvSpPr>
            <a:spLocks noGrp="1"/>
          </p:cNvSpPr>
          <p:nvPr>
            <p:ph type="body" idx="1"/>
          </p:nvPr>
        </p:nvSpPr>
        <p:spPr>
          <a:xfrm>
            <a:off x="990600" y="1676400"/>
            <a:ext cx="10363199" cy="1143000"/>
          </a:xfrm>
        </p:spPr>
        <p:txBody>
          <a:bodyPr>
            <a:normAutofit/>
          </a:bodyPr>
          <a:lstStyle/>
          <a:p>
            <a:r>
              <a:rPr lang="en-US" sz="4400" dirty="0" smtClean="0">
                <a:solidFill>
                  <a:srgbClr val="FFFF00"/>
                </a:solidFill>
              </a:rPr>
              <a:t>If you think you’re fooling God, your not. </a:t>
            </a:r>
          </a:p>
          <a:p>
            <a:endParaRPr lang="en-US" sz="4400" dirty="0">
              <a:solidFill>
                <a:srgbClr val="FFFF00"/>
              </a:solidFill>
            </a:endParaRPr>
          </a:p>
        </p:txBody>
      </p:sp>
      <p:sp>
        <p:nvSpPr>
          <p:cNvPr id="4" name="Text Placeholder 1"/>
          <p:cNvSpPr txBox="1">
            <a:spLocks/>
          </p:cNvSpPr>
          <p:nvPr/>
        </p:nvSpPr>
        <p:spPr>
          <a:xfrm>
            <a:off x="1066800" y="304800"/>
            <a:ext cx="10433050" cy="1085850"/>
          </a:xfrm>
          <a:prstGeom prst="rect">
            <a:avLst/>
          </a:prstGeom>
          <a:noFill/>
          <a:ln w="9525" cap="flat" cmpd="sng" algn="ctr">
            <a:noFill/>
            <a:prstDash val="solid"/>
          </a:ln>
          <a:effectLst/>
        </p:spPr>
        <p:txBody>
          <a:bodyPr anchor="b">
            <a:normAutofit/>
          </a:bodyPr>
          <a:lstStyle>
            <a:lvl1pPr algn="ctr">
              <a:defRPr sz="6813">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5400" b="1" dirty="0" smtClean="0">
                <a:solidFill>
                  <a:srgbClr val="FF0000"/>
                </a:solidFill>
              </a:rPr>
              <a:t>THE BIBLE</a:t>
            </a:r>
            <a:endParaRPr lang="en-US" sz="8000" b="1" dirty="0">
              <a:solidFill>
                <a:srgbClr val="FF0000"/>
              </a:solidFill>
            </a:endParaRPr>
          </a:p>
        </p:txBody>
      </p:sp>
      <p:sp>
        <p:nvSpPr>
          <p:cNvPr id="6" name="Text Placeholder 2"/>
          <p:cNvSpPr txBox="1">
            <a:spLocks/>
          </p:cNvSpPr>
          <p:nvPr/>
        </p:nvSpPr>
        <p:spPr>
          <a:xfrm>
            <a:off x="381000" y="3505200"/>
            <a:ext cx="11658600" cy="1905000"/>
          </a:xfrm>
          <a:prstGeom prst="rect">
            <a:avLst/>
          </a:prstGeom>
          <a:noFill/>
          <a:ln w="9525" cap="flat" cmpd="sng" algn="ctr">
            <a:noFill/>
            <a:prstDash val="solid"/>
          </a:ln>
          <a:effectLst/>
        </p:spPr>
        <p:txBody>
          <a:bodyPr anchor="t">
            <a:normAutofit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4400" dirty="0">
                <a:solidFill>
                  <a:srgbClr val="FFFF00"/>
                </a:solidFill>
              </a:rPr>
              <a:t>If you think, I will follow this part of the bible because I agree with it, or it’s </a:t>
            </a:r>
            <a:r>
              <a:rPr lang="en-US" sz="4400" dirty="0" smtClean="0">
                <a:solidFill>
                  <a:srgbClr val="FFFF00"/>
                </a:solidFill>
              </a:rPr>
              <a:t>easy; </a:t>
            </a:r>
            <a:r>
              <a:rPr lang="en-US" sz="4400" dirty="0">
                <a:solidFill>
                  <a:srgbClr val="FFFF00"/>
                </a:solidFill>
              </a:rPr>
              <a:t>the question is </a:t>
            </a:r>
            <a:r>
              <a:rPr lang="en-US" sz="4400" u="sng" dirty="0">
                <a:solidFill>
                  <a:srgbClr val="FFFF00"/>
                </a:solidFill>
              </a:rPr>
              <a:t>who made you </a:t>
            </a:r>
            <a:r>
              <a:rPr lang="en-US" sz="4400" u="sng" dirty="0" smtClean="0">
                <a:solidFill>
                  <a:srgbClr val="FFFF00"/>
                </a:solidFill>
              </a:rPr>
              <a:t>god</a:t>
            </a:r>
            <a:r>
              <a:rPr lang="en-US" sz="4400" dirty="0">
                <a:solidFill>
                  <a:srgbClr val="FFFF00"/>
                </a:solidFill>
              </a:rPr>
              <a:t>?</a:t>
            </a:r>
          </a:p>
        </p:txBody>
      </p:sp>
      <p:sp>
        <p:nvSpPr>
          <p:cNvPr id="7" name="Text Placeholder 2"/>
          <p:cNvSpPr txBox="1">
            <a:spLocks/>
          </p:cNvSpPr>
          <p:nvPr/>
        </p:nvSpPr>
        <p:spPr>
          <a:xfrm>
            <a:off x="304800" y="2438400"/>
            <a:ext cx="11506200" cy="1143000"/>
          </a:xfrm>
          <a:prstGeom prst="rect">
            <a:avLst/>
          </a:prstGeom>
          <a:noFill/>
          <a:ln w="9525" cap="flat" cmpd="sng" algn="ctr">
            <a:noFill/>
            <a:prstDash val="solid"/>
          </a:ln>
          <a:effectLst/>
        </p:spPr>
        <p:txBody>
          <a:bodyPr anchor="t">
            <a:normAutofit fontScale="92500" lnSpcReduction="2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4400" dirty="0" smtClean="0"/>
              <a:t>If you think God cares about/agrees with your “reason” for doing it your way, He doesn’t.</a:t>
            </a:r>
          </a:p>
          <a:p>
            <a:endParaRPr lang="en-US" sz="4400" dirty="0"/>
          </a:p>
        </p:txBody>
      </p:sp>
      <p:sp>
        <p:nvSpPr>
          <p:cNvPr id="8" name="Text Placeholder 2"/>
          <p:cNvSpPr txBox="1">
            <a:spLocks/>
          </p:cNvSpPr>
          <p:nvPr/>
        </p:nvSpPr>
        <p:spPr>
          <a:xfrm>
            <a:off x="381000" y="5486400"/>
            <a:ext cx="11506200" cy="1143000"/>
          </a:xfrm>
          <a:prstGeom prst="rect">
            <a:avLst/>
          </a:prstGeom>
          <a:noFill/>
          <a:ln w="9525" cap="flat" cmpd="sng" algn="ctr">
            <a:noFill/>
            <a:prstDash val="solid"/>
          </a:ln>
          <a:effectLst/>
        </p:spPr>
        <p:txBody>
          <a:bodyPr anchor="t">
            <a:normAutofit fontScale="92500" lnSpcReduction="10000"/>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pPr marL="0" marR="0" indent="0" defTabSz="914400" rtl="0" eaLnBrk="1" fontAlgn="auto" latinLnBrk="0" hangingPunct="1">
              <a:lnSpc>
                <a:spcPct val="100000"/>
              </a:lnSpc>
              <a:spcBef>
                <a:spcPts val="0"/>
              </a:spcBef>
              <a:spcAft>
                <a:spcPts val="0"/>
              </a:spcAft>
              <a:buClrTx/>
              <a:buSzTx/>
              <a:buFontTx/>
              <a:buNone/>
              <a:tabLst/>
              <a:defRPr/>
            </a:pPr>
            <a:r>
              <a:rPr lang="en-US" sz="4000" dirty="0"/>
              <a:t>You have just made yourself g</a:t>
            </a:r>
            <a:r>
              <a:rPr lang="en-US" sz="4000" dirty="0" smtClean="0"/>
              <a:t>od, just as your father </a:t>
            </a:r>
            <a:r>
              <a:rPr lang="en-US" sz="4000" u="sng" dirty="0" smtClean="0"/>
              <a:t>Satan</a:t>
            </a:r>
            <a:r>
              <a:rPr lang="en-US" sz="4000" dirty="0" smtClean="0"/>
              <a:t>.</a:t>
            </a:r>
            <a:endParaRPr lang="en-US" sz="4400" dirty="0"/>
          </a:p>
        </p:txBody>
      </p:sp>
    </p:spTree>
    <p:extLst>
      <p:ext uri="{BB962C8B-B14F-4D97-AF65-F5344CB8AC3E}">
        <p14:creationId xmlns:p14="http://schemas.microsoft.com/office/powerpoint/2010/main" val="4148606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81000" y="457200"/>
            <a:ext cx="11506200" cy="2514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6813">
                <a:solidFill>
                  <a:srgbClr val="FFFFFF"/>
                </a:solidFill>
              </a:defRPr>
            </a:lvl1pPr>
          </a:lstStyle>
          <a:p>
            <a:pPr algn="ctr"/>
            <a:r>
              <a:rPr sz="6813" b="0" dirty="0">
                <a:solidFill>
                  <a:srgbClr val="FFFFFF"/>
                </a:solidFill>
              </a:rPr>
              <a:t>We saw this verse in our addiction study, and here it is again. It fits, because many of us are still "addicted" to this world.</a:t>
            </a:r>
          </a:p>
        </p:txBody>
      </p:sp>
      <p:sp>
        <p:nvSpPr>
          <p:cNvPr id="3" name="New Shape"/>
          <p:cNvSpPr>
            <a:spLocks noGrp="1"/>
          </p:cNvSpPr>
          <p:nvPr>
            <p:ph type="body" idx="1"/>
          </p:nvPr>
        </p:nvSpPr>
        <p:spPr>
          <a:xfrm>
            <a:off x="990600" y="3657600"/>
            <a:ext cx="10083801" cy="2362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rtl="0"/>
            <a:r>
              <a:rPr lang="en-US" dirty="0" smtClean="0"/>
              <a:t>Someone </a:t>
            </a:r>
            <a:r>
              <a:rPr lang="en-US" dirty="0"/>
              <a:t>may tell you - "You are so heavenly minded that your no earthly good." But, the larger problem </a:t>
            </a:r>
            <a:r>
              <a:rPr lang="en-US" dirty="0" smtClean="0"/>
              <a:t>is that the </a:t>
            </a:r>
            <a:r>
              <a:rPr lang="en-US" dirty="0"/>
              <a:t>church is </a:t>
            </a:r>
            <a:r>
              <a:rPr lang="en-US" dirty="0" smtClean="0"/>
              <a:t>so </a:t>
            </a:r>
            <a:r>
              <a:rPr lang="en-US" dirty="0" err="1" smtClean="0"/>
              <a:t>wordly</a:t>
            </a:r>
            <a:r>
              <a:rPr lang="en-US" dirty="0" smtClean="0"/>
              <a:t> </a:t>
            </a:r>
            <a:r>
              <a:rPr lang="en-US" dirty="0"/>
              <a:t>minded that we are no spiritually good. </a:t>
            </a:r>
          </a:p>
          <a:p>
            <a:pPr algn="ct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28600" y="228600"/>
            <a:ext cx="11963400" cy="5257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ctr">
              <a:defRPr sz="6813">
                <a:solidFill>
                  <a:srgbClr val="FFFFFF"/>
                </a:solidFill>
              </a:defRPr>
            </a:lvl1pPr>
          </a:lstStyle>
          <a:p>
            <a:pPr rtl="0"/>
            <a:r>
              <a:rPr lang="en-US" dirty="0"/>
              <a:t> God’s readiness to give and forgive is now public. Salvation’s available for everyone! We’re being shown how to turn our backs on a godless, indulgent life, and how to take on a God-filled, God-honoring life. This new life is starting right now, and is whetting our appetites for the glorious day when our great God and Savior, Jesus Christ, appears. He offered himself as a sacrifice to free us from a dark, rebellious life into this good, pure life, making us a people he can be proud of, energetic in goodness.</a:t>
            </a:r>
          </a:p>
          <a:p>
            <a:pPr algn="ctr"/>
            <a:endParaRPr sz="6813" b="0" dirty="0">
              <a:solidFill>
                <a:srgbClr val="FFFFFF"/>
              </a:solidFill>
            </a:endParaRPr>
          </a:p>
        </p:txBody>
      </p:sp>
      <p:sp>
        <p:nvSpPr>
          <p:cNvPr id="3" name="New Shape"/>
          <p:cNvSpPr>
            <a:spLocks noGrp="1"/>
          </p:cNvSpPr>
          <p:nvPr>
            <p:ph type="body" idx="1"/>
          </p:nvPr>
        </p:nvSpPr>
        <p:spPr>
          <a:xfrm>
            <a:off x="1219200" y="5715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Titus </a:t>
            </a:r>
            <a:r>
              <a:rPr lang="en-US" sz="3600" dirty="0" smtClean="0"/>
              <a:t>2:11-13 The Message</a:t>
            </a:r>
            <a:endParaRPr lang="en-US" sz="3600" dirty="0"/>
          </a:p>
          <a:p>
            <a:pPr algn="ctr"/>
            <a:endParaRP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81000" y="381000"/>
            <a:ext cx="11582400" cy="4495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10000"/>
          </a:bodyPr>
          <a:lstStyle>
            <a:lvl1pPr algn="ctr">
              <a:defRPr sz="6813">
                <a:solidFill>
                  <a:srgbClr val="FFFFFF"/>
                </a:solidFill>
              </a:defRPr>
            </a:lvl1pPr>
          </a:lstStyle>
          <a:p>
            <a:pPr algn="l" rtl="0"/>
            <a:r>
              <a:rPr lang="en-US" sz="4300" dirty="0"/>
              <a:t>It was by faith that Moses, when he grew up, refused to be called the son of Pharaoh’s daughter. </a:t>
            </a:r>
            <a:endParaRPr lang="en-US" sz="4300" dirty="0" smtClean="0"/>
          </a:p>
          <a:p>
            <a:pPr algn="l" rtl="0"/>
            <a:endParaRPr lang="en-US" sz="4300" baseline="30000" dirty="0"/>
          </a:p>
          <a:p>
            <a:pPr algn="l" rtl="0"/>
            <a:r>
              <a:rPr lang="en-US" sz="6400" baseline="30000" dirty="0" smtClean="0"/>
              <a:t>He </a:t>
            </a:r>
            <a:r>
              <a:rPr lang="en-US" sz="6400" baseline="30000" dirty="0"/>
              <a:t>chose to share the oppression of God’s people instead of enjoying the fleeting pleasures of sin. </a:t>
            </a:r>
            <a:r>
              <a:rPr lang="en-US" sz="6400" baseline="30000" dirty="0" smtClean="0"/>
              <a:t>He </a:t>
            </a:r>
            <a:r>
              <a:rPr lang="en-US" sz="6400" baseline="30000" dirty="0"/>
              <a:t>thought it was better to suffer for the sake of Christ than to own the </a:t>
            </a:r>
            <a:r>
              <a:rPr lang="en-US" sz="6400" baseline="30000" dirty="0" smtClean="0"/>
              <a:t>treasures</a:t>
            </a:r>
            <a:r>
              <a:rPr lang="en-US" sz="6400" dirty="0"/>
              <a:t> </a:t>
            </a:r>
            <a:r>
              <a:rPr lang="en-US" sz="6400" baseline="30000" dirty="0" smtClean="0"/>
              <a:t>of </a:t>
            </a:r>
            <a:r>
              <a:rPr lang="en-US" sz="6400" baseline="30000" dirty="0"/>
              <a:t>Egypt, for he was looking ahead to his great reward</a:t>
            </a:r>
            <a:r>
              <a:rPr lang="en-US" sz="6400" baseline="30000" dirty="0" smtClean="0"/>
              <a:t>.</a:t>
            </a:r>
            <a:endParaRPr lang="en-US" sz="6400" baseline="30000" dirty="0"/>
          </a:p>
        </p:txBody>
      </p:sp>
      <p:sp>
        <p:nvSpPr>
          <p:cNvPr id="3" name="New Shape"/>
          <p:cNvSpPr>
            <a:spLocks noGrp="1"/>
          </p:cNvSpPr>
          <p:nvPr>
            <p:ph type="body" idx="1"/>
          </p:nvPr>
        </p:nvSpPr>
        <p:spPr>
          <a:xfrm>
            <a:off x="1371600" y="57912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err="1"/>
              <a:t>Heb</a:t>
            </a:r>
            <a:r>
              <a:rPr lang="en-US" sz="3600" dirty="0"/>
              <a:t> 11:24-26 NLT</a:t>
            </a:r>
          </a:p>
          <a:p>
            <a:pPr algn="ctr"/>
            <a:endParaRP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33400" y="609600"/>
            <a:ext cx="11201400" cy="4648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ctr">
              <a:defRPr sz="6813">
                <a:solidFill>
                  <a:srgbClr val="FFFFFF"/>
                </a:solidFill>
              </a:defRPr>
            </a:lvl1pPr>
          </a:lstStyle>
          <a:p>
            <a:pPr rtl="0"/>
            <a:r>
              <a:rPr lang="en-US" baseline="30000" dirty="0" smtClean="0"/>
              <a:t>4</a:t>
            </a:r>
            <a:r>
              <a:rPr lang="en-US" baseline="30000" dirty="0"/>
              <a:t> You adulterers! Don’t you realize that friendship with the world makes you an enemy of God? I say it again: If you want to be a friend of the world, you make yourself an enemy of God. 5 Do you think the Scriptures have no meaning? They say that God is passionate that the spirit he has placed within us should be faithful to him</a:t>
            </a:r>
            <a:r>
              <a:rPr lang="en-US" baseline="30000" dirty="0" smtClean="0"/>
              <a:t>.</a:t>
            </a:r>
            <a:endParaRPr lang="en-US" baseline="30000" dirty="0"/>
          </a:p>
        </p:txBody>
      </p:sp>
      <p:sp>
        <p:nvSpPr>
          <p:cNvPr id="3" name="New Shape"/>
          <p:cNvSpPr>
            <a:spLocks noGrp="1"/>
          </p:cNvSpPr>
          <p:nvPr>
            <p:ph type="body" idx="1"/>
          </p:nvPr>
        </p:nvSpPr>
        <p:spPr>
          <a:xfrm>
            <a:off x="1295400" y="54864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James 4:4-5</a:t>
            </a:r>
          </a:p>
          <a:p>
            <a:pPr algn="ctr"/>
            <a:endParaRP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09600" y="1447800"/>
            <a:ext cx="10706099" cy="28194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rtl="0"/>
            <a:r>
              <a:rPr lang="en-US" dirty="0">
                <a:solidFill>
                  <a:srgbClr val="FF0000"/>
                </a:solidFill>
              </a:rPr>
              <a:t>“No one can serve two masters; for either he will hate the one and love the other, or else he will be loyal to the one and despise the other</a:t>
            </a:r>
            <a:r>
              <a:rPr lang="en-US" dirty="0" smtClean="0">
                <a:solidFill>
                  <a:srgbClr val="FF0000"/>
                </a:solidFill>
              </a:rPr>
              <a:t>.</a:t>
            </a:r>
            <a:endParaRPr lang="en-US" dirty="0">
              <a:solidFill>
                <a:srgbClr val="FF0000"/>
              </a:solidFill>
            </a:endParaRPr>
          </a:p>
        </p:txBody>
      </p:sp>
      <p:sp>
        <p:nvSpPr>
          <p:cNvPr id="3" name="New Shape"/>
          <p:cNvSpPr>
            <a:spLocks noGrp="1"/>
          </p:cNvSpPr>
          <p:nvPr>
            <p:ph type="body" idx="1"/>
          </p:nvPr>
        </p:nvSpPr>
        <p:spPr>
          <a:xfrm>
            <a:off x="1371600" y="4800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Mat 6:24 </a:t>
            </a:r>
            <a:r>
              <a:rPr lang="en-US" sz="3600" dirty="0" err="1"/>
              <a:t>NKJV</a:t>
            </a:r>
            <a:endParaRPr lang="en-US" sz="3600" dirty="0"/>
          </a:p>
          <a:p>
            <a:pPr algn="ctr"/>
            <a:endParaRP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914400"/>
            <a:ext cx="10433050" cy="37655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ctr">
              <a:defRPr sz="6813">
                <a:solidFill>
                  <a:srgbClr val="FFFFFF"/>
                </a:solidFill>
              </a:defRPr>
            </a:lvl1pPr>
          </a:lstStyle>
          <a:p>
            <a:pPr rtl="0"/>
            <a:r>
              <a:rPr lang="en-US" sz="4800" dirty="0">
                <a:solidFill>
                  <a:srgbClr val="FF0000"/>
                </a:solidFill>
              </a:rPr>
              <a:t>“If the world hates you, you know that it hated Me before </a:t>
            </a:r>
            <a:r>
              <a:rPr lang="en-US" sz="4800" i="1" dirty="0">
                <a:solidFill>
                  <a:srgbClr val="FF0000"/>
                </a:solidFill>
              </a:rPr>
              <a:t>it hated </a:t>
            </a:r>
            <a:r>
              <a:rPr lang="en-US" sz="4800" i="1" dirty="0" smtClean="0">
                <a:solidFill>
                  <a:srgbClr val="FF0000"/>
                </a:solidFill>
              </a:rPr>
              <a:t>you.</a:t>
            </a:r>
          </a:p>
          <a:p>
            <a:pPr rtl="0"/>
            <a:endParaRPr lang="en-US" sz="4800" i="1" baseline="30000" dirty="0">
              <a:solidFill>
                <a:srgbClr val="FF0000"/>
              </a:solidFill>
            </a:endParaRPr>
          </a:p>
          <a:p>
            <a:pPr rtl="0"/>
            <a:r>
              <a:rPr lang="en-US" sz="6600" baseline="30000" dirty="0" smtClean="0">
                <a:solidFill>
                  <a:srgbClr val="FF0000"/>
                </a:solidFill>
              </a:rPr>
              <a:t>If </a:t>
            </a:r>
            <a:r>
              <a:rPr lang="en-US" sz="6600" baseline="30000" dirty="0">
                <a:solidFill>
                  <a:srgbClr val="FF0000"/>
                </a:solidFill>
              </a:rPr>
              <a:t>you were of the world, the world would love its own. Yet because you are not of the world, but I chose you out of the world, therefore the world hates you</a:t>
            </a:r>
            <a:r>
              <a:rPr lang="en-US" sz="6600" baseline="30000" dirty="0" smtClean="0">
                <a:solidFill>
                  <a:srgbClr val="FF0000"/>
                </a:solidFill>
              </a:rPr>
              <a:t>.</a:t>
            </a:r>
            <a:endParaRPr lang="en-US" sz="4800" baseline="30000" dirty="0">
              <a:solidFill>
                <a:srgbClr val="FF0000"/>
              </a:solidFill>
            </a:endParaRPr>
          </a:p>
        </p:txBody>
      </p:sp>
      <p:sp>
        <p:nvSpPr>
          <p:cNvPr id="3" name="New Shape"/>
          <p:cNvSpPr>
            <a:spLocks noGrp="1"/>
          </p:cNvSpPr>
          <p:nvPr>
            <p:ph type="body" idx="1"/>
          </p:nvPr>
        </p:nvSpPr>
        <p:spPr>
          <a:xfrm>
            <a:off x="1295400" y="5562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err="1"/>
              <a:t>Jn</a:t>
            </a:r>
            <a:r>
              <a:rPr lang="en-US" sz="3600" dirty="0"/>
              <a:t> 15:18-19 </a:t>
            </a:r>
            <a:r>
              <a:rPr lang="en-US" sz="3600" dirty="0" err="1"/>
              <a:t>NKJV</a:t>
            </a:r>
            <a:endParaRPr lang="en-US" sz="3600" dirty="0"/>
          </a:p>
          <a:p>
            <a:pPr algn="ct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762000" y="19050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Prayer</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304800" y="457200"/>
            <a:ext cx="11658600" cy="4953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6813">
                <a:solidFill>
                  <a:srgbClr val="FFFFFF"/>
                </a:solidFill>
              </a:defRPr>
            </a:lvl1pPr>
          </a:lstStyle>
          <a:p>
            <a:pPr rtl="0"/>
            <a:r>
              <a:rPr lang="en-US" baseline="30000" dirty="0"/>
              <a:t>11 Dear friends, I warn you as “temporary residents and foreigners” to keep away from worldly desires that wage war against your very souls. 12 Be careful to live properly among your unbelieving neighbors. Then even if they accuse you of doing wrong, they will see your honorable behavior, and they will give honor to God when he judges the world.</a:t>
            </a:r>
          </a:p>
        </p:txBody>
      </p:sp>
      <p:sp>
        <p:nvSpPr>
          <p:cNvPr id="3" name="New Shape"/>
          <p:cNvSpPr>
            <a:spLocks noGrp="1"/>
          </p:cNvSpPr>
          <p:nvPr>
            <p:ph type="body" idx="1"/>
          </p:nvPr>
        </p:nvSpPr>
        <p:spPr>
          <a:xfrm>
            <a:off x="1524000" y="5715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1Pet 2:11-12 NLT</a:t>
            </a:r>
          </a:p>
          <a:p>
            <a:pPr algn="ctr"/>
            <a:endParaRP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28600" y="381000"/>
            <a:ext cx="11734799" cy="5410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10000"/>
          </a:bodyPr>
          <a:lstStyle>
            <a:lvl1pPr algn="ctr">
              <a:defRPr sz="6813">
                <a:solidFill>
                  <a:srgbClr val="FFFFFF"/>
                </a:solidFill>
              </a:defRPr>
            </a:lvl1pPr>
          </a:lstStyle>
          <a:p>
            <a:pPr rtl="0"/>
            <a:r>
              <a:rPr lang="en-US" baseline="30000" dirty="0"/>
              <a:t>5 So put to death the sinful, earthly things lurking within you. Have nothing to do with sexual immorality, impurity, lust, and evil desires. Don’t be greedy, for a greedy person is an idolater, worshiping the things of this world. 6 Because of these sins, the anger of God is coming</a:t>
            </a:r>
            <a:r>
              <a:rPr lang="en-US" baseline="30000" dirty="0" smtClean="0"/>
              <a:t>. </a:t>
            </a:r>
            <a:r>
              <a:rPr lang="en-US" baseline="30000" dirty="0"/>
              <a:t>7 You used to do these things when your life was still part of this world. 8 But now is the time to get rid of anger, rage, malicious behavior, slander, and dirty language</a:t>
            </a:r>
            <a:r>
              <a:rPr lang="en-US" baseline="30000" dirty="0" smtClean="0"/>
              <a:t>.</a:t>
            </a:r>
            <a:endParaRPr sz="6813" b="0" dirty="0">
              <a:solidFill>
                <a:srgbClr val="FFFFFF"/>
              </a:solidFill>
            </a:endParaRPr>
          </a:p>
        </p:txBody>
      </p:sp>
      <p:sp>
        <p:nvSpPr>
          <p:cNvPr id="3" name="New Shape"/>
          <p:cNvSpPr>
            <a:spLocks noGrp="1"/>
          </p:cNvSpPr>
          <p:nvPr>
            <p:ph type="body" idx="1"/>
          </p:nvPr>
        </p:nvSpPr>
        <p:spPr>
          <a:xfrm>
            <a:off x="1371600" y="56388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Col 3:5-8</a:t>
            </a:r>
          </a:p>
          <a:p>
            <a:pPr algn="ctr"/>
            <a:endParaRP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533400" y="609600"/>
            <a:ext cx="11201400" cy="4191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rtl="0"/>
            <a:r>
              <a:rPr lang="en-US" baseline="30000" dirty="0" smtClean="0"/>
              <a:t>And </a:t>
            </a:r>
            <a:r>
              <a:rPr lang="en-US" baseline="30000" dirty="0"/>
              <a:t>whatever you do or say, do it as a representative of the Lord Jesus, giving thanks through him to God the Father</a:t>
            </a:r>
            <a:r>
              <a:rPr lang="en-US" baseline="30000" dirty="0" smtClean="0"/>
              <a:t>.</a:t>
            </a:r>
            <a:endParaRPr lang="en-US" baseline="30000" dirty="0"/>
          </a:p>
        </p:txBody>
      </p:sp>
      <p:sp>
        <p:nvSpPr>
          <p:cNvPr id="3" name="New Shape"/>
          <p:cNvSpPr>
            <a:spLocks noGrp="1"/>
          </p:cNvSpPr>
          <p:nvPr>
            <p:ph type="body" idx="1"/>
          </p:nvPr>
        </p:nvSpPr>
        <p:spPr>
          <a:xfrm>
            <a:off x="1295400" y="49530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r>
              <a:rPr lang="en-US" sz="3600" dirty="0"/>
              <a:t>Col 3:17 NLT</a:t>
            </a:r>
          </a:p>
          <a:p>
            <a:pPr algn="ctr"/>
            <a:endParaRP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914400" y="304800"/>
            <a:ext cx="10433050" cy="1498600"/>
          </a:xfrm>
        </p:spPr>
        <p:txBody>
          <a:bodyPr/>
          <a:lstStyle/>
          <a:p>
            <a:r>
              <a:rPr lang="en-US" dirty="0" smtClean="0"/>
              <a:t>What does this all mean?</a:t>
            </a:r>
            <a:endParaRPr lang="en-US" dirty="0"/>
          </a:p>
        </p:txBody>
      </p:sp>
      <p:sp>
        <p:nvSpPr>
          <p:cNvPr id="3" name="Text Placeholder 2"/>
          <p:cNvSpPr>
            <a:spLocks noGrp="1"/>
          </p:cNvSpPr>
          <p:nvPr>
            <p:ph type="body" idx="1"/>
          </p:nvPr>
        </p:nvSpPr>
        <p:spPr>
          <a:xfrm>
            <a:off x="228600" y="2057400"/>
            <a:ext cx="11811000" cy="685800"/>
          </a:xfrm>
        </p:spPr>
        <p:txBody>
          <a:bodyPr>
            <a:normAutofit/>
          </a:bodyPr>
          <a:lstStyle/>
          <a:p>
            <a:r>
              <a:rPr lang="en-US" sz="3200" dirty="0" smtClean="0"/>
              <a:t>If we continue to act like the world am I saved, am I a Christian?</a:t>
            </a:r>
            <a:endParaRPr lang="en-US" sz="3200" dirty="0"/>
          </a:p>
        </p:txBody>
      </p:sp>
      <p:sp>
        <p:nvSpPr>
          <p:cNvPr id="4" name="Text Placeholder 2"/>
          <p:cNvSpPr txBox="1">
            <a:spLocks/>
          </p:cNvSpPr>
          <p:nvPr/>
        </p:nvSpPr>
        <p:spPr>
          <a:xfrm>
            <a:off x="228600" y="2667000"/>
            <a:ext cx="11811000" cy="685800"/>
          </a:xfrm>
          <a:prstGeom prst="rect">
            <a:avLst/>
          </a:prstGeom>
          <a:noFill/>
          <a:ln w="9525" cap="flat" cmpd="sng" algn="ctr">
            <a:noFill/>
            <a:prstDash val="solid"/>
          </a:ln>
          <a:effectLst/>
        </p:spPr>
        <p:txBody>
          <a:bodyPr anchor="t">
            <a:norm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3200" dirty="0" smtClean="0"/>
              <a:t>This doesn’t affect your eternal location! But;</a:t>
            </a:r>
            <a:endParaRPr lang="en-US" sz="3200" dirty="0"/>
          </a:p>
        </p:txBody>
      </p:sp>
      <p:sp>
        <p:nvSpPr>
          <p:cNvPr id="5" name="Text Placeholder 2"/>
          <p:cNvSpPr txBox="1">
            <a:spLocks/>
          </p:cNvSpPr>
          <p:nvPr/>
        </p:nvSpPr>
        <p:spPr>
          <a:xfrm>
            <a:off x="228600" y="3192780"/>
            <a:ext cx="11811000" cy="693420"/>
          </a:xfrm>
          <a:prstGeom prst="rect">
            <a:avLst/>
          </a:prstGeom>
          <a:noFill/>
          <a:ln w="9525" cap="flat" cmpd="sng" algn="ctr">
            <a:noFill/>
            <a:prstDash val="solid"/>
          </a:ln>
          <a:effectLst/>
        </p:spPr>
        <p:txBody>
          <a:bodyPr anchor="t">
            <a:norm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3200" dirty="0" smtClean="0"/>
              <a:t>Would you rather be a baby crawling around or an adult?</a:t>
            </a:r>
            <a:endParaRPr lang="en-US" sz="3200" dirty="0"/>
          </a:p>
        </p:txBody>
      </p:sp>
      <p:sp>
        <p:nvSpPr>
          <p:cNvPr id="6" name="Text Placeholder 2"/>
          <p:cNvSpPr txBox="1">
            <a:spLocks/>
          </p:cNvSpPr>
          <p:nvPr/>
        </p:nvSpPr>
        <p:spPr>
          <a:xfrm>
            <a:off x="362712" y="3691890"/>
            <a:ext cx="11811000" cy="1642110"/>
          </a:xfrm>
          <a:prstGeom prst="rect">
            <a:avLst/>
          </a:prstGeom>
          <a:noFill/>
          <a:ln w="9525" cap="flat" cmpd="sng" algn="ctr">
            <a:noFill/>
            <a:prstDash val="solid"/>
          </a:ln>
          <a:effectLst/>
        </p:spPr>
        <p:txBody>
          <a:bodyPr anchor="t">
            <a:norm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3200" dirty="0" smtClean="0"/>
              <a:t>If all you ever get is the basics of the gospel, you can be saved</a:t>
            </a:r>
          </a:p>
          <a:p>
            <a:r>
              <a:rPr lang="en-US" sz="3200" dirty="0" smtClean="0"/>
              <a:t>but God has </a:t>
            </a:r>
            <a:r>
              <a:rPr lang="en-US" sz="3200" b="1" dirty="0" smtClean="0"/>
              <a:t>SO</a:t>
            </a:r>
            <a:r>
              <a:rPr lang="en-US" sz="3200" dirty="0" smtClean="0"/>
              <a:t> much more planned for you!</a:t>
            </a:r>
          </a:p>
          <a:p>
            <a:r>
              <a:rPr lang="en-US" sz="3200" dirty="0" smtClean="0"/>
              <a:t>But you will never experience that if you don’t grow up.</a:t>
            </a:r>
            <a:endParaRPr lang="en-US" sz="3200" dirty="0"/>
          </a:p>
        </p:txBody>
      </p:sp>
      <p:sp>
        <p:nvSpPr>
          <p:cNvPr id="7" name="Text Placeholder 2"/>
          <p:cNvSpPr txBox="1">
            <a:spLocks/>
          </p:cNvSpPr>
          <p:nvPr/>
        </p:nvSpPr>
        <p:spPr>
          <a:xfrm>
            <a:off x="259080" y="5410200"/>
            <a:ext cx="11811000" cy="693420"/>
          </a:xfrm>
          <a:prstGeom prst="rect">
            <a:avLst/>
          </a:prstGeom>
          <a:noFill/>
          <a:ln w="9525" cap="flat" cmpd="sng" algn="ctr">
            <a:noFill/>
            <a:prstDash val="solid"/>
          </a:ln>
          <a:effectLst/>
        </p:spPr>
        <p:txBody>
          <a:bodyPr anchor="t">
            <a:normAutofit/>
          </a:bodyPr>
          <a:lstStyle>
            <a:lvl1pPr algn="ctr">
              <a:defRPr sz="3406">
                <a:solidFill>
                  <a:srgbClr val="FFFFFF"/>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US" sz="3200" dirty="0" smtClean="0"/>
              <a:t>Isaiah 25:8a, Rev 21:4</a:t>
            </a:r>
            <a:endParaRPr lang="en-US" sz="3200" dirty="0"/>
          </a:p>
        </p:txBody>
      </p:sp>
    </p:spTree>
    <p:extLst>
      <p:ext uri="{BB962C8B-B14F-4D97-AF65-F5344CB8AC3E}">
        <p14:creationId xmlns:p14="http://schemas.microsoft.com/office/powerpoint/2010/main" val="4183054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762000" y="2590800"/>
            <a:ext cx="10858499" cy="2686050"/>
          </a:xfrm>
        </p:spPr>
        <p:txBody>
          <a:bodyPr>
            <a:normAutofit fontScale="92500" lnSpcReduction="10000"/>
          </a:bodyPr>
          <a:lstStyle/>
          <a:p>
            <a:r>
              <a:rPr lang="en-US" dirty="0" smtClean="0"/>
              <a:t>What could you do </a:t>
            </a:r>
            <a:r>
              <a:rPr lang="en-US" b="1" dirty="0" smtClean="0"/>
              <a:t>THIS</a:t>
            </a:r>
            <a:r>
              <a:rPr lang="en-US" dirty="0" smtClean="0"/>
              <a:t> month to grow in Jesus &amp; look less like a </a:t>
            </a:r>
            <a:r>
              <a:rPr lang="en-US" smtClean="0"/>
              <a:t>spiritual baby?</a:t>
            </a:r>
            <a:endParaRPr lang="en-US" dirty="0"/>
          </a:p>
        </p:txBody>
      </p:sp>
      <p:sp>
        <p:nvSpPr>
          <p:cNvPr id="3" name="TextBox 2"/>
          <p:cNvSpPr txBox="1"/>
          <p:nvPr/>
        </p:nvSpPr>
        <p:spPr>
          <a:xfrm>
            <a:off x="3561564" y="792480"/>
            <a:ext cx="4972836" cy="1015663"/>
          </a:xfrm>
          <a:prstGeom prst="rect">
            <a:avLst/>
          </a:prstGeom>
          <a:noFill/>
        </p:spPr>
        <p:txBody>
          <a:bodyPr wrap="none" rtlCol="0">
            <a:spAutoFit/>
          </a:bodyPr>
          <a:lstStyle/>
          <a:p>
            <a:r>
              <a:rPr lang="en-US" sz="6000" b="1" dirty="0" smtClean="0">
                <a:solidFill>
                  <a:schemeClr val="bg1"/>
                </a:solidFill>
              </a:rPr>
              <a:t>CHALLENGE</a:t>
            </a:r>
            <a:endParaRPr lang="en-US" b="1" dirty="0">
              <a:solidFill>
                <a:schemeClr val="bg1"/>
              </a:solidFill>
            </a:endParaRPr>
          </a:p>
        </p:txBody>
      </p:sp>
    </p:spTree>
    <p:extLst>
      <p:ext uri="{BB962C8B-B14F-4D97-AF65-F5344CB8AC3E}">
        <p14:creationId xmlns:p14="http://schemas.microsoft.com/office/powerpoint/2010/main" val="1804672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a:solidFill>
                  <a:srgbClr val="FFFFFF"/>
                </a:solidFill>
              </a:rPr>
              <a:t>Set Nov. Date</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a:solidFill>
                  <a:srgbClr val="FFFFFF"/>
                </a:solidFill>
              </a:rPr>
              <a:t>Announcements</a:t>
            </a:r>
          </a:p>
        </p:txBody>
      </p:sp>
      <p:sp>
        <p:nvSpPr>
          <p:cNvPr id="3" name="New Shape"/>
          <p:cNvSpPr>
            <a:spLocks noGrp="1"/>
          </p:cNvSpPr>
          <p:nvPr>
            <p:ph type="body" idx="1"/>
          </p:nvPr>
        </p:nvSpPr>
        <p:spPr>
          <a:xfrm>
            <a:off x="1346199" y="3657600"/>
            <a:ext cx="9493250" cy="990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3406">
                <a:solidFill>
                  <a:srgbClr val="FFFFFF"/>
                </a:solidFill>
              </a:defRPr>
            </a:lvl1pPr>
          </a:lstStyle>
          <a:p>
            <a:pPr algn="ctr"/>
            <a:r>
              <a:rPr lang="en-US" dirty="0" smtClean="0"/>
              <a:t>This lesson will require interaction, discussion &amp; is intended to challenge all of us.</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09600" y="304800"/>
            <a:ext cx="10706099" cy="2686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Cultural </a:t>
            </a:r>
            <a:r>
              <a:rPr sz="6813" b="0" dirty="0" smtClean="0">
                <a:solidFill>
                  <a:srgbClr val="FFFFFF"/>
                </a:solidFill>
              </a:rPr>
              <a:t>Christianity</a:t>
            </a:r>
            <a:r>
              <a:rPr lang="en-US" sz="6813" b="0" dirty="0" smtClean="0">
                <a:solidFill>
                  <a:srgbClr val="FFFFFF"/>
                </a:solidFill>
              </a:rPr>
              <a:t> – What are we talking about?</a:t>
            </a:r>
            <a:endParaRPr sz="6813" b="0" dirty="0">
              <a:solidFill>
                <a:srgbClr val="FFFFFF"/>
              </a:solidFill>
            </a:endParaRPr>
          </a:p>
        </p:txBody>
      </p:sp>
      <p:sp>
        <p:nvSpPr>
          <p:cNvPr id="3" name="New Shape"/>
          <p:cNvSpPr>
            <a:spLocks noGrp="1"/>
          </p:cNvSpPr>
          <p:nvPr>
            <p:ph type="body" idx="1"/>
          </p:nvPr>
        </p:nvSpPr>
        <p:spPr>
          <a:xfrm>
            <a:off x="1192175" y="4800600"/>
            <a:ext cx="9493250" cy="57272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85000" lnSpcReduction="10000"/>
          </a:bodyPr>
          <a:lstStyle>
            <a:lvl1pPr algn="ctr">
              <a:defRPr sz="3406">
                <a:solidFill>
                  <a:srgbClr val="FFFFFF"/>
                </a:solidFill>
              </a:defRPr>
            </a:lvl1pPr>
          </a:lstStyle>
          <a:p>
            <a:pPr algn="ctr"/>
            <a:r>
              <a:rPr lang="en-US" dirty="0" smtClean="0"/>
              <a:t>Still fitting in with non-Christians, like before you believed</a:t>
            </a:r>
            <a:endParaRPr dirty="0"/>
          </a:p>
        </p:txBody>
      </p:sp>
      <p:sp>
        <p:nvSpPr>
          <p:cNvPr id="4" name="TextBox 3"/>
          <p:cNvSpPr txBox="1"/>
          <p:nvPr/>
        </p:nvSpPr>
        <p:spPr>
          <a:xfrm>
            <a:off x="752402" y="3473777"/>
            <a:ext cx="10372797" cy="1077218"/>
          </a:xfrm>
          <a:prstGeom prst="rect">
            <a:avLst/>
          </a:prstGeom>
          <a:noFill/>
        </p:spPr>
        <p:txBody>
          <a:bodyPr wrap="square" rtlCol="0">
            <a:spAutoFit/>
          </a:bodyPr>
          <a:lstStyle/>
          <a:p>
            <a:pPr algn="ctr"/>
            <a:r>
              <a:rPr lang="en-US" sz="3200" dirty="0" smtClean="0">
                <a:solidFill>
                  <a:schemeClr val="bg1"/>
                </a:solidFill>
              </a:rPr>
              <a:t>S</a:t>
            </a:r>
            <a:r>
              <a:rPr lang="en-US" sz="3200" b="0" dirty="0" smtClean="0">
                <a:solidFill>
                  <a:srgbClr val="FFFFFF"/>
                </a:solidFill>
              </a:rPr>
              <a:t>aying your a Christian, while still acting like the world.</a:t>
            </a:r>
          </a:p>
          <a:p>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09600" y="1371600"/>
            <a:ext cx="11125200" cy="3124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ctr">
              <a:defRPr sz="6813">
                <a:solidFill>
                  <a:srgbClr val="FFFFFF"/>
                </a:solidFill>
              </a:defRPr>
            </a:lvl1pPr>
          </a:lstStyle>
          <a:p>
            <a:pPr algn="ctr"/>
            <a:r>
              <a:rPr sz="6813" b="0" dirty="0">
                <a:solidFill>
                  <a:srgbClr val="FFFFFF"/>
                </a:solidFill>
              </a:rPr>
              <a:t>If Christianity were outlawed tomorrow &amp; you were put on trial, would there be enough evidence to convict you?</a:t>
            </a:r>
          </a:p>
        </p:txBody>
      </p:sp>
      <p:sp>
        <p:nvSpPr>
          <p:cNvPr id="4" name="TextBox 3"/>
          <p:cNvSpPr txBox="1"/>
          <p:nvPr/>
        </p:nvSpPr>
        <p:spPr>
          <a:xfrm>
            <a:off x="2133600" y="4876799"/>
            <a:ext cx="9220200" cy="954107"/>
          </a:xfrm>
          <a:prstGeom prst="rect">
            <a:avLst/>
          </a:prstGeom>
          <a:noFill/>
        </p:spPr>
        <p:txBody>
          <a:bodyPr wrap="square" rtlCol="0">
            <a:spAutoFit/>
          </a:bodyPr>
          <a:lstStyle/>
          <a:p>
            <a:r>
              <a:rPr lang="en-US" sz="2800" dirty="0" smtClean="0">
                <a:solidFill>
                  <a:schemeClr val="bg1"/>
                </a:solidFill>
              </a:rPr>
              <a:t>If you have a possible defense, if the evidence isn’t insurmountable, why not?</a:t>
            </a:r>
            <a:endParaRPr lang="en-US" sz="28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85800" y="76200"/>
            <a:ext cx="10629899" cy="2076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Do you act different when you are around different groups of people?</a:t>
            </a:r>
          </a:p>
        </p:txBody>
      </p:sp>
      <p:sp>
        <p:nvSpPr>
          <p:cNvPr id="3" name="New Shape"/>
          <p:cNvSpPr>
            <a:spLocks noGrp="1"/>
          </p:cNvSpPr>
          <p:nvPr>
            <p:ph type="body" idx="1"/>
          </p:nvPr>
        </p:nvSpPr>
        <p:spPr>
          <a:xfrm>
            <a:off x="1371600" y="4724400"/>
            <a:ext cx="9677400" cy="1905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dirty="0" err="1"/>
              <a:t>ie</a:t>
            </a:r>
            <a:r>
              <a:rPr lang="en-US" dirty="0"/>
              <a:t> do you talk one way at church &amp; another way at work/school/home</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85800" y="6096"/>
            <a:ext cx="10629899" cy="2076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Do you act different when you are around different groups of people?</a:t>
            </a:r>
          </a:p>
        </p:txBody>
      </p:sp>
      <p:sp>
        <p:nvSpPr>
          <p:cNvPr id="3" name="New Shape"/>
          <p:cNvSpPr>
            <a:spLocks noGrp="1"/>
          </p:cNvSpPr>
          <p:nvPr>
            <p:ph type="body" idx="1"/>
          </p:nvPr>
        </p:nvSpPr>
        <p:spPr>
          <a:xfrm>
            <a:off x="1371600" y="4572000"/>
            <a:ext cx="9677400" cy="1905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r>
              <a:rPr lang="en-US" dirty="0" err="1"/>
              <a:t>ie</a:t>
            </a:r>
            <a:r>
              <a:rPr lang="en-US" dirty="0"/>
              <a:t> do you talk one way at church &amp; another way at work/school/home</a:t>
            </a:r>
            <a:r>
              <a:rPr lang="en-US" dirty="0" smtClean="0"/>
              <a:t>?</a:t>
            </a:r>
          </a:p>
          <a:p>
            <a:r>
              <a:rPr lang="en-US" b="1" dirty="0" smtClean="0">
                <a:solidFill>
                  <a:srgbClr val="FFFF00"/>
                </a:solidFill>
              </a:rPr>
              <a:t>Are you a Christian, or a </a:t>
            </a:r>
            <a:r>
              <a:rPr lang="en-US" b="1" dirty="0">
                <a:solidFill>
                  <a:srgbClr val="FFFF00"/>
                </a:solidFill>
              </a:rPr>
              <a:t>social chameleon?</a:t>
            </a:r>
            <a:endParaRPr lang="en-US" b="1" dirty="0" smtClean="0">
              <a:solidFill>
                <a:srgbClr val="FFFF00"/>
              </a:solidFill>
            </a:endParaRPr>
          </a:p>
        </p:txBody>
      </p:sp>
    </p:spTree>
    <p:extLst>
      <p:ext uri="{BB962C8B-B14F-4D97-AF65-F5344CB8AC3E}">
        <p14:creationId xmlns:p14="http://schemas.microsoft.com/office/powerpoint/2010/main" val="1176731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0000" lnSpcReduction="20000"/>
          </a:bodyPr>
          <a:lstStyle>
            <a:lvl1pPr algn="ctr">
              <a:defRPr sz="6813">
                <a:solidFill>
                  <a:srgbClr val="FFFFFF"/>
                </a:solidFill>
              </a:defRPr>
            </a:lvl1pPr>
          </a:lstStyle>
          <a:p>
            <a:pPr algn="ctr"/>
            <a:r>
              <a:rPr sz="6813" b="0">
                <a:solidFill>
                  <a:srgbClr val="FFFFFF"/>
                </a:solidFill>
              </a:rPr>
              <a:t>Do you care more about how others see you, or how Jesus sees you?</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828</Words>
  <Application>Microsoft Office PowerPoint</Application>
  <PresentationFormat>Custom</PresentationFormat>
  <Paragraphs>61</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Windows User</cp:lastModifiedBy>
  <cp:revision>18</cp:revision>
  <dcterms:modified xsi:type="dcterms:W3CDTF">2018-10-23T23:12:22Z</dcterms:modified>
</cp:coreProperties>
</file>