
<file path=[Content_Types].xml><?xml version="1.0" encoding="utf-8"?>
<Types xmlns="http://schemas.openxmlformats.org/package/2006/content-types">
  <Default Extension="bmp" ContentType="image/bmp"/>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9" r:id="rId2"/>
    <p:sldId id="257" r:id="rId3"/>
    <p:sldId id="259" r:id="rId4"/>
    <p:sldId id="260" r:id="rId5"/>
    <p:sldId id="261" r:id="rId6"/>
    <p:sldId id="262" r:id="rId7"/>
    <p:sldId id="263" r:id="rId8"/>
    <p:sldId id="264" r:id="rId9"/>
    <p:sldId id="265" r:id="rId10"/>
    <p:sldId id="266" r:id="rId11"/>
    <p:sldId id="269" r:id="rId12"/>
    <p:sldId id="270" r:id="rId13"/>
    <p:sldId id="271" r:id="rId14"/>
    <p:sldId id="272" r:id="rId15"/>
    <p:sldId id="273" r:id="rId16"/>
    <p:sldId id="274" r:id="rId17"/>
    <p:sldId id="275" r:id="rId18"/>
    <p:sldId id="276" r:id="rId19"/>
    <p:sldId id="281" r:id="rId20"/>
    <p:sldId id="286" r:id="rId21"/>
    <p:sldId id="289" r:id="rId22"/>
    <p:sldId id="291" r:id="rId23"/>
    <p:sldId id="292" r:id="rId24"/>
    <p:sldId id="293" r:id="rId25"/>
    <p:sldId id="296" r:id="rId26"/>
    <p:sldId id="297" r:id="rId27"/>
    <p:sldId id="298" r:id="rId28"/>
    <p:sldId id="299" r:id="rId29"/>
    <p:sldId id="301" r:id="rId30"/>
    <p:sldId id="314" r:id="rId31"/>
    <p:sldId id="306" r:id="rId32"/>
    <p:sldId id="311" r:id="rId33"/>
    <p:sldId id="310" r:id="rId34"/>
    <p:sldId id="312" r:id="rId35"/>
    <p:sldId id="313" r:id="rId36"/>
    <p:sldId id="316" r:id="rId37"/>
    <p:sldId id="315" r:id="rId38"/>
    <p:sldId id="302" r:id="rId39"/>
    <p:sldId id="303" r:id="rId40"/>
    <p:sldId id="305" r:id="rId41"/>
    <p:sldId id="308" r:id="rId42"/>
  </p:sldIdLst>
  <p:sldSz cx="12192000" cy="6858000"/>
  <p:notesSz cx="12192000" cy="68580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vis Pellegrino" initials="TP" lastIdx="1" clrIdx="0">
    <p:extLst>
      <p:ext uri="{19B8F6BF-5375-455C-9EA6-DF929625EA0E}">
        <p15:presenceInfo xmlns:p15="http://schemas.microsoft.com/office/powerpoint/2012/main" userId="92df42e624b6b0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074" autoAdjust="0"/>
  </p:normalViewPr>
  <p:slideViewPr>
    <p:cSldViewPr>
      <p:cViewPr varScale="1">
        <p:scale>
          <a:sx n="49" d="100"/>
          <a:sy n="49" d="100"/>
        </p:scale>
        <p:origin x="-138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microsoft.com/office/2016/11/relationships/changesInfo" Target="changesInfos/changesInfo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commentAuthors" Target="commentAuthor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notesMaster" Target="notesMasters/notesMaster1.xml" /><Relationship Id="rId48" Type="http://schemas.openxmlformats.org/officeDocument/2006/relationships/tableStyles" Target="tableStyles.xml" /><Relationship Id="rId8" Type="http://schemas.openxmlformats.org/officeDocument/2006/relationships/slide" Target="slides/slide7.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Pellegrino" userId="92df42e624b6b0ef" providerId="LiveId" clId="{92E743D3-43B4-7245-945C-C9F76DE4891B}"/>
    <pc:docChg chg="">
      <pc:chgData name="Travis Pellegrino" userId="92df42e624b6b0ef" providerId="LiveId" clId="{92E743D3-43B4-7245-945C-C9F76DE4891B}" dt="2019-01-17T21:57:56.095" v="0" actId="1589"/>
      <pc:docMkLst>
        <pc:docMk/>
      </pc:docMkLst>
      <pc:sldChg chg="addCm">
        <pc:chgData name="Travis Pellegrino" userId="92df42e624b6b0ef" providerId="LiveId" clId="{92E743D3-43B4-7245-945C-C9F76DE4891B}" dt="2019-01-17T21:57:56.095" v="0" actId="1589"/>
        <pc:sldMkLst>
          <pc:docMk/>
          <pc:sldMk cId="0" sldId="260"/>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1-17T16:57:56.082" idx="1">
    <p:pos x="7128" y="1324"/>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1D1C90D9-1174-44C9-9ED4-6CBE6ED118D8}" type="datetimeFigureOut">
              <a:rPr lang="en-US" smtClean="0"/>
              <a:t>1/17/2019</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A69EBA29-C853-4C80-82FA-A921DFCA8E90}" type="slidenum">
              <a:rPr lang="en-US" smtClean="0"/>
              <a:t>‹#›</a:t>
            </a:fld>
            <a:endParaRPr lang="en-US"/>
          </a:p>
        </p:txBody>
      </p:sp>
    </p:spTree>
    <p:extLst>
      <p:ext uri="{BB962C8B-B14F-4D97-AF65-F5344CB8AC3E}">
        <p14:creationId xmlns:p14="http://schemas.microsoft.com/office/powerpoint/2010/main" val="57523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Huber’s cornbread</a:t>
            </a:r>
          </a:p>
          <a:p>
            <a:r>
              <a:rPr lang="en-US" dirty="0"/>
              <a:t>Jen</a:t>
            </a:r>
            <a:r>
              <a:rPr lang="en-US" baseline="0" dirty="0"/>
              <a:t> – Roastx2</a:t>
            </a:r>
          </a:p>
          <a:p>
            <a:r>
              <a:rPr lang="en-US" baseline="0" dirty="0"/>
              <a:t>Mark &amp; Kristen – </a:t>
            </a:r>
            <a:r>
              <a:rPr lang="en-US" baseline="0" dirty="0" err="1"/>
              <a:t>Cheezy</a:t>
            </a:r>
            <a:r>
              <a:rPr lang="en-US" baseline="0" dirty="0"/>
              <a:t> potatoes</a:t>
            </a:r>
          </a:p>
          <a:p>
            <a:r>
              <a:rPr lang="en-US" baseline="0" dirty="0"/>
              <a:t>Pell – </a:t>
            </a:r>
            <a:r>
              <a:rPr lang="en-US" baseline="0" dirty="0" err="1"/>
              <a:t>Brarac</a:t>
            </a:r>
            <a:r>
              <a:rPr lang="en-US" baseline="0" dirty="0"/>
              <a:t> cheese </a:t>
            </a:r>
            <a:r>
              <a:rPr lang="en-US" baseline="0" dirty="0" err="1"/>
              <a:t>caserol</a:t>
            </a:r>
            <a:r>
              <a:rPr lang="en-US" baseline="0" dirty="0"/>
              <a:t> &amp; crackers</a:t>
            </a:r>
          </a:p>
          <a:p>
            <a:r>
              <a:rPr lang="en-US" baseline="0" dirty="0" err="1"/>
              <a:t>Addessi</a:t>
            </a:r>
            <a:r>
              <a:rPr lang="en-US" baseline="0" dirty="0"/>
              <a:t> – Greek salad, </a:t>
            </a:r>
            <a:r>
              <a:rPr lang="en-US" baseline="0" dirty="0" err="1"/>
              <a:t>bacalava</a:t>
            </a:r>
            <a:endParaRPr lang="en-US" baseline="0" dirty="0"/>
          </a:p>
          <a:p>
            <a:r>
              <a:rPr lang="en-US" baseline="0" dirty="0" err="1"/>
              <a:t>Chrichlow</a:t>
            </a:r>
            <a:r>
              <a:rPr lang="en-US" baseline="0" dirty="0"/>
              <a:t> – green bean </a:t>
            </a:r>
            <a:r>
              <a:rPr lang="en-US" baseline="0" dirty="0" err="1"/>
              <a:t>caserol</a:t>
            </a:r>
            <a:endParaRPr lang="en-US" baseline="0" dirty="0"/>
          </a:p>
          <a:p>
            <a:r>
              <a:rPr lang="en-US" baseline="0" dirty="0"/>
              <a:t>Melissa – potato dish</a:t>
            </a:r>
          </a:p>
          <a:p>
            <a:r>
              <a:rPr lang="en-US" baseline="0" dirty="0"/>
              <a:t>Tanners – </a:t>
            </a:r>
            <a:r>
              <a:rPr lang="en-US" baseline="0" dirty="0" err="1"/>
              <a:t>spinich</a:t>
            </a:r>
            <a:r>
              <a:rPr lang="en-US" baseline="0" dirty="0"/>
              <a:t> &amp; </a:t>
            </a:r>
            <a:r>
              <a:rPr lang="en-US" baseline="0" dirty="0" err="1"/>
              <a:t>arichoke</a:t>
            </a:r>
            <a:r>
              <a:rPr lang="en-US" baseline="0" dirty="0"/>
              <a:t> dip</a:t>
            </a:r>
          </a:p>
        </p:txBody>
      </p:sp>
      <p:sp>
        <p:nvSpPr>
          <p:cNvPr id="4" name="Slide Number Placeholder 3"/>
          <p:cNvSpPr>
            <a:spLocks noGrp="1"/>
          </p:cNvSpPr>
          <p:nvPr>
            <p:ph type="sldNum" sz="quarter" idx="10"/>
          </p:nvPr>
        </p:nvSpPr>
        <p:spPr/>
        <p:txBody>
          <a:bodyPr/>
          <a:lstStyle/>
          <a:p>
            <a:fld id="{A69EBA29-C853-4C80-82FA-A921DFCA8E90}" type="slidenum">
              <a:rPr lang="en-US" smtClean="0"/>
              <a:t>4</a:t>
            </a:fld>
            <a:endParaRPr lang="en-US"/>
          </a:p>
        </p:txBody>
      </p:sp>
    </p:spTree>
    <p:extLst>
      <p:ext uri="{BB962C8B-B14F-4D97-AF65-F5344CB8AC3E}">
        <p14:creationId xmlns:p14="http://schemas.microsoft.com/office/powerpoint/2010/main" val="48945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26</a:t>
            </a:fld>
            <a:endParaRPr lang="en-US"/>
          </a:p>
        </p:txBody>
      </p:sp>
    </p:spTree>
    <p:extLst>
      <p:ext uri="{BB962C8B-B14F-4D97-AF65-F5344CB8AC3E}">
        <p14:creationId xmlns:p14="http://schemas.microsoft.com/office/powerpoint/2010/main" val="225691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27</a:t>
            </a:fld>
            <a:endParaRPr lang="en-US"/>
          </a:p>
        </p:txBody>
      </p:sp>
    </p:spTree>
    <p:extLst>
      <p:ext uri="{BB962C8B-B14F-4D97-AF65-F5344CB8AC3E}">
        <p14:creationId xmlns:p14="http://schemas.microsoft.com/office/powerpoint/2010/main" val="2394639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a:t>The curve of the shield would direct the attack to the sides of the shield in the case of a mass charge, where the swords of the 2</a:t>
            </a:r>
            <a:r>
              <a:rPr lang="en-US" baseline="30000" dirty="0"/>
              <a:t>nd</a:t>
            </a:r>
            <a:r>
              <a:rPr lang="en-US" baseline="0" dirty="0"/>
              <a:t> line were waiting to meet them. The center was extremely strong!</a:t>
            </a:r>
          </a:p>
          <a:p>
            <a:pPr marL="228600" indent="-228600">
              <a:buAutoNum type="arabicParenR"/>
            </a:pPr>
            <a:endParaRPr lang="en-US"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t>In this formation they were practically invulnerable to arrows, rocks, and even spears.</a:t>
            </a:r>
          </a:p>
        </p:txBody>
      </p:sp>
      <p:sp>
        <p:nvSpPr>
          <p:cNvPr id="4" name="Slide Number Placeholder 3"/>
          <p:cNvSpPr>
            <a:spLocks noGrp="1"/>
          </p:cNvSpPr>
          <p:nvPr>
            <p:ph type="sldNum" sz="quarter" idx="10"/>
          </p:nvPr>
        </p:nvSpPr>
        <p:spPr/>
        <p:txBody>
          <a:bodyPr/>
          <a:lstStyle/>
          <a:p>
            <a:fld id="{A69EBA29-C853-4C80-82FA-A921DFCA8E90}" type="slidenum">
              <a:rPr lang="en-US" smtClean="0"/>
              <a:t>28</a:t>
            </a:fld>
            <a:endParaRPr lang="en-US"/>
          </a:p>
        </p:txBody>
      </p:sp>
    </p:spTree>
    <p:extLst>
      <p:ext uri="{BB962C8B-B14F-4D97-AF65-F5344CB8AC3E}">
        <p14:creationId xmlns:p14="http://schemas.microsoft.com/office/powerpoint/2010/main" val="338168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soldiers</a:t>
            </a:r>
            <a:r>
              <a:rPr lang="en-US" baseline="0" dirty="0"/>
              <a:t> used their shields together each would bear only part of the weight of the attacking soldiers, the line behind them would assist with by leaning into the them and holding them in place while using their swords to attack in between the shields &amp; when possible throwing spears at distance.</a:t>
            </a:r>
          </a:p>
          <a:p>
            <a:endParaRPr lang="en-US" baseline="0" dirty="0"/>
          </a:p>
          <a:p>
            <a:r>
              <a:rPr lang="en-US" baseline="0" dirty="0"/>
              <a:t>We must hold each other up when attacked and help bear the weight, we are one body, one army in a war with an enemy. We are stronger together then alone, if one shield breaks the next person must move up to take their place. Also while the first line of people are dealing with attacks in faith and with the Word, we, as their backup, are called to assist them from a greater distance with prayer (now referred to as the spear, but not by Paul). </a:t>
            </a:r>
          </a:p>
          <a:p>
            <a:endParaRPr lang="en-US" baseline="0" dirty="0"/>
          </a:p>
          <a:p>
            <a:r>
              <a:rPr lang="en-US" baseline="0" dirty="0"/>
              <a:t>But our war is much like the end of a war where the end is known 1 side is going to loose/surrender but the appointed time of that surrender is in the future. The fighting still continues &amp; people still die, but our victory is assured. </a:t>
            </a:r>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29</a:t>
            </a:fld>
            <a:endParaRPr lang="en-US"/>
          </a:p>
        </p:txBody>
      </p:sp>
    </p:spTree>
    <p:extLst>
      <p:ext uri="{BB962C8B-B14F-4D97-AF65-F5344CB8AC3E}">
        <p14:creationId xmlns:p14="http://schemas.microsoft.com/office/powerpoint/2010/main" val="12603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30</a:t>
            </a:fld>
            <a:endParaRPr lang="en-US"/>
          </a:p>
        </p:txBody>
      </p:sp>
    </p:spTree>
    <p:extLst>
      <p:ext uri="{BB962C8B-B14F-4D97-AF65-F5344CB8AC3E}">
        <p14:creationId xmlns:p14="http://schemas.microsoft.com/office/powerpoint/2010/main" val="919648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t>
            </a:r>
            <a:r>
              <a:rPr lang="en-US" baseline="0" dirty="0"/>
              <a:t> some, but all!</a:t>
            </a:r>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31</a:t>
            </a:fld>
            <a:endParaRPr lang="en-US"/>
          </a:p>
        </p:txBody>
      </p:sp>
    </p:spTree>
    <p:extLst>
      <p:ext uri="{BB962C8B-B14F-4D97-AF65-F5344CB8AC3E}">
        <p14:creationId xmlns:p14="http://schemas.microsoft.com/office/powerpoint/2010/main" val="3192508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32</a:t>
            </a:fld>
            <a:endParaRPr lang="en-US"/>
          </a:p>
        </p:txBody>
      </p:sp>
    </p:spTree>
    <p:extLst>
      <p:ext uri="{BB962C8B-B14F-4D97-AF65-F5344CB8AC3E}">
        <p14:creationId xmlns:p14="http://schemas.microsoft.com/office/powerpoint/2010/main" val="611244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 as if it were something</a:t>
            </a:r>
            <a:r>
              <a:rPr lang="en-US" baseline="0" dirty="0"/>
              <a:t> put on over or after something else.</a:t>
            </a:r>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34</a:t>
            </a:fld>
            <a:endParaRPr lang="en-US"/>
          </a:p>
        </p:txBody>
      </p:sp>
    </p:spTree>
    <p:extLst>
      <p:ext uri="{BB962C8B-B14F-4D97-AF65-F5344CB8AC3E}">
        <p14:creationId xmlns:p14="http://schemas.microsoft.com/office/powerpoint/2010/main" val="896832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COME BEFORE FAITH</a:t>
            </a:r>
          </a:p>
          <a:p>
            <a:r>
              <a:rPr lang="en-US" dirty="0"/>
              <a:t>4</a:t>
            </a:r>
            <a:r>
              <a:rPr lang="en-US" baseline="0" dirty="0"/>
              <a:t> </a:t>
            </a:r>
            <a:r>
              <a:rPr lang="en-US" dirty="0"/>
              <a:t>FAITH</a:t>
            </a:r>
            <a:r>
              <a:rPr lang="en-US" baseline="0" dirty="0"/>
              <a:t> IS PUT ON THEM</a:t>
            </a:r>
          </a:p>
          <a:p>
            <a:r>
              <a:rPr lang="en-US" baseline="0" dirty="0"/>
              <a:t>5-8 CAN’T BE CHANGED SO THEY DON’T DEPEND ON YOUR FAITH, BUT THEY ARE USED TO MAKE YOUR FAITH MORE EFFECTIVE/SUBSTANTIAL.</a:t>
            </a:r>
          </a:p>
          <a:p>
            <a:endParaRPr lang="en-US" baseline="0" dirty="0"/>
          </a:p>
          <a:p>
            <a:r>
              <a:rPr lang="en-US" baseline="0" dirty="0"/>
              <a:t>TRUTH – YOU HAVE TO KNOW ARE A SINNER IN NEED OF A SAVIOR &amp; THE TRUTH OF GOD.</a:t>
            </a:r>
          </a:p>
          <a:p>
            <a:r>
              <a:rPr lang="en-US" baseline="0" dirty="0"/>
              <a:t>RIGHT – THIS IS THE STANDARD TO ENTER HEAVEN, NO LESS.</a:t>
            </a:r>
          </a:p>
          <a:p>
            <a:r>
              <a:rPr lang="en-US" baseline="0" dirty="0"/>
              <a:t>GOSPEL – SHOWS HOW TO OBTAIN RIGHTEOUSNESS THROUGH THE SACRIFICE OF JESUS OUR SAVIOR.</a:t>
            </a:r>
          </a:p>
          <a:p>
            <a:r>
              <a:rPr lang="en-US" baseline="0" dirty="0"/>
              <a:t>FAITH – HERE IS WHERE WE TAKE THE HITS, WILL WE BELIEVE ALL THAT IS BEFORE, WHEN THAT STANDS (QUENCHES) THEN WE MOVE ON.</a:t>
            </a:r>
          </a:p>
          <a:p>
            <a:r>
              <a:rPr lang="en-US" baseline="0" dirty="0"/>
              <a:t>SALVATION – COMES THROUGH FAITH “ON” NOT IN JESUS (SATAN BELIEVES </a:t>
            </a:r>
            <a:r>
              <a:rPr lang="en-US" b="1" baseline="0" dirty="0"/>
              <a:t>IN</a:t>
            </a:r>
            <a:r>
              <a:rPr lang="en-US" baseline="0" dirty="0"/>
              <a:t> JESUS, JUST NOT </a:t>
            </a:r>
            <a:r>
              <a:rPr lang="en-US" b="1" baseline="0" dirty="0"/>
              <a:t>ON</a:t>
            </a:r>
            <a:r>
              <a:rPr lang="en-US" baseline="0" dirty="0"/>
              <a:t> JESUS) &amp; WE ARE INDWELLED WITH THE HOLY SPIRIT.</a:t>
            </a:r>
          </a:p>
          <a:p>
            <a:r>
              <a:rPr lang="en-US" baseline="0" dirty="0"/>
              <a:t>WORD – THE HOLY SPIRIT NOW EXPLAINS &amp; LEADS US THROUGH THE HIDDEN TRUTHS IN THE BIBLE (1 </a:t>
            </a:r>
            <a:r>
              <a:rPr lang="en-US" baseline="0" dirty="0" err="1"/>
              <a:t>COR</a:t>
            </a:r>
            <a:r>
              <a:rPr lang="en-US" baseline="0" dirty="0"/>
              <a:t> 2:10-12). [</a:t>
            </a:r>
            <a:r>
              <a:rPr lang="en-US" i="1" u="sng" baseline="0" dirty="0"/>
              <a:t>JUMPS TO SCRIPTURE THEN BACK TO PRAYER</a:t>
            </a:r>
            <a:r>
              <a:rPr lang="en-US" i="0" u="sng" baseline="0" dirty="0"/>
              <a:t>]</a:t>
            </a:r>
            <a:endParaRPr lang="en-US" i="1" u="sng" baseline="0" dirty="0"/>
          </a:p>
        </p:txBody>
      </p:sp>
      <p:sp>
        <p:nvSpPr>
          <p:cNvPr id="4" name="Slide Number Placeholder 3"/>
          <p:cNvSpPr>
            <a:spLocks noGrp="1"/>
          </p:cNvSpPr>
          <p:nvPr>
            <p:ph type="sldNum" sz="quarter" idx="10"/>
          </p:nvPr>
        </p:nvSpPr>
        <p:spPr/>
        <p:txBody>
          <a:bodyPr/>
          <a:lstStyle/>
          <a:p>
            <a:fld id="{A69EBA29-C853-4C80-82FA-A921DFCA8E90}" type="slidenum">
              <a:rPr lang="en-US" smtClean="0"/>
              <a:t>35</a:t>
            </a:fld>
            <a:endParaRPr lang="en-US"/>
          </a:p>
        </p:txBody>
      </p:sp>
    </p:spTree>
    <p:extLst>
      <p:ext uri="{BB962C8B-B14F-4D97-AF65-F5344CB8AC3E}">
        <p14:creationId xmlns:p14="http://schemas.microsoft.com/office/powerpoint/2010/main" val="331008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COME BEFORE FAITH</a:t>
            </a:r>
          </a:p>
          <a:p>
            <a:r>
              <a:rPr lang="en-US" dirty="0"/>
              <a:t>4</a:t>
            </a:r>
            <a:r>
              <a:rPr lang="en-US" baseline="0" dirty="0"/>
              <a:t> </a:t>
            </a:r>
            <a:r>
              <a:rPr lang="en-US" dirty="0"/>
              <a:t>FAITH</a:t>
            </a:r>
            <a:r>
              <a:rPr lang="en-US" baseline="0" dirty="0"/>
              <a:t> IS PUT ON THEM</a:t>
            </a:r>
          </a:p>
          <a:p>
            <a:r>
              <a:rPr lang="en-US" baseline="0" dirty="0"/>
              <a:t>5-8 CAN’T BE CHANGED SO THEY DON’T DEPEND ON YOUR FAITH, BUT THEY ARE USED TO MAKE YOUR FAITH MORE EFFECTIVE/SUBSTANTIAL.</a:t>
            </a:r>
          </a:p>
          <a:p>
            <a:endParaRPr lang="en-US" baseline="0" dirty="0"/>
          </a:p>
          <a:p>
            <a:r>
              <a:rPr lang="en-US" baseline="0" dirty="0"/>
              <a:t>TRUTH – YOU HAVE TO KNOW ARE A SINNER IN NEED OF A SAVIOR &amp; THE TRUTH OF GOD.</a:t>
            </a:r>
          </a:p>
          <a:p>
            <a:r>
              <a:rPr lang="en-US" baseline="0" dirty="0"/>
              <a:t>RIGHT – THIS IS THE STANDARD TO ENTER HEAVEN, NO LESS.</a:t>
            </a:r>
          </a:p>
          <a:p>
            <a:r>
              <a:rPr lang="en-US" baseline="0" dirty="0"/>
              <a:t>GOSPEL – SHOWS HOW TO OBTAIN RIGHTEOUSNESS THROUGH THE SACRIFICE OF JESUS OUR SAVIOR.</a:t>
            </a:r>
          </a:p>
          <a:p>
            <a:r>
              <a:rPr lang="en-US" baseline="0" dirty="0"/>
              <a:t>FAITH – HERE IS WHERE WE TAKE THE HITS, WILL WE BELIEVE ALL THAT IS BEFORE, WHEN THAT STANDS (QUENCHES) THEN WE MOVE ON.</a:t>
            </a:r>
          </a:p>
          <a:p>
            <a:r>
              <a:rPr lang="en-US" baseline="0" dirty="0"/>
              <a:t>SALVATION – COMES THROUGH FAITH “ON” NOT IN JESUS (SATAN BELIEVES </a:t>
            </a:r>
            <a:r>
              <a:rPr lang="en-US" b="1" baseline="0" dirty="0"/>
              <a:t>IN</a:t>
            </a:r>
            <a:r>
              <a:rPr lang="en-US" baseline="0" dirty="0"/>
              <a:t> JESUS, JUST NOT </a:t>
            </a:r>
            <a:r>
              <a:rPr lang="en-US" b="1" baseline="0" dirty="0"/>
              <a:t>ON</a:t>
            </a:r>
            <a:r>
              <a:rPr lang="en-US" baseline="0" dirty="0"/>
              <a:t> JESUS) &amp; WE ARE INDWELLED WITH THE HOLY SPIRIT.</a:t>
            </a:r>
          </a:p>
          <a:p>
            <a:r>
              <a:rPr lang="en-US" baseline="0" dirty="0"/>
              <a:t>WORD – THE HOLY SPIRIT NOW EXPLAINS &amp; LEADS US THROUGH THE HIDDEN TRUTHS IN THE BIBLE (1 </a:t>
            </a:r>
            <a:r>
              <a:rPr lang="en-US" baseline="0" dirty="0" err="1"/>
              <a:t>COR</a:t>
            </a:r>
            <a:r>
              <a:rPr lang="en-US" baseline="0" dirty="0"/>
              <a:t> 2:10-12).</a:t>
            </a:r>
          </a:p>
          <a:p>
            <a:r>
              <a:rPr lang="en-US" baseline="0" dirty="0"/>
              <a:t>PRAYER – WE ARE TO PRAY TO GOD THE PROMISES HE MADE IN HIS WORD, BECAUSE HE IS FAITHFUL.</a:t>
            </a:r>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37</a:t>
            </a:fld>
            <a:endParaRPr lang="en-US"/>
          </a:p>
        </p:txBody>
      </p:sp>
    </p:spTree>
    <p:extLst>
      <p:ext uri="{BB962C8B-B14F-4D97-AF65-F5344CB8AC3E}">
        <p14:creationId xmlns:p14="http://schemas.microsoft.com/office/powerpoint/2010/main" val="33100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Study overview</a:t>
            </a:r>
          </a:p>
        </p:txBody>
      </p:sp>
      <p:sp>
        <p:nvSpPr>
          <p:cNvPr id="4" name="Slide Number Placeholder 3"/>
          <p:cNvSpPr>
            <a:spLocks noGrp="1"/>
          </p:cNvSpPr>
          <p:nvPr>
            <p:ph type="sldNum" sz="quarter" idx="10"/>
          </p:nvPr>
        </p:nvSpPr>
        <p:spPr/>
        <p:txBody>
          <a:bodyPr/>
          <a:lstStyle/>
          <a:p>
            <a:fld id="{A69EBA29-C853-4C80-82FA-A921DFCA8E90}" type="slidenum">
              <a:rPr lang="en-US" smtClean="0"/>
              <a:t>5</a:t>
            </a:fld>
            <a:endParaRPr lang="en-US"/>
          </a:p>
        </p:txBody>
      </p:sp>
    </p:spTree>
    <p:extLst>
      <p:ext uri="{BB962C8B-B14F-4D97-AF65-F5344CB8AC3E}">
        <p14:creationId xmlns:p14="http://schemas.microsoft.com/office/powerpoint/2010/main" val="1654864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40</a:t>
            </a:fld>
            <a:endParaRPr lang="en-US"/>
          </a:p>
        </p:txBody>
      </p:sp>
    </p:spTree>
    <p:extLst>
      <p:ext uri="{BB962C8B-B14F-4D97-AF65-F5344CB8AC3E}">
        <p14:creationId xmlns:p14="http://schemas.microsoft.com/office/powerpoint/2010/main" val="39565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sz="1200" b="0" dirty="0">
                <a:solidFill>
                  <a:srgbClr val="FFFFFF"/>
                </a:solidFill>
              </a:rPr>
              <a:t>Hidden in the original Greek </a:t>
            </a:r>
            <a:r>
              <a:rPr lang="en-US" sz="1200" dirty="0"/>
              <a:t>is, I think, something Paul </a:t>
            </a:r>
            <a:r>
              <a:rPr lang="en-US" sz="1200" b="0" dirty="0">
                <a:solidFill>
                  <a:srgbClr val="FFFFFF"/>
                </a:solidFill>
              </a:rPr>
              <a:t>wants us to know about our SHIELD OF FAITH, but it doesn’t come across in the English.</a:t>
            </a:r>
          </a:p>
          <a:p>
            <a:endParaRPr lang="en-US" sz="1200" b="0" dirty="0">
              <a:solidFill>
                <a:srgbClr val="FFFFFF"/>
              </a:solidFill>
            </a:endParaRPr>
          </a:p>
          <a:p>
            <a:r>
              <a:rPr lang="en-US" sz="1200" b="0" dirty="0">
                <a:solidFill>
                  <a:srgbClr val="FFFFFF"/>
                </a:solidFill>
              </a:rPr>
              <a:t>What does the word Paul uses actually mean/convey?</a:t>
            </a:r>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10</a:t>
            </a:fld>
            <a:endParaRPr lang="en-US"/>
          </a:p>
        </p:txBody>
      </p:sp>
    </p:spTree>
    <p:extLst>
      <p:ext uri="{BB962C8B-B14F-4D97-AF65-F5344CB8AC3E}">
        <p14:creationId xmlns:p14="http://schemas.microsoft.com/office/powerpoint/2010/main" val="267267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Explain root word</a:t>
            </a:r>
            <a:r>
              <a:rPr lang="en-US" baseline="0" dirty="0"/>
              <a:t> chair = chair, recliner, rocking chair </a:t>
            </a:r>
            <a:r>
              <a:rPr lang="en-US" baseline="0" dirty="0" err="1"/>
              <a:t>etc</a:t>
            </a:r>
            <a:endParaRPr lang="en-US" baseline="0" dirty="0"/>
          </a:p>
          <a:p>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13</a:t>
            </a:fld>
            <a:endParaRPr lang="en-US"/>
          </a:p>
        </p:txBody>
      </p:sp>
    </p:spTree>
    <p:extLst>
      <p:ext uri="{BB962C8B-B14F-4D97-AF65-F5344CB8AC3E}">
        <p14:creationId xmlns:p14="http://schemas.microsoft.com/office/powerpoint/2010/main" val="1597112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14</a:t>
            </a:fld>
            <a:endParaRPr lang="en-US"/>
          </a:p>
        </p:txBody>
      </p:sp>
    </p:spTree>
    <p:extLst>
      <p:ext uri="{BB962C8B-B14F-4D97-AF65-F5344CB8AC3E}">
        <p14:creationId xmlns:p14="http://schemas.microsoft.com/office/powerpoint/2010/main" val="83411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19</a:t>
            </a:fld>
            <a:endParaRPr lang="en-US"/>
          </a:p>
        </p:txBody>
      </p:sp>
    </p:spTree>
    <p:extLst>
      <p:ext uri="{BB962C8B-B14F-4D97-AF65-F5344CB8AC3E}">
        <p14:creationId xmlns:p14="http://schemas.microsoft.com/office/powerpoint/2010/main" val="95919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23</a:t>
            </a:fld>
            <a:endParaRPr lang="en-US"/>
          </a:p>
        </p:txBody>
      </p:sp>
    </p:spTree>
    <p:extLst>
      <p:ext uri="{BB962C8B-B14F-4D97-AF65-F5344CB8AC3E}">
        <p14:creationId xmlns:p14="http://schemas.microsoft.com/office/powerpoint/2010/main" val="83905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You</a:t>
            </a:r>
            <a:r>
              <a:rPr lang="en-US" baseline="0" dirty="0"/>
              <a:t> could hide most of a man behind it</a:t>
            </a:r>
          </a:p>
          <a:p>
            <a:pPr marL="228600" indent="-228600">
              <a:buAutoNum type="arabicParenR"/>
            </a:pPr>
            <a:r>
              <a:rPr lang="en-US" baseline="0" dirty="0"/>
              <a:t>The bonded wood strips were layered with the grain in different directions to add strength.</a:t>
            </a:r>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24</a:t>
            </a:fld>
            <a:endParaRPr lang="en-US"/>
          </a:p>
        </p:txBody>
      </p:sp>
    </p:spTree>
    <p:extLst>
      <p:ext uri="{BB962C8B-B14F-4D97-AF65-F5344CB8AC3E}">
        <p14:creationId xmlns:p14="http://schemas.microsoft.com/office/powerpoint/2010/main" val="3299619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a:t>
            </a:r>
            <a:r>
              <a:rPr lang="en-US" baseline="0" dirty="0"/>
              <a:t> we are responsible for our faith.</a:t>
            </a:r>
            <a:endParaRPr lang="en-US" dirty="0"/>
          </a:p>
        </p:txBody>
      </p:sp>
      <p:sp>
        <p:nvSpPr>
          <p:cNvPr id="4" name="Slide Number Placeholder 3"/>
          <p:cNvSpPr>
            <a:spLocks noGrp="1"/>
          </p:cNvSpPr>
          <p:nvPr>
            <p:ph type="sldNum" sz="quarter" idx="10"/>
          </p:nvPr>
        </p:nvSpPr>
        <p:spPr/>
        <p:txBody>
          <a:bodyPr/>
          <a:lstStyle/>
          <a:p>
            <a:fld id="{A69EBA29-C853-4C80-82FA-A921DFCA8E90}" type="slidenum">
              <a:rPr lang="en-US" smtClean="0"/>
              <a:t>25</a:t>
            </a:fld>
            <a:endParaRPr lang="en-US"/>
          </a:p>
        </p:txBody>
      </p:sp>
    </p:spTree>
    <p:extLst>
      <p:ext uri="{BB962C8B-B14F-4D97-AF65-F5344CB8AC3E}">
        <p14:creationId xmlns:p14="http://schemas.microsoft.com/office/powerpoint/2010/main" val="3211715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9000" y="1587500"/>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889000" y="3111499"/>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889000" y="393700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9" Type="http://schemas.openxmlformats.org/officeDocument/2006/relationships/slideLayout" Target="../slideLayouts/slideLayout39.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34" Type="http://schemas.openxmlformats.org/officeDocument/2006/relationships/slideLayout" Target="../slideLayouts/slideLayout34.xml" /><Relationship Id="rId42" Type="http://schemas.openxmlformats.org/officeDocument/2006/relationships/slideLayout" Target="../slideLayouts/slideLayout42.xml" /><Relationship Id="rId47" Type="http://schemas.openxmlformats.org/officeDocument/2006/relationships/slideLayout" Target="../slideLayouts/slideLayout47.xml" /><Relationship Id="rId50" Type="http://schemas.openxmlformats.org/officeDocument/2006/relationships/theme" Target="../theme/theme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33" Type="http://schemas.openxmlformats.org/officeDocument/2006/relationships/slideLayout" Target="../slideLayouts/slideLayout33.xml" /><Relationship Id="rId38" Type="http://schemas.openxmlformats.org/officeDocument/2006/relationships/slideLayout" Target="../slideLayouts/slideLayout38.xml" /><Relationship Id="rId46" Type="http://schemas.openxmlformats.org/officeDocument/2006/relationships/slideLayout" Target="../slideLayouts/slideLayout46.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41" Type="http://schemas.openxmlformats.org/officeDocument/2006/relationships/slideLayout" Target="../slideLayouts/slideLayout4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slideLayout" Target="../slideLayouts/slideLayout32.xml" /><Relationship Id="rId37" Type="http://schemas.openxmlformats.org/officeDocument/2006/relationships/slideLayout" Target="../slideLayouts/slideLayout37.xml" /><Relationship Id="rId40" Type="http://schemas.openxmlformats.org/officeDocument/2006/relationships/slideLayout" Target="../slideLayouts/slideLayout40.xml" /><Relationship Id="rId45" Type="http://schemas.openxmlformats.org/officeDocument/2006/relationships/slideLayout" Target="../slideLayouts/slideLayout45.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36" Type="http://schemas.openxmlformats.org/officeDocument/2006/relationships/slideLayout" Target="../slideLayouts/slideLayout36.xml" /><Relationship Id="rId49" Type="http://schemas.openxmlformats.org/officeDocument/2006/relationships/slideLayout" Target="../slideLayouts/slideLayout49.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4" Type="http://schemas.openxmlformats.org/officeDocument/2006/relationships/slideLayout" Target="../slideLayouts/slideLayout44.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 Id="rId35" Type="http://schemas.openxmlformats.org/officeDocument/2006/relationships/slideLayout" Target="../slideLayouts/slideLayout35.xml" /><Relationship Id="rId43" Type="http://schemas.openxmlformats.org/officeDocument/2006/relationships/slideLayout" Target="../slideLayouts/slideLayout43.xml" /><Relationship Id="rId48" Type="http://schemas.openxmlformats.org/officeDocument/2006/relationships/slideLayout" Target="../slideLayouts/slideLayout48.xml" /><Relationship Id="rId8" Type="http://schemas.openxmlformats.org/officeDocument/2006/relationships/slideLayout" Target="../slideLayouts/slideLayout8.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bmp" /><Relationship Id="rId2" Type="http://schemas.openxmlformats.org/officeDocument/2006/relationships/notesSlide" Target="../notesSlides/notesSlide3.xml" /><Relationship Id="rId1" Type="http://schemas.openxmlformats.org/officeDocument/2006/relationships/slideLayout" Target="../slideLayouts/slideLayout10.xml" /></Relationships>
</file>

<file path=ppt/slides/_rels/slide11.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14.xml" /></Relationships>
</file>

<file path=ppt/slides/_rels/slide13.xml.rels><?xml version="1.0" encoding="UTF-8" standalone="yes"?>
<Relationships xmlns="http://schemas.openxmlformats.org/package/2006/relationships"><Relationship Id="rId3" Type="http://schemas.openxmlformats.org/officeDocument/2006/relationships/image" Target="../media/image1.bmp" /><Relationship Id="rId2" Type="http://schemas.openxmlformats.org/officeDocument/2006/relationships/notesSlide" Target="../notesSlides/notesSlide4.xml" /><Relationship Id="rId1" Type="http://schemas.openxmlformats.org/officeDocument/2006/relationships/slideLayout" Target="../slideLayouts/slideLayout15.xml" /></Relationships>
</file>

<file path=ppt/slides/_rels/slide14.xml.rels><?xml version="1.0" encoding="UTF-8" standalone="yes"?>
<Relationships xmlns="http://schemas.openxmlformats.org/package/2006/relationships"><Relationship Id="rId3" Type="http://schemas.openxmlformats.org/officeDocument/2006/relationships/image" Target="../media/image1.bmp" /><Relationship Id="rId2" Type="http://schemas.openxmlformats.org/officeDocument/2006/relationships/notesSlide" Target="../notesSlides/notesSlide5.xml" /><Relationship Id="rId1" Type="http://schemas.openxmlformats.org/officeDocument/2006/relationships/slideLayout" Target="../slideLayouts/slideLayout16.xml" /></Relationships>
</file>

<file path=ppt/slides/_rels/slide15.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17.xml" /></Relationships>
</file>

<file path=ppt/slides/_rels/slide16.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18.xml" /></Relationships>
</file>

<file path=ppt/slides/_rels/slide17.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19.xml" /></Relationships>
</file>

<file path=ppt/slides/_rels/slide18.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20.xml" /></Relationships>
</file>

<file path=ppt/slides/_rels/slide19.xml.rels><?xml version="1.0" encoding="UTF-8" standalone="yes"?>
<Relationships xmlns="http://schemas.openxmlformats.org/package/2006/relationships"><Relationship Id="rId3" Type="http://schemas.openxmlformats.org/officeDocument/2006/relationships/image" Target="../media/image1.bmp" /><Relationship Id="rId2" Type="http://schemas.openxmlformats.org/officeDocument/2006/relationships/notesSlide" Target="../notesSlides/notesSlide6.xml" /><Relationship Id="rId1" Type="http://schemas.openxmlformats.org/officeDocument/2006/relationships/slideLayout" Target="../slideLayouts/slideLayout25.xml" /></Relationships>
</file>

<file path=ppt/slides/_rels/slide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30.xml" /></Relationships>
</file>

<file path=ppt/slides/_rels/slide21.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33.xml" /></Relationships>
</file>

<file path=ppt/slides/_rels/slide22.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35.xml" /></Relationships>
</file>

<file path=ppt/slides/_rels/slide23.xml.rels><?xml version="1.0" encoding="UTF-8" standalone="yes"?>
<Relationships xmlns="http://schemas.openxmlformats.org/package/2006/relationships"><Relationship Id="rId3" Type="http://schemas.openxmlformats.org/officeDocument/2006/relationships/image" Target="../media/image1.bmp" /><Relationship Id="rId2" Type="http://schemas.openxmlformats.org/officeDocument/2006/relationships/notesSlide" Target="../notesSlides/notesSlide7.xml" /><Relationship Id="rId1" Type="http://schemas.openxmlformats.org/officeDocument/2006/relationships/slideLayout" Target="../slideLayouts/slideLayout36.xml" /></Relationships>
</file>

<file path=ppt/slides/_rels/slide24.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8.xml" /><Relationship Id="rId1" Type="http://schemas.openxmlformats.org/officeDocument/2006/relationships/slideLayout" Target="../slideLayouts/slideLayout37.xml" /></Relationships>
</file>

<file path=ppt/slides/_rels/slide25.xml.rels><?xml version="1.0" encoding="UTF-8" standalone="yes"?>
<Relationships xmlns="http://schemas.openxmlformats.org/package/2006/relationships"><Relationship Id="rId3" Type="http://schemas.openxmlformats.org/officeDocument/2006/relationships/image" Target="../media/image1.bmp" /><Relationship Id="rId2" Type="http://schemas.openxmlformats.org/officeDocument/2006/relationships/notesSlide" Target="../notesSlides/notesSlide9.xml" /><Relationship Id="rId1" Type="http://schemas.openxmlformats.org/officeDocument/2006/relationships/slideLayout" Target="../slideLayouts/slideLayout40.xml" /></Relationships>
</file>

<file path=ppt/slides/_rels/slide26.xml.rels><?xml version="1.0" encoding="UTF-8" standalone="yes"?>
<Relationships xmlns="http://schemas.openxmlformats.org/package/2006/relationships"><Relationship Id="rId3" Type="http://schemas.openxmlformats.org/officeDocument/2006/relationships/image" Target="../media/image1.bmp" /><Relationship Id="rId2" Type="http://schemas.openxmlformats.org/officeDocument/2006/relationships/notesSlide" Target="../notesSlides/notesSlide10.xml" /><Relationship Id="rId1" Type="http://schemas.openxmlformats.org/officeDocument/2006/relationships/slideLayout" Target="../slideLayouts/slideLayout41.xml" /></Relationships>
</file>

<file path=ppt/slides/_rels/slide27.xml.rels><?xml version="1.0" encoding="UTF-8" standalone="yes"?>
<Relationships xmlns="http://schemas.openxmlformats.org/package/2006/relationships"><Relationship Id="rId3" Type="http://schemas.openxmlformats.org/officeDocument/2006/relationships/image" Target="../media/image1.bmp" /><Relationship Id="rId2" Type="http://schemas.openxmlformats.org/officeDocument/2006/relationships/notesSlide" Target="../notesSlides/notesSlide11.xml" /><Relationship Id="rId1" Type="http://schemas.openxmlformats.org/officeDocument/2006/relationships/slideLayout" Target="../slideLayouts/slideLayout42.xml" /></Relationships>
</file>

<file path=ppt/slides/_rels/slide28.xml.rels><?xml version="1.0" encoding="UTF-8" standalone="yes"?>
<Relationships xmlns="http://schemas.openxmlformats.org/package/2006/relationships"><Relationship Id="rId3" Type="http://schemas.openxmlformats.org/officeDocument/2006/relationships/image" Target="../media/image1.bmp" /><Relationship Id="rId2" Type="http://schemas.openxmlformats.org/officeDocument/2006/relationships/notesSlide" Target="../notesSlides/notesSlide12.xml" /><Relationship Id="rId1" Type="http://schemas.openxmlformats.org/officeDocument/2006/relationships/slideLayout" Target="../slideLayouts/slideLayout43.xml" /></Relationships>
</file>

<file path=ppt/slides/_rels/slide29.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notesSlide" Target="../notesSlides/notesSlide13.xml" /><Relationship Id="rId1" Type="http://schemas.openxmlformats.org/officeDocument/2006/relationships/slideLayout" Target="../slideLayouts/slideLayout45.xml" /></Relationships>
</file>

<file path=ppt/slides/_rels/slide3.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3.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45.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45.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45.xml" /></Relationships>
</file>

<file path=ppt/slides/_rels/slide3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45.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45.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45.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45.xml" /></Relationships>
</file>

<file path=ppt/slides/_rels/slide38.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46.xml" /></Relationships>
</file>

<file path=ppt/slides/_rels/slide39.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47.xml" /></Relationships>
</file>

<file path=ppt/slides/_rels/slide4.xml.rels><?xml version="1.0" encoding="UTF-8" standalone="yes"?>
<Relationships xmlns="http://schemas.openxmlformats.org/package/2006/relationships"><Relationship Id="rId3" Type="http://schemas.openxmlformats.org/officeDocument/2006/relationships/image" Target="../media/image1.bmp" /><Relationship Id="rId2" Type="http://schemas.openxmlformats.org/officeDocument/2006/relationships/notesSlide" Target="../notesSlides/notesSlide1.xml" /><Relationship Id="rId1" Type="http://schemas.openxmlformats.org/officeDocument/2006/relationships/slideLayout" Target="../slideLayouts/slideLayout4.xml" /><Relationship Id="rId4" Type="http://schemas.openxmlformats.org/officeDocument/2006/relationships/comments" Target="../comments/comment1.xml" /></Relationships>
</file>

<file path=ppt/slides/_rels/slide40.xml.rels><?xml version="1.0" encoding="UTF-8" standalone="yes"?>
<Relationships xmlns="http://schemas.openxmlformats.org/package/2006/relationships"><Relationship Id="rId3" Type="http://schemas.openxmlformats.org/officeDocument/2006/relationships/image" Target="../media/image1.bmp" /><Relationship Id="rId2" Type="http://schemas.openxmlformats.org/officeDocument/2006/relationships/notesSlide" Target="../notesSlides/notesSlide20.xml" /><Relationship Id="rId1" Type="http://schemas.openxmlformats.org/officeDocument/2006/relationships/slideLayout" Target="../slideLayouts/slideLayout49.xml" /></Relationships>
</file>

<file path=ppt/slides/_rels/slide41.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3" Type="http://schemas.openxmlformats.org/officeDocument/2006/relationships/image" Target="../media/image1.bmp" /><Relationship Id="rId2" Type="http://schemas.openxmlformats.org/officeDocument/2006/relationships/notesSlide" Target="../notesSlides/notesSlide2.xml" /><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8.xml" /></Relationships>
</file>

<file path=ppt/slides/_rels/slide9.xml.rels><?xml version="1.0" encoding="UTF-8" standalone="yes"?>
<Relationships xmlns="http://schemas.openxmlformats.org/package/2006/relationships"><Relationship Id="rId2" Type="http://schemas.openxmlformats.org/officeDocument/2006/relationships/image" Target="../media/image1.bmp" /><Relationship Id="rId1" Type="http://schemas.openxmlformats.org/officeDocument/2006/relationships/slideLayout" Target="../slideLayouts/slideLayout9.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28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What other words could you use besides “SHIELD”</a:t>
            </a:r>
            <a:r>
              <a:rPr lang="en-US" sz="6813" b="0" dirty="0">
                <a:solidFill>
                  <a:srgbClr val="FFFFFF"/>
                </a:solidFill>
              </a:rPr>
              <a:t>?</a:t>
            </a:r>
            <a:endParaRPr sz="6813" b="0" dirty="0">
              <a:solidFill>
                <a:srgbClr val="FFFFFF"/>
              </a:solidFill>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FF"/>
                </a:solidFill>
              </a:rPr>
              <a:t>Greek word used for shield - Thyreos (θυρεός)</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This is the only place in the entire bible that this word is used</a:t>
            </a:r>
            <a:r>
              <a:rPr lang="en-US" sz="6813" b="0" dirty="0">
                <a:solidFill>
                  <a:srgbClr val="FFFFFF"/>
                </a:solidFill>
              </a:rPr>
              <a:t>.</a:t>
            </a:r>
            <a:endParaRPr sz="6813" b="0" dirty="0">
              <a:solidFill>
                <a:srgbClr val="FFFFFF"/>
              </a:solidFill>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09600" y="2101850"/>
            <a:ext cx="1097280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The root word of </a:t>
            </a:r>
            <a:r>
              <a:rPr sz="6813" b="0" dirty="0" err="1">
                <a:solidFill>
                  <a:srgbClr val="FFFFFF"/>
                </a:solidFill>
              </a:rPr>
              <a:t>Thyreos</a:t>
            </a:r>
            <a:r>
              <a:rPr sz="6813" b="0" dirty="0">
                <a:solidFill>
                  <a:srgbClr val="FFFFFF"/>
                </a:solidFill>
              </a:rPr>
              <a:t> (</a:t>
            </a:r>
            <a:r>
              <a:rPr sz="6813" b="0" dirty="0" err="1">
                <a:solidFill>
                  <a:srgbClr val="FFFFFF"/>
                </a:solidFill>
              </a:rPr>
              <a:t>θυρεός</a:t>
            </a:r>
            <a:r>
              <a:rPr sz="6813" b="0" dirty="0">
                <a:solidFill>
                  <a:srgbClr val="FFFFFF"/>
                </a:solidFill>
              </a:rPr>
              <a:t>) is </a:t>
            </a:r>
            <a:r>
              <a:rPr sz="6813" b="0" dirty="0" err="1">
                <a:solidFill>
                  <a:srgbClr val="FFFFFF"/>
                </a:solidFill>
              </a:rPr>
              <a:t>Thyra</a:t>
            </a:r>
            <a:r>
              <a:rPr sz="6813" b="0" dirty="0">
                <a:solidFill>
                  <a:srgbClr val="FFFFFF"/>
                </a:solidFill>
              </a:rPr>
              <a:t> (</a:t>
            </a:r>
            <a:r>
              <a:rPr sz="6813" b="0" dirty="0" err="1">
                <a:solidFill>
                  <a:srgbClr val="FFFFFF"/>
                </a:solidFill>
              </a:rPr>
              <a:t>θυρ</a:t>
            </a:r>
            <a:r>
              <a:rPr sz="6813" b="0" dirty="0">
                <a:solidFill>
                  <a:srgbClr val="FFFFFF"/>
                </a:solidFill>
              </a:rPr>
              <a:t>α)</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1676400"/>
            <a:ext cx="10629899" cy="3733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4800" b="0" dirty="0">
                <a:solidFill>
                  <a:srgbClr val="FFFFFF"/>
                </a:solidFill>
              </a:rPr>
              <a:t>What do you think this word means? </a:t>
            </a:r>
            <a:endParaRPr lang="en-US" sz="4800" b="0" dirty="0">
              <a:solidFill>
                <a:srgbClr val="FFFFFF"/>
              </a:solidFill>
            </a:endParaRPr>
          </a:p>
          <a:p>
            <a:pPr algn="ctr"/>
            <a:endParaRPr lang="en-US" sz="4800" b="0" dirty="0">
              <a:solidFill>
                <a:srgbClr val="FFFFFF"/>
              </a:solidFill>
            </a:endParaRPr>
          </a:p>
          <a:p>
            <a:pPr algn="ctr"/>
            <a:r>
              <a:rPr sz="4800" b="0" dirty="0">
                <a:solidFill>
                  <a:srgbClr val="FFFFFF"/>
                </a:solidFill>
              </a:rPr>
              <a:t>Take a guess, what could another word for “SHIELD” be?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21653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err="1">
                <a:solidFill>
                  <a:srgbClr val="FFFFFF"/>
                </a:solidFill>
              </a:rPr>
              <a:t>Thyra</a:t>
            </a:r>
            <a:r>
              <a:rPr sz="6813" b="0" dirty="0">
                <a:solidFill>
                  <a:srgbClr val="FFFFFF"/>
                </a:solidFill>
              </a:rPr>
              <a:t> (</a:t>
            </a:r>
            <a:r>
              <a:rPr sz="6813" b="0" dirty="0" err="1">
                <a:solidFill>
                  <a:srgbClr val="FFFFFF"/>
                </a:solidFill>
              </a:rPr>
              <a:t>θυρ</a:t>
            </a:r>
            <a:r>
              <a:rPr sz="6813" b="0" dirty="0">
                <a:solidFill>
                  <a:srgbClr val="FFFFFF"/>
                </a:solidFill>
              </a:rPr>
              <a:t>α) = </a:t>
            </a:r>
            <a:endParaRPr lang="en-US" sz="6813" b="0" dirty="0">
              <a:solidFill>
                <a:srgbClr val="FFFFFF"/>
              </a:solidFill>
            </a:endParaRPr>
          </a:p>
          <a:p>
            <a:pPr algn="ctr"/>
            <a:endParaRPr lang="en-US" sz="6813" b="0" dirty="0">
              <a:solidFill>
                <a:srgbClr val="FFFFFF"/>
              </a:solidFill>
            </a:endParaRPr>
          </a:p>
          <a:p>
            <a:pPr algn="ctr"/>
            <a:r>
              <a:rPr sz="6813" b="0" dirty="0">
                <a:solidFill>
                  <a:srgbClr val="FFFFFF"/>
                </a:solidFill>
              </a:rPr>
              <a:t>DOOR or ENTRANCE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a:solidFill>
                  <a:srgbClr val="FFFFFF"/>
                </a:solidFill>
              </a:rPr>
              <a:t>Any thoughts?</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1524000"/>
            <a:ext cx="10433050" cy="312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ctr">
              <a:defRPr sz="6813">
                <a:solidFill>
                  <a:srgbClr val="FFFFFF"/>
                </a:solidFill>
              </a:defRPr>
            </a:lvl1pPr>
          </a:lstStyle>
          <a:p>
            <a:pPr algn="ctr"/>
            <a:r>
              <a:rPr sz="6813" b="0" dirty="0">
                <a:solidFill>
                  <a:srgbClr val="FFFFFF"/>
                </a:solidFill>
              </a:rPr>
              <a:t>There are 4 different uses of this root word in the bible, &amp; those 4 different words are used 46 times.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228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err="1">
                <a:solidFill>
                  <a:srgbClr val="FFFFFF"/>
                </a:solidFill>
              </a:rPr>
              <a:t>Thyra</a:t>
            </a:r>
            <a:r>
              <a:rPr sz="6813" b="0" dirty="0">
                <a:solidFill>
                  <a:srgbClr val="FFFFFF"/>
                </a:solidFill>
              </a:rPr>
              <a:t> (</a:t>
            </a:r>
            <a:r>
              <a:rPr sz="6813" b="0" dirty="0" err="1">
                <a:solidFill>
                  <a:srgbClr val="FFFFFF"/>
                </a:solidFill>
              </a:rPr>
              <a:t>θυρ</a:t>
            </a:r>
            <a:r>
              <a:rPr sz="6813" b="0" dirty="0">
                <a:solidFill>
                  <a:srgbClr val="FFFFFF"/>
                </a:solidFill>
              </a:rPr>
              <a:t>α) is used as;</a:t>
            </a:r>
          </a:p>
        </p:txBody>
      </p:sp>
      <p:sp>
        <p:nvSpPr>
          <p:cNvPr id="3" name="New Shape"/>
          <p:cNvSpPr>
            <a:spLocks noGrp="1"/>
          </p:cNvSpPr>
          <p:nvPr>
            <p:ph type="body" idx="1"/>
          </p:nvPr>
        </p:nvSpPr>
        <p:spPr>
          <a:xfrm>
            <a:off x="1447800" y="19812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r>
              <a:rPr lang="en-US" sz="3600" dirty="0"/>
              <a:t>1. </a:t>
            </a:r>
            <a:r>
              <a:rPr lang="en-US" sz="3600" dirty="0" err="1"/>
              <a:t>Thyra</a:t>
            </a:r>
            <a:r>
              <a:rPr lang="en-US" sz="3600" dirty="0"/>
              <a:t> (</a:t>
            </a:r>
            <a:r>
              <a:rPr lang="en-US" sz="3600" dirty="0" err="1"/>
              <a:t>θυρ</a:t>
            </a:r>
            <a:r>
              <a:rPr lang="en-US" sz="3600" dirty="0"/>
              <a:t>α) = Door, Entrance or Gate</a:t>
            </a:r>
          </a:p>
          <a:p>
            <a:pPr algn="ctr"/>
            <a:endParaRPr dirty="0"/>
          </a:p>
        </p:txBody>
      </p:sp>
      <p:sp>
        <p:nvSpPr>
          <p:cNvPr id="4" name="New Shape"/>
          <p:cNvSpPr txBox="1">
            <a:spLocks/>
          </p:cNvSpPr>
          <p:nvPr/>
        </p:nvSpPr>
        <p:spPr>
          <a:xfrm>
            <a:off x="1524000" y="2723642"/>
            <a:ext cx="9493250" cy="5778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600" dirty="0"/>
              <a:t>2. </a:t>
            </a:r>
            <a:r>
              <a:rPr lang="en-US" sz="3600" dirty="0" err="1"/>
              <a:t>Thyrōros</a:t>
            </a:r>
            <a:r>
              <a:rPr lang="en-US" sz="3600" dirty="0"/>
              <a:t> (</a:t>
            </a:r>
            <a:r>
              <a:rPr lang="el-GR" sz="3600" dirty="0"/>
              <a:t>θυρωρός) = </a:t>
            </a:r>
            <a:r>
              <a:rPr lang="en-US" sz="3600" dirty="0"/>
              <a:t>doorkeeper</a:t>
            </a:r>
          </a:p>
        </p:txBody>
      </p:sp>
      <p:sp>
        <p:nvSpPr>
          <p:cNvPr id="5" name="New Shape"/>
          <p:cNvSpPr txBox="1">
            <a:spLocks/>
          </p:cNvSpPr>
          <p:nvPr/>
        </p:nvSpPr>
        <p:spPr>
          <a:xfrm>
            <a:off x="1295400" y="3352800"/>
            <a:ext cx="9493250" cy="5778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600" dirty="0"/>
              <a:t>3. </a:t>
            </a:r>
            <a:r>
              <a:rPr lang="en-US" sz="3600" dirty="0" err="1"/>
              <a:t>Thyris</a:t>
            </a:r>
            <a:r>
              <a:rPr lang="en-US" sz="3600" dirty="0"/>
              <a:t> (</a:t>
            </a:r>
            <a:r>
              <a:rPr lang="el-GR" sz="3600" dirty="0"/>
              <a:t>θυρίς) = </a:t>
            </a:r>
            <a:r>
              <a:rPr lang="en-US" sz="3600" dirty="0"/>
              <a:t>window</a:t>
            </a:r>
          </a:p>
        </p:txBody>
      </p:sp>
      <p:sp>
        <p:nvSpPr>
          <p:cNvPr id="6" name="New Shape"/>
          <p:cNvSpPr txBox="1">
            <a:spLocks/>
          </p:cNvSpPr>
          <p:nvPr/>
        </p:nvSpPr>
        <p:spPr>
          <a:xfrm>
            <a:off x="1250950" y="4070350"/>
            <a:ext cx="9493250" cy="5778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600" dirty="0"/>
              <a:t>4. </a:t>
            </a:r>
            <a:r>
              <a:rPr lang="en-US" sz="3600" dirty="0" err="1"/>
              <a:t>Thyreos</a:t>
            </a:r>
            <a:r>
              <a:rPr lang="en-US" sz="3600" dirty="0"/>
              <a:t> (</a:t>
            </a:r>
            <a:r>
              <a:rPr lang="el-GR" sz="3600" dirty="0"/>
              <a:t>θυρεός) - </a:t>
            </a:r>
            <a:r>
              <a:rPr lang="en-US" sz="3600" dirty="0"/>
              <a:t>Shield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62000" y="457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Let’s look at </a:t>
            </a:r>
            <a:r>
              <a:rPr sz="6813" b="0" dirty="0" err="1">
                <a:solidFill>
                  <a:srgbClr val="FFFFFF"/>
                </a:solidFill>
              </a:rPr>
              <a:t>Thyra</a:t>
            </a:r>
            <a:r>
              <a:rPr sz="6813" b="0" dirty="0">
                <a:solidFill>
                  <a:srgbClr val="FFFFFF"/>
                </a:solidFill>
              </a:rPr>
              <a:t> (</a:t>
            </a:r>
            <a:r>
              <a:rPr sz="6813" b="0" dirty="0" err="1">
                <a:solidFill>
                  <a:srgbClr val="FFFFFF"/>
                </a:solidFill>
              </a:rPr>
              <a:t>θυρ</a:t>
            </a:r>
            <a:r>
              <a:rPr sz="6813" b="0" dirty="0">
                <a:solidFill>
                  <a:srgbClr val="FFFFFF"/>
                </a:solidFill>
              </a:rPr>
              <a:t>α) = Door, Entrance or Gate.</a:t>
            </a:r>
          </a:p>
        </p:txBody>
      </p:sp>
      <p:sp>
        <p:nvSpPr>
          <p:cNvPr id="3" name="New Shape"/>
          <p:cNvSpPr>
            <a:spLocks noGrp="1"/>
          </p:cNvSpPr>
          <p:nvPr>
            <p:ph type="body" idx="1"/>
          </p:nvPr>
        </p:nvSpPr>
        <p:spPr>
          <a:xfrm>
            <a:off x="1371600" y="22860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r>
              <a:rPr lang="en-US" sz="3600" dirty="0"/>
              <a:t>This word is used 39 of the 46 times.</a:t>
            </a:r>
          </a:p>
          <a:p>
            <a:pPr algn="ctr"/>
            <a:endParaRPr dirty="0"/>
          </a:p>
        </p:txBody>
      </p:sp>
      <p:sp>
        <p:nvSpPr>
          <p:cNvPr id="4" name="New Shape"/>
          <p:cNvSpPr txBox="1">
            <a:spLocks/>
          </p:cNvSpPr>
          <p:nvPr/>
        </p:nvSpPr>
        <p:spPr>
          <a:xfrm>
            <a:off x="1371600" y="2819400"/>
            <a:ext cx="9493250" cy="9906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600" dirty="0"/>
              <a:t>34 of those times it’s used as “DOOR” </a:t>
            </a:r>
            <a:r>
              <a:rPr lang="en-US" sz="3000" dirty="0"/>
              <a:t>(1 other time it refers to access as a door)</a:t>
            </a:r>
          </a:p>
        </p:txBody>
      </p:sp>
      <p:sp>
        <p:nvSpPr>
          <p:cNvPr id="5" name="New Shape"/>
          <p:cNvSpPr txBox="1">
            <a:spLocks/>
          </p:cNvSpPr>
          <p:nvPr/>
        </p:nvSpPr>
        <p:spPr>
          <a:xfrm>
            <a:off x="1600200" y="3810000"/>
            <a:ext cx="9493250" cy="5778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600" dirty="0"/>
              <a:t>It’s used 3 times as “ENTRANCE”</a:t>
            </a:r>
          </a:p>
        </p:txBody>
      </p:sp>
      <p:sp>
        <p:nvSpPr>
          <p:cNvPr id="6" name="New Shape"/>
          <p:cNvSpPr txBox="1">
            <a:spLocks/>
          </p:cNvSpPr>
          <p:nvPr/>
        </p:nvSpPr>
        <p:spPr>
          <a:xfrm>
            <a:off x="1447800" y="4579874"/>
            <a:ext cx="9493250" cy="5778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600" dirty="0"/>
              <a:t>It’s used 2 times as “GATE”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90600" y="3810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err="1">
                <a:solidFill>
                  <a:srgbClr val="FFFFFF"/>
                </a:solidFill>
              </a:rPr>
              <a:t>Thyrōros</a:t>
            </a:r>
            <a:r>
              <a:rPr sz="6813" b="0" dirty="0">
                <a:solidFill>
                  <a:srgbClr val="FFFFFF"/>
                </a:solidFill>
              </a:rPr>
              <a:t> (</a:t>
            </a:r>
            <a:r>
              <a:rPr sz="6813" b="0" dirty="0" err="1">
                <a:solidFill>
                  <a:srgbClr val="FFFFFF"/>
                </a:solidFill>
              </a:rPr>
              <a:t>θυρωρός</a:t>
            </a:r>
            <a:r>
              <a:rPr sz="6813" b="0" dirty="0">
                <a:solidFill>
                  <a:srgbClr val="FFFFFF"/>
                </a:solidFill>
              </a:rPr>
              <a:t>) = doorkeeper</a:t>
            </a:r>
          </a:p>
        </p:txBody>
      </p:sp>
      <p:sp>
        <p:nvSpPr>
          <p:cNvPr id="3" name="New Shape"/>
          <p:cNvSpPr>
            <a:spLocks noGrp="1"/>
          </p:cNvSpPr>
          <p:nvPr>
            <p:ph type="body" idx="1"/>
          </p:nvPr>
        </p:nvSpPr>
        <p:spPr>
          <a:xfrm>
            <a:off x="1447800" y="2514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r>
              <a:rPr lang="en-US" sz="3600" dirty="0"/>
              <a:t>This is used 4 times, &amp; all 4 are in the gospels</a:t>
            </a:r>
          </a:p>
          <a:p>
            <a:pPr algn="ctr"/>
            <a:endParaRPr dirty="0"/>
          </a:p>
        </p:txBody>
      </p:sp>
      <p:sp>
        <p:nvSpPr>
          <p:cNvPr id="4" name="New Shape"/>
          <p:cNvSpPr txBox="1">
            <a:spLocks/>
          </p:cNvSpPr>
          <p:nvPr/>
        </p:nvSpPr>
        <p:spPr>
          <a:xfrm>
            <a:off x="1447800" y="3733800"/>
            <a:ext cx="9493250" cy="5778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600" dirty="0"/>
              <a:t>1 time in Mark &amp; 3 times in John.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66800" y="609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err="1">
                <a:solidFill>
                  <a:srgbClr val="FFFFFF"/>
                </a:solidFill>
              </a:rPr>
              <a:t>Thyris</a:t>
            </a:r>
            <a:r>
              <a:rPr sz="6813" b="0" dirty="0">
                <a:solidFill>
                  <a:srgbClr val="FFFFFF"/>
                </a:solidFill>
              </a:rPr>
              <a:t> (</a:t>
            </a:r>
            <a:r>
              <a:rPr sz="6813" b="0" dirty="0" err="1">
                <a:solidFill>
                  <a:srgbClr val="FFFFFF"/>
                </a:solidFill>
              </a:rPr>
              <a:t>θυρίς</a:t>
            </a:r>
            <a:r>
              <a:rPr sz="6813" b="0" dirty="0">
                <a:solidFill>
                  <a:srgbClr val="FFFFFF"/>
                </a:solidFill>
              </a:rPr>
              <a:t>) = window</a:t>
            </a:r>
          </a:p>
        </p:txBody>
      </p:sp>
      <p:sp>
        <p:nvSpPr>
          <p:cNvPr id="3" name="New Shape"/>
          <p:cNvSpPr>
            <a:spLocks noGrp="1"/>
          </p:cNvSpPr>
          <p:nvPr>
            <p:ph type="body" idx="1"/>
          </p:nvPr>
        </p:nvSpPr>
        <p:spPr>
          <a:xfrm>
            <a:off x="1346199" y="3124200"/>
            <a:ext cx="9493250" cy="1111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r>
              <a:rPr lang="en-US" sz="4800" dirty="0"/>
              <a:t>Used 2 times</a:t>
            </a:r>
          </a:p>
          <a:p>
            <a:pPr algn="ctr"/>
            <a:endParaRPr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1371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err="1">
                <a:solidFill>
                  <a:srgbClr val="FFFFFF"/>
                </a:solidFill>
              </a:rPr>
              <a:t>Thyreos</a:t>
            </a:r>
            <a:r>
              <a:rPr sz="6813" b="0" dirty="0">
                <a:solidFill>
                  <a:srgbClr val="FFFFFF"/>
                </a:solidFill>
              </a:rPr>
              <a:t> (</a:t>
            </a:r>
            <a:r>
              <a:rPr sz="6813" b="0" dirty="0" err="1">
                <a:solidFill>
                  <a:srgbClr val="FFFFFF"/>
                </a:solidFill>
              </a:rPr>
              <a:t>θυρεός</a:t>
            </a:r>
            <a:r>
              <a:rPr sz="6813" b="0" dirty="0">
                <a:solidFill>
                  <a:srgbClr val="FFFFFF"/>
                </a:solidFill>
              </a:rPr>
              <a:t>) - Shield</a:t>
            </a:r>
          </a:p>
        </p:txBody>
      </p:sp>
      <p:sp>
        <p:nvSpPr>
          <p:cNvPr id="3" name="New Shape"/>
          <p:cNvSpPr>
            <a:spLocks noGrp="1"/>
          </p:cNvSpPr>
          <p:nvPr>
            <p:ph type="body" idx="1"/>
          </p:nvPr>
        </p:nvSpPr>
        <p:spPr>
          <a:xfrm>
            <a:off x="1346199" y="3657600"/>
            <a:ext cx="949325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r>
              <a:rPr lang="en-US" sz="4000" dirty="0"/>
              <a:t>O</a:t>
            </a:r>
            <a:r>
              <a:rPr lang="en-US" sz="4400" dirty="0"/>
              <a:t>nly used in </a:t>
            </a:r>
            <a:r>
              <a:rPr lang="en-US" sz="4400" dirty="0" err="1"/>
              <a:t>Eph</a:t>
            </a:r>
            <a:r>
              <a:rPr lang="en-US" sz="4400" dirty="0"/>
              <a:t> 6:16</a:t>
            </a:r>
          </a:p>
          <a:p>
            <a:pPr algn="ctr"/>
            <a:endParaRP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990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Does that change how you view the SHIELD OF FAITH, if so how?</a:t>
            </a:r>
          </a:p>
        </p:txBody>
      </p:sp>
      <p:sp>
        <p:nvSpPr>
          <p:cNvPr id="3" name="New Shape"/>
          <p:cNvSpPr>
            <a:spLocks noGrp="1"/>
          </p:cNvSpPr>
          <p:nvPr>
            <p:ph type="body" idx="1"/>
          </p:nvPr>
        </p:nvSpPr>
        <p:spPr>
          <a:xfrm>
            <a:off x="685800" y="3657600"/>
            <a:ext cx="10820399" cy="1371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r>
              <a:rPr lang="en-US" dirty="0"/>
              <a:t>Our faith is the </a:t>
            </a:r>
            <a:r>
              <a:rPr lang="en-US" dirty="0">
                <a:solidFill>
                  <a:srgbClr val="FFFF00"/>
                </a:solidFill>
              </a:rPr>
              <a:t>doorway</a:t>
            </a:r>
            <a:r>
              <a:rPr lang="en-US" dirty="0"/>
              <a:t>/</a:t>
            </a:r>
            <a:r>
              <a:rPr lang="en-US" dirty="0">
                <a:solidFill>
                  <a:srgbClr val="FFC000"/>
                </a:solidFill>
              </a:rPr>
              <a:t>gateway</a:t>
            </a:r>
            <a:r>
              <a:rPr lang="en-US" dirty="0"/>
              <a:t>/</a:t>
            </a:r>
            <a:r>
              <a:rPr lang="en-US" dirty="0">
                <a:solidFill>
                  <a:srgbClr val="FFFF00"/>
                </a:solidFill>
              </a:rPr>
              <a:t>entrance</a:t>
            </a:r>
            <a:r>
              <a:rPr lang="en-US" dirty="0"/>
              <a:t> through which all attacks must go first.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1524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How this shield was made.</a:t>
            </a:r>
          </a:p>
        </p:txBody>
      </p:sp>
      <p:sp>
        <p:nvSpPr>
          <p:cNvPr id="3" name="New Shape"/>
          <p:cNvSpPr>
            <a:spLocks noGrp="1"/>
          </p:cNvSpPr>
          <p:nvPr>
            <p:ph type="body" idx="1"/>
          </p:nvPr>
        </p:nvSpPr>
        <p:spPr>
          <a:xfrm>
            <a:off x="1295400" y="1752600"/>
            <a:ext cx="9493250" cy="882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r>
              <a:rPr lang="en-US" sz="3600" dirty="0"/>
              <a:t>It was 4 feet long &amp; 2.5 feet wide</a:t>
            </a:r>
          </a:p>
          <a:p>
            <a:pPr algn="ctr"/>
            <a:endParaRPr dirty="0"/>
          </a:p>
        </p:txBody>
      </p:sp>
      <p:sp>
        <p:nvSpPr>
          <p:cNvPr id="4" name="New Shape"/>
          <p:cNvSpPr txBox="1">
            <a:spLocks/>
          </p:cNvSpPr>
          <p:nvPr/>
        </p:nvSpPr>
        <p:spPr>
          <a:xfrm>
            <a:off x="533400" y="4724400"/>
            <a:ext cx="11125200" cy="1805052"/>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600" dirty="0">
                <a:solidFill>
                  <a:schemeClr val="bg1"/>
                </a:solidFill>
              </a:rPr>
              <a:t>It was made of 3 layers of bonded wood strips (plywood) covered by leather on the outside &amp; a bronze rim covered the rounded edges for additional protection.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a:solidFill>
                  <a:srgbClr val="FFFFFF"/>
                </a:solidFill>
              </a:rPr>
              <a:t>Each soldier would be given their shield &amp; would be responsible for it, for life.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685800"/>
            <a:ext cx="10433050" cy="2914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FFFFFF"/>
                </a:solidFill>
              </a:defRPr>
            </a:lvl1pPr>
          </a:lstStyle>
          <a:p>
            <a:pPr algn="ctr"/>
            <a:r>
              <a:rPr sz="6813" b="0" dirty="0">
                <a:solidFill>
                  <a:srgbClr val="FFFFFF"/>
                </a:solidFill>
              </a:rPr>
              <a:t>They had to anoint their shield daily with oil</a:t>
            </a:r>
            <a:r>
              <a:rPr lang="en-US" sz="6813" b="0" dirty="0">
                <a:solidFill>
                  <a:srgbClr val="FFFFFF"/>
                </a:solidFill>
              </a:rPr>
              <a:t>,</a:t>
            </a:r>
            <a:r>
              <a:rPr sz="6813" b="0" dirty="0">
                <a:solidFill>
                  <a:srgbClr val="FFFFFF"/>
                </a:solidFill>
              </a:rPr>
              <a:t> or the leather would become brittle and fail.</a:t>
            </a:r>
          </a:p>
        </p:txBody>
      </p:sp>
      <p:sp>
        <p:nvSpPr>
          <p:cNvPr id="3" name="New Shape"/>
          <p:cNvSpPr>
            <a:spLocks noGrp="1"/>
          </p:cNvSpPr>
          <p:nvPr>
            <p:ph type="body" idx="1"/>
          </p:nvPr>
        </p:nvSpPr>
        <p:spPr>
          <a:xfrm>
            <a:off x="914400" y="4267200"/>
            <a:ext cx="10363200" cy="1600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r>
              <a:rPr lang="en-US" dirty="0"/>
              <a:t>We have to anoint ourselves daily with the Word of God &amp; prayer, or we will be come brittle &amp; our faith will fail in battle.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81000" y="609600"/>
            <a:ext cx="11430000" cy="2076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4000" b="0" dirty="0">
                <a:solidFill>
                  <a:srgbClr val="FFFFFF"/>
                </a:solidFill>
              </a:rPr>
              <a:t>Before a battle in which flaming arrows might be shot at them, the soldiers </a:t>
            </a:r>
            <a:r>
              <a:rPr lang="en-US" sz="4000" b="0" dirty="0">
                <a:solidFill>
                  <a:srgbClr val="FFFFFF"/>
                </a:solidFill>
              </a:rPr>
              <a:t>would </a:t>
            </a:r>
            <a:r>
              <a:rPr sz="4000" b="0" dirty="0">
                <a:solidFill>
                  <a:srgbClr val="FFFFFF"/>
                </a:solidFill>
              </a:rPr>
              <a:t>wet </a:t>
            </a:r>
            <a:r>
              <a:rPr lang="en-US" sz="4000" b="0" dirty="0">
                <a:solidFill>
                  <a:srgbClr val="FFFFFF"/>
                </a:solidFill>
              </a:rPr>
              <a:t>(anoint) </a:t>
            </a:r>
            <a:r>
              <a:rPr sz="4000" b="0" dirty="0">
                <a:solidFill>
                  <a:srgbClr val="FFFFFF"/>
                </a:solidFill>
              </a:rPr>
              <a:t>the leather covering with water to extinguish the arrows.</a:t>
            </a:r>
          </a:p>
        </p:txBody>
      </p:sp>
      <p:sp>
        <p:nvSpPr>
          <p:cNvPr id="3" name="New Shape"/>
          <p:cNvSpPr>
            <a:spLocks noGrp="1"/>
          </p:cNvSpPr>
          <p:nvPr>
            <p:ph type="body" idx="1"/>
          </p:nvPr>
        </p:nvSpPr>
        <p:spPr>
          <a:xfrm>
            <a:off x="1346199" y="3657600"/>
            <a:ext cx="9493250" cy="1295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20000"/>
          </a:bodyPr>
          <a:lstStyle>
            <a:lvl1pPr algn="ctr">
              <a:defRPr sz="3406">
                <a:solidFill>
                  <a:srgbClr val="FFFFFF"/>
                </a:solidFill>
              </a:defRPr>
            </a:lvl1pPr>
          </a:lstStyle>
          <a:p>
            <a:pPr algn="ctr"/>
            <a:r>
              <a:rPr lang="en-US" dirty="0"/>
              <a:t>We have to know what the enemy will use against us, BEFORE, we walk into battle. Otherwise, we will not have prepared our armor for the fight.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90600" y="228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Tactical uses;</a:t>
            </a:r>
          </a:p>
        </p:txBody>
      </p:sp>
      <p:sp>
        <p:nvSpPr>
          <p:cNvPr id="3" name="New Shape"/>
          <p:cNvSpPr>
            <a:spLocks noGrp="1"/>
          </p:cNvSpPr>
          <p:nvPr>
            <p:ph type="body" idx="1"/>
          </p:nvPr>
        </p:nvSpPr>
        <p:spPr>
          <a:xfrm>
            <a:off x="381000" y="1905000"/>
            <a:ext cx="11430000" cy="1371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3406">
                <a:solidFill>
                  <a:srgbClr val="FFFFFF"/>
                </a:solidFill>
              </a:defRPr>
            </a:lvl1pPr>
          </a:lstStyle>
          <a:p>
            <a:r>
              <a:rPr lang="en-US" sz="3600" dirty="0"/>
              <a:t>The edges would be wedged against each other to form an interlocking wall. Much like the Spartans used (</a:t>
            </a:r>
            <a:r>
              <a:rPr lang="en-US" sz="3600" dirty="0" err="1"/>
              <a:t>ie</a:t>
            </a:r>
            <a:r>
              <a:rPr lang="en-US" sz="3600" dirty="0"/>
              <a:t> The 300)</a:t>
            </a:r>
          </a:p>
          <a:p>
            <a:pPr algn="ctr"/>
            <a:endParaRPr sz="3600" dirty="0"/>
          </a:p>
        </p:txBody>
      </p:sp>
      <p:sp>
        <p:nvSpPr>
          <p:cNvPr id="4" name="New Shape"/>
          <p:cNvSpPr txBox="1">
            <a:spLocks/>
          </p:cNvSpPr>
          <p:nvPr/>
        </p:nvSpPr>
        <p:spPr>
          <a:xfrm>
            <a:off x="304800" y="3886200"/>
            <a:ext cx="11430000" cy="13716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600" dirty="0"/>
              <a:t>For overhead threats they would use “The Tortoise” (Modern day “Shields in Support”) -   They would close ranks with their shields, the first row holding their shields edge to edge in front, and the rows behind holding their shields above their heads.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19200" y="1600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Prayer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p:txBody>
          <a:bodyPr/>
          <a:lstStyle/>
          <a:p>
            <a:r>
              <a:rPr lang="en-US" dirty="0"/>
              <a:t>Any thoughts?</a:t>
            </a:r>
          </a:p>
        </p:txBody>
      </p:sp>
      <p:sp>
        <p:nvSpPr>
          <p:cNvPr id="3" name="Text Placeholder 2"/>
          <p:cNvSpPr>
            <a:spLocks noGrp="1"/>
          </p:cNvSpPr>
          <p:nvPr>
            <p:ph type="body" idx="1"/>
          </p:nvPr>
        </p:nvSpPr>
        <p:spPr/>
        <p:txBody>
          <a:bodyPr>
            <a:normAutofit lnSpcReduction="10000"/>
          </a:bodyPr>
          <a:lstStyle/>
          <a:p>
            <a:endParaRPr lang="en-US"/>
          </a:p>
        </p:txBody>
      </p:sp>
    </p:spTree>
    <p:extLst>
      <p:ext uri="{BB962C8B-B14F-4D97-AF65-F5344CB8AC3E}">
        <p14:creationId xmlns:p14="http://schemas.microsoft.com/office/powerpoint/2010/main" val="1223481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6928" y="135890"/>
            <a:ext cx="10852151" cy="1498600"/>
          </a:xfrm>
        </p:spPr>
        <p:txBody>
          <a:bodyPr>
            <a:normAutofit fontScale="77500" lnSpcReduction="20000"/>
          </a:bodyPr>
          <a:lstStyle/>
          <a:p>
            <a:r>
              <a:rPr lang="en-US" dirty="0"/>
              <a:t>Keep in mind where the shield was</a:t>
            </a:r>
          </a:p>
        </p:txBody>
      </p:sp>
      <p:sp>
        <p:nvSpPr>
          <p:cNvPr id="3" name="Text Placeholder 2"/>
          <p:cNvSpPr>
            <a:spLocks noGrp="1"/>
          </p:cNvSpPr>
          <p:nvPr>
            <p:ph type="body" idx="1"/>
          </p:nvPr>
        </p:nvSpPr>
        <p:spPr>
          <a:xfrm>
            <a:off x="1371600" y="1905000"/>
            <a:ext cx="9493250" cy="1797050"/>
          </a:xfrm>
        </p:spPr>
        <p:txBody>
          <a:bodyPr>
            <a:normAutofit lnSpcReduction="10000"/>
          </a:bodyPr>
          <a:lstStyle/>
          <a:p>
            <a:r>
              <a:rPr lang="en-US" sz="4800" baseline="30000" dirty="0"/>
              <a:t> </a:t>
            </a:r>
            <a:r>
              <a:rPr lang="en-US" sz="4800" b="1" baseline="30000" dirty="0">
                <a:solidFill>
                  <a:srgbClr val="FFFF00"/>
                </a:solidFill>
              </a:rPr>
              <a:t>above all</a:t>
            </a:r>
            <a:r>
              <a:rPr lang="en-US" sz="4800" baseline="30000" dirty="0"/>
              <a:t>, taking the shield of faith with which you will be able to quench all the fiery darts of the wicked one</a:t>
            </a:r>
          </a:p>
          <a:p>
            <a:pPr algn="r"/>
            <a:r>
              <a:rPr lang="en-US" sz="3200" baseline="30000" dirty="0" err="1"/>
              <a:t>Eph</a:t>
            </a:r>
            <a:r>
              <a:rPr lang="en-US" sz="3200" baseline="30000" dirty="0"/>
              <a:t> 6:16 </a:t>
            </a:r>
            <a:r>
              <a:rPr lang="en-US" sz="3200" baseline="30000" dirty="0" err="1"/>
              <a:t>NKJV</a:t>
            </a:r>
            <a:endParaRPr lang="en-US" sz="3200" baseline="30000" dirty="0"/>
          </a:p>
          <a:p>
            <a:pPr lvl="1"/>
            <a:endParaRPr lang="en-US" sz="2800" dirty="0"/>
          </a:p>
        </p:txBody>
      </p:sp>
      <p:sp>
        <p:nvSpPr>
          <p:cNvPr id="4" name="Text Placeholder 2"/>
          <p:cNvSpPr txBox="1">
            <a:spLocks/>
          </p:cNvSpPr>
          <p:nvPr/>
        </p:nvSpPr>
        <p:spPr>
          <a:xfrm>
            <a:off x="1486407" y="4495800"/>
            <a:ext cx="9493250" cy="1676400"/>
          </a:xfrm>
          <a:prstGeom prst="rect">
            <a:avLst/>
          </a:prstGeom>
          <a:noFill/>
          <a:ln w="9525" cap="flat" cmpd="sng" algn="ctr">
            <a:noFill/>
            <a:prstDash val="solid"/>
          </a:ln>
          <a:effectLst/>
        </p:spPr>
        <p:txBody>
          <a:bodyPr anchor="t">
            <a:normAutofit fontScale="62500" lnSpcReduction="2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rtl="0"/>
            <a:r>
              <a:rPr lang="en-US" sz="4800" dirty="0"/>
              <a:t>so as to cover all that was put on before. Three hard outer layers are specified—the breastplate, girdle, and shoes; two defenses—the helmet and shield; and two offensive weapons—the sword and the spear (prayer).</a:t>
            </a:r>
          </a:p>
        </p:txBody>
      </p:sp>
      <p:sp>
        <p:nvSpPr>
          <p:cNvPr id="5" name="Text Placeholder 2"/>
          <p:cNvSpPr txBox="1">
            <a:spLocks/>
          </p:cNvSpPr>
          <p:nvPr/>
        </p:nvSpPr>
        <p:spPr>
          <a:xfrm>
            <a:off x="1650999" y="3657600"/>
            <a:ext cx="9493250" cy="898525"/>
          </a:xfrm>
          <a:prstGeom prst="rect">
            <a:avLst/>
          </a:prstGeom>
          <a:noFill/>
          <a:ln w="9525" cap="flat" cmpd="sng" algn="ctr">
            <a:noFill/>
            <a:prstDash val="solid"/>
          </a:ln>
          <a:effectLst/>
        </p:spPr>
        <p:txBody>
          <a:bodyPr anchor="t">
            <a:norm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4800" baseline="30000" dirty="0"/>
              <a:t>What does “above all” imply to you?</a:t>
            </a:r>
            <a:endParaRPr lang="en-US" sz="2800" dirty="0"/>
          </a:p>
        </p:txBody>
      </p:sp>
    </p:spTree>
    <p:extLst>
      <p:ext uri="{BB962C8B-B14F-4D97-AF65-F5344CB8AC3E}">
        <p14:creationId xmlns:p14="http://schemas.microsoft.com/office/powerpoint/2010/main" val="124067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914400" y="685800"/>
            <a:ext cx="10433050" cy="1498600"/>
          </a:xfrm>
        </p:spPr>
        <p:txBody>
          <a:bodyPr/>
          <a:lstStyle/>
          <a:p>
            <a:r>
              <a:rPr lang="en-US" dirty="0"/>
              <a:t>Above – epi (</a:t>
            </a:r>
            <a:r>
              <a:rPr lang="el-GR" dirty="0"/>
              <a:t>ἐπί</a:t>
            </a:r>
            <a:r>
              <a:rPr lang="en-US" dirty="0"/>
              <a:t>)</a:t>
            </a:r>
          </a:p>
        </p:txBody>
      </p:sp>
      <p:sp>
        <p:nvSpPr>
          <p:cNvPr id="3" name="Text Placeholder 2"/>
          <p:cNvSpPr>
            <a:spLocks noGrp="1"/>
          </p:cNvSpPr>
          <p:nvPr>
            <p:ph type="body" idx="1"/>
          </p:nvPr>
        </p:nvSpPr>
        <p:spPr>
          <a:xfrm>
            <a:off x="1524000" y="2438400"/>
            <a:ext cx="9493250" cy="2133600"/>
          </a:xfrm>
        </p:spPr>
        <p:txBody>
          <a:bodyPr>
            <a:normAutofit/>
          </a:bodyPr>
          <a:lstStyle/>
          <a:p>
            <a:r>
              <a:rPr lang="en-US" dirty="0"/>
              <a:t>Used 875 times in the bible.</a:t>
            </a:r>
          </a:p>
          <a:p>
            <a:r>
              <a:rPr lang="en-US" dirty="0"/>
              <a:t>Only 35 of the 875 times is it translated as “above”</a:t>
            </a:r>
          </a:p>
        </p:txBody>
      </p:sp>
    </p:spTree>
    <p:extLst>
      <p:ext uri="{BB962C8B-B14F-4D97-AF65-F5344CB8AC3E}">
        <p14:creationId xmlns:p14="http://schemas.microsoft.com/office/powerpoint/2010/main" val="3237512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p:txBody>
          <a:bodyPr/>
          <a:lstStyle/>
          <a:p>
            <a:endParaRPr lang="en-US" dirty="0"/>
          </a:p>
        </p:txBody>
      </p:sp>
      <p:sp>
        <p:nvSpPr>
          <p:cNvPr id="3" name="Text Placeholder 2"/>
          <p:cNvSpPr>
            <a:spLocks noGrp="1"/>
          </p:cNvSpPr>
          <p:nvPr>
            <p:ph type="body" idx="1"/>
          </p:nvPr>
        </p:nvSpPr>
        <p:spPr/>
        <p:txBody>
          <a:bodyPr>
            <a:normAutofit lnSpcReduction="10000"/>
          </a:bodyPr>
          <a:lstStyle/>
          <a:p>
            <a:endParaRPr lang="en-US"/>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61062"/>
            <a:ext cx="20078700" cy="595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rot="20539237">
            <a:off x="7574590" y="2244969"/>
            <a:ext cx="712998" cy="313649"/>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5" name="TextBox 4"/>
          <p:cNvSpPr txBox="1"/>
          <p:nvPr/>
        </p:nvSpPr>
        <p:spPr>
          <a:xfrm>
            <a:off x="8318377" y="2145268"/>
            <a:ext cx="1011815" cy="369332"/>
          </a:xfrm>
          <a:prstGeom prst="rect">
            <a:avLst/>
          </a:prstGeom>
          <a:noFill/>
        </p:spPr>
        <p:txBody>
          <a:bodyPr wrap="none" rtlCol="0">
            <a:spAutoFit/>
          </a:bodyPr>
          <a:lstStyle/>
          <a:p>
            <a:r>
              <a:rPr lang="en-US" dirty="0"/>
              <a:t>= above</a:t>
            </a:r>
          </a:p>
        </p:txBody>
      </p:sp>
    </p:spTree>
    <p:extLst>
      <p:ext uri="{BB962C8B-B14F-4D97-AF65-F5344CB8AC3E}">
        <p14:creationId xmlns:p14="http://schemas.microsoft.com/office/powerpoint/2010/main" val="1765712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914400" y="1447800"/>
            <a:ext cx="10433050" cy="1498600"/>
          </a:xfrm>
        </p:spPr>
        <p:txBody>
          <a:bodyPr>
            <a:normAutofit fontScale="77500" lnSpcReduction="20000"/>
          </a:bodyPr>
          <a:lstStyle/>
          <a:p>
            <a:r>
              <a:rPr lang="en-US" dirty="0"/>
              <a:t>If 784 times it’s translated “on”, let’s look at it with the word “on”</a:t>
            </a:r>
          </a:p>
        </p:txBody>
      </p:sp>
      <p:sp>
        <p:nvSpPr>
          <p:cNvPr id="4" name="Text Placeholder 1"/>
          <p:cNvSpPr>
            <a:spLocks noGrp="1"/>
          </p:cNvSpPr>
          <p:nvPr>
            <p:ph type="body"/>
          </p:nvPr>
        </p:nvSpPr>
        <p:spPr>
          <a:xfrm>
            <a:off x="932942" y="4128008"/>
            <a:ext cx="10433050" cy="1498600"/>
          </a:xfrm>
        </p:spPr>
        <p:txBody>
          <a:bodyPr>
            <a:normAutofit/>
          </a:bodyPr>
          <a:lstStyle/>
          <a:p>
            <a:r>
              <a:rPr lang="en-US" sz="4800" baseline="30000" dirty="0"/>
              <a:t> </a:t>
            </a:r>
            <a:r>
              <a:rPr lang="en-US" sz="4800" b="1" baseline="30000" dirty="0">
                <a:solidFill>
                  <a:srgbClr val="FFFF00"/>
                </a:solidFill>
              </a:rPr>
              <a:t>on </a:t>
            </a:r>
            <a:r>
              <a:rPr lang="en-US" sz="4800" baseline="30000" dirty="0">
                <a:solidFill>
                  <a:schemeClr val="bg1"/>
                </a:solidFill>
              </a:rPr>
              <a:t>all</a:t>
            </a:r>
            <a:r>
              <a:rPr lang="en-US" sz="4800" baseline="30000" dirty="0"/>
              <a:t>, taking the shield of faith with which you will be able to quench all the fiery darts of the wicked one</a:t>
            </a:r>
          </a:p>
          <a:p>
            <a:pPr algn="r"/>
            <a:r>
              <a:rPr lang="en-US" sz="3200" baseline="30000" dirty="0" err="1"/>
              <a:t>Eph</a:t>
            </a:r>
            <a:r>
              <a:rPr lang="en-US" sz="3200" baseline="30000" dirty="0"/>
              <a:t> 6:16 </a:t>
            </a:r>
            <a:r>
              <a:rPr lang="en-US" sz="3200" baseline="30000" dirty="0" err="1"/>
              <a:t>NKJV</a:t>
            </a:r>
            <a:endParaRPr lang="en-US" sz="3200" baseline="30000" dirty="0"/>
          </a:p>
        </p:txBody>
      </p:sp>
    </p:spTree>
    <p:extLst>
      <p:ext uri="{BB962C8B-B14F-4D97-AF65-F5344CB8AC3E}">
        <p14:creationId xmlns:p14="http://schemas.microsoft.com/office/powerpoint/2010/main" val="291484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2349500"/>
            <a:ext cx="6324600" cy="577850"/>
          </a:xfrm>
        </p:spPr>
        <p:txBody>
          <a:bodyPr>
            <a:normAutofit lnSpcReduction="10000"/>
          </a:bodyPr>
          <a:lstStyle/>
          <a:p>
            <a:r>
              <a:rPr lang="en-US" dirty="0"/>
              <a:t>TRUTH</a:t>
            </a:r>
          </a:p>
        </p:txBody>
      </p:sp>
      <p:sp>
        <p:nvSpPr>
          <p:cNvPr id="4" name="Text Placeholder 2"/>
          <p:cNvSpPr>
            <a:spLocks noGrp="1"/>
          </p:cNvSpPr>
          <p:nvPr>
            <p:ph type="body"/>
          </p:nvPr>
        </p:nvSpPr>
        <p:spPr>
          <a:xfrm>
            <a:off x="609600" y="76200"/>
            <a:ext cx="10814050" cy="2260600"/>
          </a:xfrm>
        </p:spPr>
        <p:txBody>
          <a:bodyPr>
            <a:normAutofit/>
          </a:bodyPr>
          <a:lstStyle/>
          <a:p>
            <a:pPr lvl="1" rtl="0"/>
            <a:r>
              <a:rPr lang="en-US" sz="4000" dirty="0"/>
              <a:t>The shield’s strength seems to be linked to 3 things behind it, upon which it relies “on”.</a:t>
            </a:r>
          </a:p>
          <a:p>
            <a:pPr lvl="1" rtl="0"/>
            <a:endParaRPr lang="en-US" sz="4000" dirty="0"/>
          </a:p>
        </p:txBody>
      </p:sp>
      <p:sp>
        <p:nvSpPr>
          <p:cNvPr id="5" name="Text Placeholder 2"/>
          <p:cNvSpPr txBox="1">
            <a:spLocks/>
          </p:cNvSpPr>
          <p:nvPr/>
        </p:nvSpPr>
        <p:spPr>
          <a:xfrm>
            <a:off x="-501650" y="2942014"/>
            <a:ext cx="7816850"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t>RIGHTEOUSNESS</a:t>
            </a:r>
          </a:p>
        </p:txBody>
      </p:sp>
      <p:sp>
        <p:nvSpPr>
          <p:cNvPr id="6" name="Text Placeholder 2"/>
          <p:cNvSpPr txBox="1">
            <a:spLocks/>
          </p:cNvSpPr>
          <p:nvPr/>
        </p:nvSpPr>
        <p:spPr>
          <a:xfrm>
            <a:off x="-577850" y="3549650"/>
            <a:ext cx="7816850"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t>THE GOSPEL</a:t>
            </a:r>
          </a:p>
        </p:txBody>
      </p:sp>
      <p:sp>
        <p:nvSpPr>
          <p:cNvPr id="7" name="Text Placeholder 2"/>
          <p:cNvSpPr txBox="1">
            <a:spLocks/>
          </p:cNvSpPr>
          <p:nvPr/>
        </p:nvSpPr>
        <p:spPr>
          <a:xfrm>
            <a:off x="-327025" y="4102100"/>
            <a:ext cx="7185025"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t>FAITH</a:t>
            </a:r>
          </a:p>
        </p:txBody>
      </p:sp>
      <p:sp>
        <p:nvSpPr>
          <p:cNvPr id="8" name="Text Placeholder 2"/>
          <p:cNvSpPr txBox="1">
            <a:spLocks/>
          </p:cNvSpPr>
          <p:nvPr/>
        </p:nvSpPr>
        <p:spPr>
          <a:xfrm>
            <a:off x="-320929" y="4679950"/>
            <a:ext cx="7255129"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t>SALVATION</a:t>
            </a:r>
          </a:p>
        </p:txBody>
      </p:sp>
      <p:sp>
        <p:nvSpPr>
          <p:cNvPr id="9" name="Text Placeholder 2"/>
          <p:cNvSpPr txBox="1">
            <a:spLocks/>
          </p:cNvSpPr>
          <p:nvPr/>
        </p:nvSpPr>
        <p:spPr>
          <a:xfrm>
            <a:off x="-114554" y="5213350"/>
            <a:ext cx="6820154"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t>THE WORD</a:t>
            </a:r>
          </a:p>
        </p:txBody>
      </p:sp>
      <p:sp>
        <p:nvSpPr>
          <p:cNvPr id="10" name="Text Placeholder 2"/>
          <p:cNvSpPr txBox="1">
            <a:spLocks/>
          </p:cNvSpPr>
          <p:nvPr/>
        </p:nvSpPr>
        <p:spPr>
          <a:xfrm>
            <a:off x="609600" y="5771261"/>
            <a:ext cx="5372354"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t>PRAYER</a:t>
            </a:r>
          </a:p>
        </p:txBody>
      </p:sp>
      <p:sp>
        <p:nvSpPr>
          <p:cNvPr id="11" name="Text Placeholder 2"/>
          <p:cNvSpPr txBox="1">
            <a:spLocks/>
          </p:cNvSpPr>
          <p:nvPr/>
        </p:nvSpPr>
        <p:spPr>
          <a:xfrm>
            <a:off x="5638800" y="2349500"/>
            <a:ext cx="6324600"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solidFill>
                  <a:srgbClr val="FFFF00"/>
                </a:solidFill>
              </a:rPr>
              <a:t>ACCEPT YOU ARE A SINNER</a:t>
            </a:r>
          </a:p>
        </p:txBody>
      </p:sp>
      <p:sp>
        <p:nvSpPr>
          <p:cNvPr id="12" name="Text Placeholder 2"/>
          <p:cNvSpPr txBox="1">
            <a:spLocks/>
          </p:cNvSpPr>
          <p:nvPr/>
        </p:nvSpPr>
        <p:spPr>
          <a:xfrm>
            <a:off x="5638800" y="2927350"/>
            <a:ext cx="6324600"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solidFill>
                  <a:srgbClr val="FFFF00"/>
                </a:solidFill>
              </a:rPr>
              <a:t>STANDARD OF SALVATION</a:t>
            </a:r>
          </a:p>
        </p:txBody>
      </p:sp>
      <p:sp>
        <p:nvSpPr>
          <p:cNvPr id="13" name="Text Placeholder 2"/>
          <p:cNvSpPr txBox="1">
            <a:spLocks/>
          </p:cNvSpPr>
          <p:nvPr/>
        </p:nvSpPr>
        <p:spPr>
          <a:xfrm>
            <a:off x="5634087" y="3429000"/>
            <a:ext cx="6324600"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solidFill>
                  <a:srgbClr val="FFFF00"/>
                </a:solidFill>
              </a:rPr>
              <a:t>JESUS AS SAVIOR</a:t>
            </a:r>
          </a:p>
        </p:txBody>
      </p:sp>
      <p:sp>
        <p:nvSpPr>
          <p:cNvPr id="14" name="Text Placeholder 2"/>
          <p:cNvSpPr txBox="1">
            <a:spLocks/>
          </p:cNvSpPr>
          <p:nvPr/>
        </p:nvSpPr>
        <p:spPr>
          <a:xfrm>
            <a:off x="5634087" y="3994150"/>
            <a:ext cx="6324600"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solidFill>
                  <a:srgbClr val="FFFF00"/>
                </a:solidFill>
              </a:rPr>
              <a:t>BELIEVE “ON” JESUS</a:t>
            </a:r>
          </a:p>
        </p:txBody>
      </p:sp>
      <p:sp>
        <p:nvSpPr>
          <p:cNvPr id="15" name="Text Placeholder 2"/>
          <p:cNvSpPr txBox="1">
            <a:spLocks/>
          </p:cNvSpPr>
          <p:nvPr/>
        </p:nvSpPr>
        <p:spPr>
          <a:xfrm>
            <a:off x="5638800" y="4711635"/>
            <a:ext cx="6324600" cy="577850"/>
          </a:xfrm>
          <a:prstGeom prst="rect">
            <a:avLst/>
          </a:prstGeom>
          <a:noFill/>
          <a:ln w="9525" cap="flat" cmpd="sng" algn="ctr">
            <a:noFill/>
            <a:prstDash val="solid"/>
          </a:ln>
          <a:effectLst/>
        </p:spPr>
        <p:txBody>
          <a:bodyPr anchor="t">
            <a:normAutofit fontScale="77500" lnSpcReduction="2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solidFill>
                  <a:srgbClr val="FFFF00"/>
                </a:solidFill>
              </a:rPr>
              <a:t>CLEANSED &amp; GIVEN THE HOLY SPIRIT</a:t>
            </a:r>
          </a:p>
        </p:txBody>
      </p:sp>
      <p:sp>
        <p:nvSpPr>
          <p:cNvPr id="16" name="Text Placeholder 2"/>
          <p:cNvSpPr txBox="1">
            <a:spLocks/>
          </p:cNvSpPr>
          <p:nvPr/>
        </p:nvSpPr>
        <p:spPr>
          <a:xfrm>
            <a:off x="5638800" y="5213350"/>
            <a:ext cx="6324600" cy="577850"/>
          </a:xfrm>
          <a:prstGeom prst="rect">
            <a:avLst/>
          </a:prstGeom>
          <a:noFill/>
          <a:ln w="9525" cap="flat" cmpd="sng" algn="ctr">
            <a:noFill/>
            <a:prstDash val="solid"/>
          </a:ln>
          <a:effectLst/>
        </p:spPr>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solidFill>
                  <a:srgbClr val="FFFF00"/>
                </a:solidFill>
              </a:rPr>
              <a:t>WE CAN NOW UNDERSTAND</a:t>
            </a:r>
          </a:p>
        </p:txBody>
      </p:sp>
    </p:spTree>
    <p:extLst>
      <p:ext uri="{BB962C8B-B14F-4D97-AF65-F5344CB8AC3E}">
        <p14:creationId xmlns:p14="http://schemas.microsoft.com/office/powerpoint/2010/main" val="18692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457200"/>
            <a:ext cx="10433050" cy="4267200"/>
          </a:xfrm>
        </p:spPr>
        <p:txBody>
          <a:bodyPr>
            <a:normAutofit fontScale="70000" lnSpcReduction="20000"/>
          </a:bodyPr>
          <a:lstStyle/>
          <a:p>
            <a:r>
              <a:rPr lang="en-US" sz="7200" baseline="30000" dirty="0"/>
              <a:t> But God has revealed </a:t>
            </a:r>
            <a:r>
              <a:rPr lang="en-US" sz="7200" i="1" baseline="30000" dirty="0"/>
              <a:t>them </a:t>
            </a:r>
            <a:r>
              <a:rPr lang="en-US" sz="7200" baseline="30000" dirty="0"/>
              <a:t>to us through His Spirit. For the Spirit searches all things, yes, the deep things of God. For what man knows the things of a man except the spirit of the man which is in him? Even so no one knows the things of God except the Spirit of God. Now we have received, not the spirit of the world, but the Spirit who is from God, that we might know the things that have been freely given to us by God.</a:t>
            </a:r>
            <a:endParaRPr lang="en-US" dirty="0"/>
          </a:p>
        </p:txBody>
      </p:sp>
      <p:sp>
        <p:nvSpPr>
          <p:cNvPr id="3" name="Text Placeholder 2"/>
          <p:cNvSpPr>
            <a:spLocks noGrp="1"/>
          </p:cNvSpPr>
          <p:nvPr>
            <p:ph type="body" idx="1"/>
          </p:nvPr>
        </p:nvSpPr>
        <p:spPr>
          <a:xfrm>
            <a:off x="1447800" y="4953000"/>
            <a:ext cx="9493250" cy="577850"/>
          </a:xfrm>
        </p:spPr>
        <p:txBody>
          <a:bodyPr>
            <a:normAutofit lnSpcReduction="10000"/>
          </a:bodyPr>
          <a:lstStyle/>
          <a:p>
            <a:pPr algn="r"/>
            <a:r>
              <a:rPr lang="en-US" dirty="0"/>
              <a:t>1Cor 2:10-12</a:t>
            </a:r>
          </a:p>
        </p:txBody>
      </p:sp>
    </p:spTree>
    <p:extLst>
      <p:ext uri="{BB962C8B-B14F-4D97-AF65-F5344CB8AC3E}">
        <p14:creationId xmlns:p14="http://schemas.microsoft.com/office/powerpoint/2010/main" val="3479933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2349500"/>
            <a:ext cx="6324600" cy="577850"/>
          </a:xfrm>
        </p:spPr>
        <p:txBody>
          <a:bodyPr>
            <a:normAutofit lnSpcReduction="10000"/>
          </a:bodyPr>
          <a:lstStyle/>
          <a:p>
            <a:r>
              <a:rPr lang="en-US" dirty="0"/>
              <a:t>TRUTH</a:t>
            </a:r>
          </a:p>
        </p:txBody>
      </p:sp>
      <p:sp>
        <p:nvSpPr>
          <p:cNvPr id="4" name="Text Placeholder 2"/>
          <p:cNvSpPr>
            <a:spLocks noGrp="1"/>
          </p:cNvSpPr>
          <p:nvPr>
            <p:ph type="body"/>
          </p:nvPr>
        </p:nvSpPr>
        <p:spPr>
          <a:xfrm>
            <a:off x="609600" y="76200"/>
            <a:ext cx="10814050" cy="2260600"/>
          </a:xfrm>
        </p:spPr>
        <p:txBody>
          <a:bodyPr>
            <a:normAutofit/>
          </a:bodyPr>
          <a:lstStyle/>
          <a:p>
            <a:pPr lvl="1" rtl="0"/>
            <a:r>
              <a:rPr lang="en-US" sz="4000" dirty="0"/>
              <a:t>The shield’s strength seems to be linked to 3 things behind it, upon which it relies “on”.</a:t>
            </a:r>
          </a:p>
          <a:p>
            <a:pPr lvl="1" rtl="0"/>
            <a:endParaRPr lang="en-US" sz="4000" dirty="0"/>
          </a:p>
        </p:txBody>
      </p:sp>
      <p:sp>
        <p:nvSpPr>
          <p:cNvPr id="5" name="Text Placeholder 2"/>
          <p:cNvSpPr txBox="1">
            <a:spLocks/>
          </p:cNvSpPr>
          <p:nvPr/>
        </p:nvSpPr>
        <p:spPr>
          <a:xfrm>
            <a:off x="-501650" y="2942014"/>
            <a:ext cx="7816850"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t>RIGHTEOUSNESS</a:t>
            </a:r>
          </a:p>
        </p:txBody>
      </p:sp>
      <p:sp>
        <p:nvSpPr>
          <p:cNvPr id="6" name="Text Placeholder 2"/>
          <p:cNvSpPr txBox="1">
            <a:spLocks/>
          </p:cNvSpPr>
          <p:nvPr/>
        </p:nvSpPr>
        <p:spPr>
          <a:xfrm>
            <a:off x="-577850" y="3549650"/>
            <a:ext cx="7816850"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t>THE GOSPEL</a:t>
            </a:r>
          </a:p>
        </p:txBody>
      </p:sp>
      <p:sp>
        <p:nvSpPr>
          <p:cNvPr id="7" name="Text Placeholder 2"/>
          <p:cNvSpPr txBox="1">
            <a:spLocks/>
          </p:cNvSpPr>
          <p:nvPr/>
        </p:nvSpPr>
        <p:spPr>
          <a:xfrm>
            <a:off x="-327025" y="4102100"/>
            <a:ext cx="7185025"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t>FAITH</a:t>
            </a:r>
          </a:p>
        </p:txBody>
      </p:sp>
      <p:sp>
        <p:nvSpPr>
          <p:cNvPr id="8" name="Text Placeholder 2"/>
          <p:cNvSpPr txBox="1">
            <a:spLocks/>
          </p:cNvSpPr>
          <p:nvPr/>
        </p:nvSpPr>
        <p:spPr>
          <a:xfrm>
            <a:off x="-320929" y="4679950"/>
            <a:ext cx="7255129"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t>SALVATION</a:t>
            </a:r>
          </a:p>
        </p:txBody>
      </p:sp>
      <p:sp>
        <p:nvSpPr>
          <p:cNvPr id="9" name="Text Placeholder 2"/>
          <p:cNvSpPr txBox="1">
            <a:spLocks/>
          </p:cNvSpPr>
          <p:nvPr/>
        </p:nvSpPr>
        <p:spPr>
          <a:xfrm>
            <a:off x="-114554" y="5213350"/>
            <a:ext cx="6820154"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t>THE WORD</a:t>
            </a:r>
          </a:p>
        </p:txBody>
      </p:sp>
      <p:sp>
        <p:nvSpPr>
          <p:cNvPr id="10" name="Text Placeholder 2"/>
          <p:cNvSpPr txBox="1">
            <a:spLocks/>
          </p:cNvSpPr>
          <p:nvPr/>
        </p:nvSpPr>
        <p:spPr>
          <a:xfrm>
            <a:off x="609600" y="5771261"/>
            <a:ext cx="5372354"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t>PRAYER</a:t>
            </a:r>
          </a:p>
        </p:txBody>
      </p:sp>
      <p:sp>
        <p:nvSpPr>
          <p:cNvPr id="11" name="Text Placeholder 2"/>
          <p:cNvSpPr txBox="1">
            <a:spLocks/>
          </p:cNvSpPr>
          <p:nvPr/>
        </p:nvSpPr>
        <p:spPr>
          <a:xfrm>
            <a:off x="5638800" y="2349500"/>
            <a:ext cx="6324600"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solidFill>
                  <a:srgbClr val="FFFF00"/>
                </a:solidFill>
              </a:rPr>
              <a:t>ACCEPT YOU ARE A SINNER</a:t>
            </a:r>
          </a:p>
        </p:txBody>
      </p:sp>
      <p:sp>
        <p:nvSpPr>
          <p:cNvPr id="12" name="Text Placeholder 2"/>
          <p:cNvSpPr txBox="1">
            <a:spLocks/>
          </p:cNvSpPr>
          <p:nvPr/>
        </p:nvSpPr>
        <p:spPr>
          <a:xfrm>
            <a:off x="5638800" y="2927350"/>
            <a:ext cx="6324600"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solidFill>
                  <a:srgbClr val="FFFF00"/>
                </a:solidFill>
              </a:rPr>
              <a:t>STANDARD OF SALVATION</a:t>
            </a:r>
          </a:p>
        </p:txBody>
      </p:sp>
      <p:sp>
        <p:nvSpPr>
          <p:cNvPr id="13" name="Text Placeholder 2"/>
          <p:cNvSpPr txBox="1">
            <a:spLocks/>
          </p:cNvSpPr>
          <p:nvPr/>
        </p:nvSpPr>
        <p:spPr>
          <a:xfrm>
            <a:off x="5634087" y="3429000"/>
            <a:ext cx="6324600"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solidFill>
                  <a:srgbClr val="FFFF00"/>
                </a:solidFill>
              </a:rPr>
              <a:t>JESUS AS SAVIOR</a:t>
            </a:r>
          </a:p>
        </p:txBody>
      </p:sp>
      <p:sp>
        <p:nvSpPr>
          <p:cNvPr id="14" name="Text Placeholder 2"/>
          <p:cNvSpPr txBox="1">
            <a:spLocks/>
          </p:cNvSpPr>
          <p:nvPr/>
        </p:nvSpPr>
        <p:spPr>
          <a:xfrm>
            <a:off x="5634087" y="3994150"/>
            <a:ext cx="6324600"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solidFill>
                  <a:srgbClr val="FFFF00"/>
                </a:solidFill>
              </a:rPr>
              <a:t>BELIEVE “ON” JESUS</a:t>
            </a:r>
          </a:p>
        </p:txBody>
      </p:sp>
      <p:sp>
        <p:nvSpPr>
          <p:cNvPr id="15" name="Text Placeholder 2"/>
          <p:cNvSpPr txBox="1">
            <a:spLocks/>
          </p:cNvSpPr>
          <p:nvPr/>
        </p:nvSpPr>
        <p:spPr>
          <a:xfrm>
            <a:off x="5638800" y="4711635"/>
            <a:ext cx="6324600" cy="577850"/>
          </a:xfrm>
          <a:prstGeom prst="rect">
            <a:avLst/>
          </a:prstGeom>
          <a:noFill/>
          <a:ln w="9525" cap="flat" cmpd="sng" algn="ctr">
            <a:noFill/>
            <a:prstDash val="solid"/>
          </a:ln>
          <a:effectLst/>
        </p:spPr>
        <p:txBody>
          <a:bodyPr anchor="t">
            <a:normAutofit fontScale="77500" lnSpcReduction="2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solidFill>
                  <a:srgbClr val="FFFF00"/>
                </a:solidFill>
              </a:rPr>
              <a:t>CLEANSED &amp; GIVEN THE HOLY SPIRIT</a:t>
            </a:r>
          </a:p>
        </p:txBody>
      </p:sp>
      <p:sp>
        <p:nvSpPr>
          <p:cNvPr id="16" name="Text Placeholder 2"/>
          <p:cNvSpPr txBox="1">
            <a:spLocks/>
          </p:cNvSpPr>
          <p:nvPr/>
        </p:nvSpPr>
        <p:spPr>
          <a:xfrm>
            <a:off x="5638800" y="5213350"/>
            <a:ext cx="6324600" cy="577850"/>
          </a:xfrm>
          <a:prstGeom prst="rect">
            <a:avLst/>
          </a:prstGeom>
          <a:noFill/>
          <a:ln w="9525" cap="flat" cmpd="sng" algn="ctr">
            <a:noFill/>
            <a:prstDash val="solid"/>
          </a:ln>
          <a:effectLst/>
        </p:spPr>
        <p:txBody>
          <a:bodyPr anchor="t">
            <a:normAutofit fontScale="92500"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solidFill>
                  <a:srgbClr val="FFFF00"/>
                </a:solidFill>
              </a:rPr>
              <a:t>WE CAN NOW UNDERSTAND</a:t>
            </a:r>
          </a:p>
        </p:txBody>
      </p:sp>
      <p:sp>
        <p:nvSpPr>
          <p:cNvPr id="17" name="Text Placeholder 2"/>
          <p:cNvSpPr txBox="1">
            <a:spLocks/>
          </p:cNvSpPr>
          <p:nvPr/>
        </p:nvSpPr>
        <p:spPr>
          <a:xfrm>
            <a:off x="5789629" y="5822950"/>
            <a:ext cx="6324600" cy="577850"/>
          </a:xfrm>
          <a:prstGeom prst="rect">
            <a:avLst/>
          </a:prstGeom>
          <a:noFill/>
          <a:ln w="9525" cap="flat" cmpd="sng" algn="ctr">
            <a:noFill/>
            <a:prstDash val="solid"/>
          </a:ln>
          <a:effectLst/>
        </p:spPr>
        <p:txBody>
          <a:bodyPr anchor="t">
            <a:normAutofit fontScale="77500" lnSpcReduction="2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a:solidFill>
                  <a:srgbClr val="FFFF00"/>
                </a:solidFill>
              </a:rPr>
              <a:t>WE ARE TO PRAY HIS WORD BACK</a:t>
            </a:r>
          </a:p>
        </p:txBody>
      </p:sp>
    </p:spTree>
    <p:extLst>
      <p:ext uri="{BB962C8B-B14F-4D97-AF65-F5344CB8AC3E}">
        <p14:creationId xmlns:p14="http://schemas.microsoft.com/office/powerpoint/2010/main" val="357997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1600200"/>
            <a:ext cx="10433050" cy="320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ctr">
              <a:defRPr sz="6813">
                <a:solidFill>
                  <a:srgbClr val="FFFFFF"/>
                </a:solidFill>
              </a:defRPr>
            </a:lvl1pPr>
          </a:lstStyle>
          <a:p>
            <a:pPr algn="ctr"/>
            <a:r>
              <a:rPr sz="6813" b="0" dirty="0">
                <a:solidFill>
                  <a:srgbClr val="FFFFFF"/>
                </a:solidFill>
              </a:rPr>
              <a:t>How </a:t>
            </a:r>
            <a:r>
              <a:rPr lang="en-US" dirty="0"/>
              <a:t>has </a:t>
            </a:r>
            <a:r>
              <a:rPr sz="6813" b="0" dirty="0">
                <a:solidFill>
                  <a:srgbClr val="FFFFFF"/>
                </a:solidFill>
              </a:rPr>
              <a:t>this study change</a:t>
            </a:r>
            <a:r>
              <a:rPr lang="en-US" sz="6813" b="0" dirty="0">
                <a:solidFill>
                  <a:srgbClr val="FFFFFF"/>
                </a:solidFill>
              </a:rPr>
              <a:t>d</a:t>
            </a:r>
            <a:r>
              <a:rPr sz="6813" b="0" dirty="0">
                <a:solidFill>
                  <a:srgbClr val="FFFFFF"/>
                </a:solidFill>
              </a:rPr>
              <a:t> your perception of the SHIELD OF FAITH from when we started?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2698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pPr algn="ctr"/>
            <a:r>
              <a:rPr sz="6813" b="0" dirty="0">
                <a:solidFill>
                  <a:srgbClr val="FFFFFF"/>
                </a:solidFill>
              </a:rPr>
              <a:t>How are you going to “ANOINT” your shield of faith in this coming month?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a:solidFill>
                  <a:srgbClr val="FFFFFF"/>
                </a:solidFill>
              </a:rPr>
              <a:t>Set Dec Date</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lang="en-US" sz="6813" b="0" dirty="0">
                <a:solidFill>
                  <a:srgbClr val="FFFFFF"/>
                </a:solidFill>
              </a:rPr>
              <a:t>W</a:t>
            </a:r>
            <a:r>
              <a:rPr sz="6813" b="0" dirty="0">
                <a:solidFill>
                  <a:srgbClr val="FFFFFF"/>
                </a:solidFill>
              </a:rPr>
              <a:t>hich piece of armor would you like to cover</a:t>
            </a:r>
            <a:r>
              <a:rPr lang="en-US" sz="6813" b="0" dirty="0">
                <a:solidFill>
                  <a:srgbClr val="FFFFFF"/>
                </a:solidFill>
              </a:rPr>
              <a:t> next</a:t>
            </a:r>
            <a:r>
              <a:rPr sz="6813" b="0" dirty="0">
                <a:solidFill>
                  <a:srgbClr val="FFFFFF"/>
                </a:solidFill>
              </a:rPr>
              <a:t>?</a:t>
            </a:r>
          </a:p>
        </p:txBody>
      </p:sp>
      <p:sp>
        <p:nvSpPr>
          <p:cNvPr id="3" name="New Shape"/>
          <p:cNvSpPr>
            <a:spLocks noGrp="1"/>
          </p:cNvSpPr>
          <p:nvPr>
            <p:ph type="body" idx="1"/>
          </p:nvPr>
        </p:nvSpPr>
        <p:spPr>
          <a:xfrm>
            <a:off x="1346199" y="3657600"/>
            <a:ext cx="9493250" cy="2057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r>
              <a:rPr lang="en-US" dirty="0"/>
              <a:t>Truth, Righteousness, The Gospel, Salvation</a:t>
            </a:r>
          </a:p>
          <a:p>
            <a:pPr algn="ctr"/>
            <a:r>
              <a:rPr lang="en-US" dirty="0"/>
              <a:t>The Word?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19200" y="1600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Prayer</a:t>
            </a:r>
          </a:p>
        </p:txBody>
      </p:sp>
    </p:spTree>
    <p:extLst>
      <p:ext uri="{BB962C8B-B14F-4D97-AF65-F5344CB8AC3E}">
        <p14:creationId xmlns:p14="http://schemas.microsoft.com/office/powerpoint/2010/main" val="255991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a:solidFill>
                  <a:srgbClr val="FFFFFF"/>
                </a:solidFill>
              </a:rPr>
              <a:t>Announcements</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2400" y="228600"/>
            <a:ext cx="11811000" cy="5791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8773">
                <a:solidFill>
                  <a:srgbClr val="FFFFFF"/>
                </a:solidFill>
              </a:defRPr>
            </a:lvl1pPr>
          </a:lstStyle>
          <a:p>
            <a:pPr algn="ctr"/>
            <a:r>
              <a:rPr sz="2600" b="0" dirty="0">
                <a:solidFill>
                  <a:srgbClr val="FFFFFF"/>
                </a:solidFill>
              </a:rPr>
              <a:t>Put on the whole armor of God, that you may be able to stand against the wiles of the devil. For we do not wrestle against flesh and blood, but against principalities, against powers, against the rulers of the darkness of this age, against spiritual hosts of wickedness in the heavenly places. Therefore take up the whole armor of God, that you may be able to withstand in the evil day, and having done all, to stand. Stand therefore, having girded your waist with truth, having put on the breastplate of righteousness, and having shod your feet with the preparation of the gospel of peace; above all, taking the shield of faith with which you will be able to quench all the fiery darts of the wicked one. And take the helmet of salvation, and the sword of the Spirit, which is the word of God; praying always with all prayer and supplication in the Spirit, being watchful to this end with all perseverance and supplication for all the saints</a:t>
            </a:r>
          </a:p>
        </p:txBody>
      </p:sp>
      <p:sp>
        <p:nvSpPr>
          <p:cNvPr id="3" name="New Shape"/>
          <p:cNvSpPr>
            <a:spLocks noGrp="1"/>
          </p:cNvSpPr>
          <p:nvPr>
            <p:ph type="body" idx="1"/>
          </p:nvPr>
        </p:nvSpPr>
        <p:spPr>
          <a:xfrm>
            <a:off x="1600200" y="6019800"/>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r"/>
            <a:r>
              <a:rPr sz="7000" b="0" dirty="0" err="1">
                <a:solidFill>
                  <a:srgbClr val="FFFFFF"/>
                </a:solidFill>
              </a:rPr>
              <a:t>Eph</a:t>
            </a:r>
            <a:r>
              <a:rPr sz="7000" b="0" dirty="0">
                <a:solidFill>
                  <a:srgbClr val="FFFFFF"/>
                </a:solidFill>
              </a:rPr>
              <a:t> 6:11-18 </a:t>
            </a:r>
            <a:r>
              <a:rPr sz="7000" b="0" dirty="0" err="1">
                <a:solidFill>
                  <a:srgbClr val="FFFFFF"/>
                </a:solidFill>
              </a:rPr>
              <a:t>NKJV</a:t>
            </a:r>
            <a:endParaRPr sz="7000" b="0"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228600"/>
            <a:ext cx="10433050" cy="3886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pPr algn="ctr"/>
            <a:r>
              <a:rPr sz="6813" b="0" dirty="0">
                <a:solidFill>
                  <a:srgbClr val="FFFFFF"/>
                </a:solidFill>
              </a:rPr>
              <a:t>This study will focus on the </a:t>
            </a:r>
            <a:endParaRPr lang="en-US" sz="6813" b="0" dirty="0">
              <a:solidFill>
                <a:srgbClr val="FFFFFF"/>
              </a:solidFill>
            </a:endParaRPr>
          </a:p>
          <a:p>
            <a:pPr algn="ctr"/>
            <a:endParaRPr lang="en-US" dirty="0"/>
          </a:p>
          <a:p>
            <a:pPr algn="ctr"/>
            <a:endParaRPr lang="en-US" sz="6813" b="0" dirty="0">
              <a:solidFill>
                <a:srgbClr val="FFFFFF"/>
              </a:solidFill>
            </a:endParaRPr>
          </a:p>
          <a:p>
            <a:pPr algn="ctr"/>
            <a:r>
              <a:rPr sz="6813" b="0" dirty="0">
                <a:solidFill>
                  <a:srgbClr val="FFFFFF"/>
                </a:solidFill>
              </a:rPr>
              <a:t>SHIELD OF FAITH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2470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ctr">
              <a:defRPr sz="6813">
                <a:solidFill>
                  <a:srgbClr val="FFFFFF"/>
                </a:solidFill>
              </a:defRPr>
            </a:lvl1pPr>
          </a:lstStyle>
          <a:p>
            <a:pPr algn="ctr"/>
            <a:r>
              <a:rPr sz="6813" b="0" dirty="0">
                <a:solidFill>
                  <a:srgbClr val="FFFFFF"/>
                </a:solidFill>
              </a:rPr>
              <a:t>All the armor listed is from the Roman army. It’s the best armor available at this time.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1524000"/>
            <a:ext cx="10433050" cy="2241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How strong is your faith? How has it been tested?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1253</Words>
  <Application>Microsoft Office PowerPoint</Application>
  <PresentationFormat>Widescreen</PresentationFormat>
  <Paragraphs>107</Paragraphs>
  <Slides>41</Slides>
  <Notes>20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Travis Pellegrino</cp:lastModifiedBy>
  <cp:revision>41</cp:revision>
  <dcterms:modified xsi:type="dcterms:W3CDTF">2019-01-17T22:00:10Z</dcterms:modified>
</cp:coreProperties>
</file>