
<file path=[Content_Types].xml><?xml version="1.0" encoding="utf-8"?>
<Types xmlns="http://schemas.openxmlformats.org/package/2006/content-types">
  <Default Extension="bmp" ContentType="image/bmp"/>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96" r:id="rId16"/>
    <p:sldId id="275" r:id="rId17"/>
    <p:sldId id="272" r:id="rId18"/>
    <p:sldId id="274" r:id="rId19"/>
    <p:sldId id="276" r:id="rId20"/>
    <p:sldId id="277" r:id="rId21"/>
    <p:sldId id="278" r:id="rId22"/>
    <p:sldId id="297" r:id="rId23"/>
    <p:sldId id="280" r:id="rId24"/>
    <p:sldId id="281" r:id="rId25"/>
    <p:sldId id="282" r:id="rId26"/>
    <p:sldId id="283" r:id="rId27"/>
    <p:sldId id="279" r:id="rId28"/>
    <p:sldId id="284" r:id="rId29"/>
    <p:sldId id="285" r:id="rId30"/>
    <p:sldId id="286" r:id="rId31"/>
    <p:sldId id="287" r:id="rId32"/>
    <p:sldId id="288" r:id="rId33"/>
    <p:sldId id="289" r:id="rId34"/>
    <p:sldId id="290" r:id="rId35"/>
    <p:sldId id="291" r:id="rId36"/>
    <p:sldId id="293" r:id="rId37"/>
    <p:sldId id="294" r:id="rId38"/>
    <p:sldId id="298" r:id="rId39"/>
    <p:sldId id="299" r:id="rId40"/>
    <p:sldId id="295" r:id="rId41"/>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18" autoAdjust="0"/>
  </p:normalViewPr>
  <p:slideViewPr>
    <p:cSldViewPr>
      <p:cViewPr varScale="1">
        <p:scale>
          <a:sx n="69" d="100"/>
          <a:sy n="69" d="100"/>
        </p:scale>
        <p:origin x="-1171"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8B42090B-178F-4ABA-9074-80F1D08C03E9}" type="datetimeFigureOut">
              <a:rPr lang="en-US" smtClean="0"/>
              <a:t>3/6/2019</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9F4859D4-1A97-448A-8646-D93A2E07FDB0}" type="slidenum">
              <a:rPr lang="en-US" smtClean="0"/>
              <a:t>‹#›</a:t>
            </a:fld>
            <a:endParaRPr lang="en-US"/>
          </a:p>
        </p:txBody>
      </p:sp>
    </p:spTree>
    <p:extLst>
      <p:ext uri="{BB962C8B-B14F-4D97-AF65-F5344CB8AC3E}">
        <p14:creationId xmlns:p14="http://schemas.microsoft.com/office/powerpoint/2010/main" val="424182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859D4-1A97-448A-8646-D93A2E07FDB0}" type="slidenum">
              <a:rPr lang="en-US" smtClean="0"/>
              <a:t>10</a:t>
            </a:fld>
            <a:endParaRPr lang="en-US"/>
          </a:p>
        </p:txBody>
      </p:sp>
    </p:spTree>
    <p:extLst>
      <p:ext uri="{BB962C8B-B14F-4D97-AF65-F5344CB8AC3E}">
        <p14:creationId xmlns:p14="http://schemas.microsoft.com/office/powerpoint/2010/main" val="77235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no longer sin in terms of judgement, since we are no longer under the law.</a:t>
            </a:r>
          </a:p>
          <a:p>
            <a:endParaRPr lang="en-US" baseline="0" dirty="0" smtClean="0"/>
          </a:p>
          <a:p>
            <a:r>
              <a:rPr lang="en-US" baseline="0" dirty="0" smtClean="0"/>
              <a:t>However, we still sin in our relationship with God. Thus we loose or gain power, or standing with God.</a:t>
            </a:r>
            <a:endParaRPr lang="en-US" dirty="0"/>
          </a:p>
        </p:txBody>
      </p:sp>
      <p:sp>
        <p:nvSpPr>
          <p:cNvPr id="4" name="Slide Number Placeholder 3"/>
          <p:cNvSpPr>
            <a:spLocks noGrp="1"/>
          </p:cNvSpPr>
          <p:nvPr>
            <p:ph type="sldNum" sz="quarter" idx="10"/>
          </p:nvPr>
        </p:nvSpPr>
        <p:spPr/>
        <p:txBody>
          <a:bodyPr/>
          <a:lstStyle/>
          <a:p>
            <a:fld id="{9F4859D4-1A97-448A-8646-D93A2E07FDB0}" type="slidenum">
              <a:rPr lang="en-US" smtClean="0"/>
              <a:t>12</a:t>
            </a:fld>
            <a:endParaRPr lang="en-US"/>
          </a:p>
        </p:txBody>
      </p:sp>
    </p:spTree>
    <p:extLst>
      <p:ext uri="{BB962C8B-B14F-4D97-AF65-F5344CB8AC3E}">
        <p14:creationId xmlns:p14="http://schemas.microsoft.com/office/powerpoint/2010/main" val="1145443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bore</a:t>
            </a:r>
            <a:r>
              <a:rPr lang="en-US" baseline="0" dirty="0" smtClean="0"/>
              <a:t> our pain &amp; shame on the cross. </a:t>
            </a:r>
            <a:endParaRPr lang="en-US" dirty="0"/>
          </a:p>
        </p:txBody>
      </p:sp>
      <p:sp>
        <p:nvSpPr>
          <p:cNvPr id="4" name="Slide Number Placeholder 3"/>
          <p:cNvSpPr>
            <a:spLocks noGrp="1"/>
          </p:cNvSpPr>
          <p:nvPr>
            <p:ph type="sldNum" sz="quarter" idx="10"/>
          </p:nvPr>
        </p:nvSpPr>
        <p:spPr/>
        <p:txBody>
          <a:bodyPr/>
          <a:lstStyle/>
          <a:p>
            <a:fld id="{9F4859D4-1A97-448A-8646-D93A2E07FDB0}" type="slidenum">
              <a:rPr lang="en-US" smtClean="0"/>
              <a:t>16</a:t>
            </a:fld>
            <a:endParaRPr lang="en-US"/>
          </a:p>
        </p:txBody>
      </p:sp>
    </p:spTree>
    <p:extLst>
      <p:ext uri="{BB962C8B-B14F-4D97-AF65-F5344CB8AC3E}">
        <p14:creationId xmlns:p14="http://schemas.microsoft.com/office/powerpoint/2010/main" val="95135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 11:28-32 -</a:t>
            </a:r>
            <a:r>
              <a:rPr lang="en-US" baseline="0" dirty="0" smtClean="0"/>
              <a:t> </a:t>
            </a:r>
            <a:r>
              <a:rPr lang="en-US" sz="1200" dirty="0" smtClean="0"/>
              <a:t>Concerning the gospel they are enemies for your sake, but concerning the gospel they are enemies for your sake, but concerning the election they are beloved for the sake of the fathers. 29 For the gifts and the calling of God are irrevocable. 30 For as you were once disobedient to God, yet have now obtained mercy through their disobedience, 31 even so these also have now been disobedient, that through the mercy shown you they also may obtain mercy. 32 For God has committed them all to disobedience, that He might have mercy on all. </a:t>
            </a:r>
          </a:p>
          <a:p>
            <a:endParaRPr lang="en-US" sz="1200" dirty="0" smtClean="0"/>
          </a:p>
          <a:p>
            <a:r>
              <a:rPr lang="en-US" sz="1200" dirty="0" smtClean="0"/>
              <a:t>This</a:t>
            </a:r>
            <a:r>
              <a:rPr lang="en-US" sz="1200" baseline="0" dirty="0" smtClean="0"/>
              <a:t> is talking about how the gentiles have received the promise &amp; gift of salvation promised to the Jews, because they did not accept their Messiah.</a:t>
            </a:r>
            <a:endParaRPr lang="en-US" sz="1200" dirty="0" smtClean="0"/>
          </a:p>
          <a:p>
            <a:endParaRPr lang="en-US" sz="1200" baseline="30000" dirty="0" smtClean="0"/>
          </a:p>
          <a:p>
            <a:endParaRPr lang="en-US" sz="1400" baseline="30000" dirty="0" smtClean="0"/>
          </a:p>
          <a:p>
            <a:endParaRPr lang="en-US" sz="1200" baseline="30000" dirty="0" smtClean="0"/>
          </a:p>
        </p:txBody>
      </p:sp>
      <p:sp>
        <p:nvSpPr>
          <p:cNvPr id="4" name="Slide Number Placeholder 3"/>
          <p:cNvSpPr>
            <a:spLocks noGrp="1"/>
          </p:cNvSpPr>
          <p:nvPr>
            <p:ph type="sldNum" sz="quarter" idx="10"/>
          </p:nvPr>
        </p:nvSpPr>
        <p:spPr/>
        <p:txBody>
          <a:bodyPr/>
          <a:lstStyle/>
          <a:p>
            <a:fld id="{9F4859D4-1A97-448A-8646-D93A2E07FDB0}" type="slidenum">
              <a:rPr lang="en-US" smtClean="0"/>
              <a:t>19</a:t>
            </a:fld>
            <a:endParaRPr lang="en-US"/>
          </a:p>
        </p:txBody>
      </p:sp>
    </p:spTree>
    <p:extLst>
      <p:ext uri="{BB962C8B-B14F-4D97-AF65-F5344CB8AC3E}">
        <p14:creationId xmlns:p14="http://schemas.microsoft.com/office/powerpoint/2010/main" val="37456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859D4-1A97-448A-8646-D93A2E07FDB0}" type="slidenum">
              <a:rPr lang="en-US" smtClean="0"/>
              <a:t>21</a:t>
            </a:fld>
            <a:endParaRPr lang="en-US"/>
          </a:p>
        </p:txBody>
      </p:sp>
    </p:spTree>
    <p:extLst>
      <p:ext uri="{BB962C8B-B14F-4D97-AF65-F5344CB8AC3E}">
        <p14:creationId xmlns:p14="http://schemas.microsoft.com/office/powerpoint/2010/main" val="2339184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is </a:t>
            </a:r>
            <a:r>
              <a:rPr lang="en-US" dirty="0" err="1" smtClean="0"/>
              <a:t>NKJV</a:t>
            </a:r>
            <a:r>
              <a:rPr lang="en-US" dirty="0" smtClean="0"/>
              <a:t>, </a:t>
            </a:r>
            <a:r>
              <a:rPr lang="en-US" dirty="0" err="1" smtClean="0"/>
              <a:t>KJV</a:t>
            </a:r>
            <a:r>
              <a:rPr lang="en-US" dirty="0" smtClean="0"/>
              <a:t>, </a:t>
            </a:r>
            <a:r>
              <a:rPr lang="en-US" dirty="0" err="1" smtClean="0"/>
              <a:t>ESV</a:t>
            </a:r>
            <a:r>
              <a:rPr lang="en-US" dirty="0" smtClean="0"/>
              <a:t>, </a:t>
            </a:r>
            <a:r>
              <a:rPr lang="en-US" dirty="0" err="1" smtClean="0"/>
              <a:t>NIV</a:t>
            </a:r>
            <a:endParaRPr lang="en-US" dirty="0" smtClean="0"/>
          </a:p>
          <a:p>
            <a:r>
              <a:rPr lang="en-US" dirty="0" smtClean="0"/>
              <a:t>The message leaves it out all together just listing</a:t>
            </a:r>
            <a:r>
              <a:rPr lang="en-US" baseline="0" dirty="0" smtClean="0"/>
              <a:t> things.</a:t>
            </a:r>
            <a:endParaRPr lang="en-US" dirty="0"/>
          </a:p>
        </p:txBody>
      </p:sp>
      <p:sp>
        <p:nvSpPr>
          <p:cNvPr id="4" name="Slide Number Placeholder 3"/>
          <p:cNvSpPr>
            <a:spLocks noGrp="1"/>
          </p:cNvSpPr>
          <p:nvPr>
            <p:ph type="sldNum" sz="quarter" idx="10"/>
          </p:nvPr>
        </p:nvSpPr>
        <p:spPr/>
        <p:txBody>
          <a:bodyPr/>
          <a:lstStyle/>
          <a:p>
            <a:fld id="{9F4859D4-1A97-448A-8646-D93A2E07FDB0}" type="slidenum">
              <a:rPr lang="en-US" smtClean="0"/>
              <a:t>36</a:t>
            </a:fld>
            <a:endParaRPr lang="en-US"/>
          </a:p>
        </p:txBody>
      </p:sp>
    </p:spTree>
    <p:extLst>
      <p:ext uri="{BB962C8B-B14F-4D97-AF65-F5344CB8AC3E}">
        <p14:creationId xmlns:p14="http://schemas.microsoft.com/office/powerpoint/2010/main" val="3405812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9000" y="1587500"/>
            <a:ext cx="10401300" cy="1454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889000" y="3111499"/>
            <a:ext cx="104203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889000" y="3937000"/>
            <a:ext cx="10426700" cy="476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925830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l">
              <a:defRPr sz="8120">
                <a:solidFill>
                  <a:srgbClr val="52463C"/>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7980">
                <a:solidFill>
                  <a:srgbClr val="FF3333"/>
                </a:solidFill>
              </a:defRPr>
            </a:lvl1pPr>
          </a:lstStyle>
          <a:p>
            <a:pPr algn="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895350"/>
            <a:ext cx="10433050" cy="4673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543050" y="5949950"/>
            <a:ext cx="94996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7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8_1_">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8200" y="4419600"/>
            <a:ext cx="10401300" cy="1454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ctr">
              <a:defRPr sz="6113">
                <a:solidFill>
                  <a:srgbClr val="FFFFFF"/>
                </a:solidFill>
              </a:defRPr>
            </a:lvl1pPr>
          </a:lstStyle>
          <a:p>
            <a:pPr algn="ctr"/>
            <a:r>
              <a:rPr sz="6113" b="0" dirty="0">
                <a:solidFill>
                  <a:srgbClr val="FFFF00"/>
                </a:solidFill>
              </a:rPr>
              <a:t>The Armor of God - Helmet of Salvation</a:t>
            </a:r>
          </a:p>
        </p:txBody>
      </p:sp>
      <p:sp>
        <p:nvSpPr>
          <p:cNvPr id="3" name="New Shape"/>
          <p:cNvSpPr>
            <a:spLocks noGrp="1"/>
          </p:cNvSpPr>
          <p:nvPr>
            <p:ph type="body" idx="1"/>
          </p:nvPr>
        </p:nvSpPr>
        <p:spPr>
          <a:xfrm>
            <a:off x="889000" y="3111499"/>
            <a:ext cx="104203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10000"/>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889000" y="3937000"/>
            <a:ext cx="10426700" cy="476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85000" lnSpcReduction="20000"/>
          </a:bodyPr>
          <a:lstStyle>
            <a:lvl1pPr algn="ctr">
              <a:defRPr sz="3593">
                <a:solidFill>
                  <a:srgbClr val="FFFFFF"/>
                </a:solidFill>
              </a:defRPr>
            </a:lvl1pPr>
          </a:lstStyle>
          <a:p>
            <a:pPr algn="ct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2698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ctr">
              <a:defRPr sz="6813">
                <a:solidFill>
                  <a:srgbClr val="FFFFFF"/>
                </a:solidFill>
              </a:defRPr>
            </a:lvl1pPr>
          </a:lstStyle>
          <a:p>
            <a:pPr algn="ctr"/>
            <a:r>
              <a:rPr lang="en-US" dirty="0" smtClean="0"/>
              <a:t>What are some ways we</a:t>
            </a:r>
            <a:r>
              <a:rPr sz="6813" b="0" dirty="0" smtClean="0">
                <a:solidFill>
                  <a:srgbClr val="FFFFFF"/>
                </a:solidFill>
              </a:rPr>
              <a:t> </a:t>
            </a:r>
            <a:r>
              <a:rPr sz="6813" b="0" dirty="0">
                <a:solidFill>
                  <a:srgbClr val="FFFFFF"/>
                </a:solidFill>
              </a:rPr>
              <a:t>can </a:t>
            </a:r>
            <a:r>
              <a:rPr sz="6813" b="0" dirty="0" smtClean="0">
                <a:solidFill>
                  <a:srgbClr val="FFFFFF"/>
                </a:solidFill>
              </a:rPr>
              <a:t>identify </a:t>
            </a:r>
            <a:r>
              <a:rPr sz="6813" b="0" dirty="0">
                <a:solidFill>
                  <a:srgbClr val="FFFFFF"/>
                </a:solidFill>
              </a:rPr>
              <a:t>those who have been saved?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8200" y="457200"/>
            <a:ext cx="10433050" cy="1466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lang="en-US" dirty="0" smtClean="0"/>
              <a:t>THEIR FRUIT</a:t>
            </a:r>
            <a:endParaRPr sz="6813" b="0" dirty="0">
              <a:solidFill>
                <a:srgbClr val="FFFFFF"/>
              </a:solidFill>
            </a:endParaRPr>
          </a:p>
        </p:txBody>
      </p:sp>
      <p:sp>
        <p:nvSpPr>
          <p:cNvPr id="3" name="New Shape"/>
          <p:cNvSpPr>
            <a:spLocks noGrp="1"/>
          </p:cNvSpPr>
          <p:nvPr>
            <p:ph type="body" idx="1"/>
          </p:nvPr>
        </p:nvSpPr>
        <p:spPr>
          <a:xfrm>
            <a:off x="1346199" y="2971800"/>
            <a:ext cx="9493250" cy="1263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r>
              <a:rPr lang="en-US" sz="3600" dirty="0" smtClean="0"/>
              <a:t>Also, do </a:t>
            </a:r>
            <a:r>
              <a:rPr lang="en-US" sz="3600" dirty="0"/>
              <a:t>they knowingly transgress God’s word and have no appearance of repentance.</a:t>
            </a:r>
          </a:p>
          <a:p>
            <a:pPr algn="ct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a:solidFill>
                  <a:srgbClr val="FFFFFF"/>
                </a:solidFill>
              </a:rPr>
              <a:t>How does sin affect us before &amp; after salvation?</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10000"/>
          </a:bodyPr>
          <a:lstStyle>
            <a:lvl1pPr algn="ctr">
              <a:defRPr sz="6813">
                <a:solidFill>
                  <a:srgbClr val="FFFFFF"/>
                </a:solidFill>
              </a:defRPr>
            </a:lvl1pPr>
          </a:lstStyle>
          <a:p>
            <a:pPr algn="ctr"/>
            <a:r>
              <a:rPr sz="6813" b="0">
                <a:solidFill>
                  <a:srgbClr val="FFFFFF"/>
                </a:solidFill>
              </a:rPr>
              <a:t>Can you lose your salvation?</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8773">
                <a:solidFill>
                  <a:srgbClr val="FFFFFF"/>
                </a:solidFill>
              </a:defRPr>
            </a:lvl1pPr>
          </a:lstStyle>
          <a:p>
            <a:pPr algn="l"/>
            <a:r>
              <a:rPr sz="8773" b="0">
                <a:solidFill>
                  <a:srgbClr val="FFFFFF"/>
                </a:solidFill>
              </a:rPr>
              <a:t>For it is impossible for those who were once enlightened, and have tasted the heavenly gift, and have become partakers of the Holy Spirit, and have tasted the good word of God and the powers of the age to come, if they fall away, to renew them again to repentance</a:t>
            </a: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defRPr>
            </a:lvl1pPr>
          </a:lstStyle>
          <a:p>
            <a:pPr algn="l"/>
            <a:r>
              <a:rPr sz="7000" b="0">
                <a:solidFill>
                  <a:srgbClr val="FFFFFF"/>
                </a:solidFill>
              </a:rPr>
              <a:t>Heb 6:4-6a NKJV</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p:txBody>
          <a:bodyPr/>
          <a:lstStyle/>
          <a:p>
            <a:r>
              <a:rPr lang="en-US" dirty="0" smtClean="0"/>
              <a:t>Why can’t they be renewed again to repentance?</a:t>
            </a:r>
            <a:endParaRPr lang="en-US" dirty="0"/>
          </a:p>
        </p:txBody>
      </p:sp>
      <p:sp>
        <p:nvSpPr>
          <p:cNvPr id="3" name="Text Placeholder 2"/>
          <p:cNvSpPr>
            <a:spLocks noGrp="1"/>
          </p:cNvSpPr>
          <p:nvPr>
            <p:ph type="body" idx="1"/>
          </p:nvPr>
        </p:nvSpPr>
        <p:spPr/>
        <p:txBody>
          <a:bodyPr>
            <a:normAutofit fontScale="47500" lnSpcReduction="20000"/>
          </a:bodyPr>
          <a:lstStyle/>
          <a:p>
            <a:endParaRPr lang="en-US"/>
          </a:p>
        </p:txBody>
      </p:sp>
    </p:spTree>
    <p:extLst>
      <p:ext uri="{BB962C8B-B14F-4D97-AF65-F5344CB8AC3E}">
        <p14:creationId xmlns:p14="http://schemas.microsoft.com/office/powerpoint/2010/main" val="3757405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62500" lnSpcReduction="20000"/>
          </a:bodyPr>
          <a:lstStyle>
            <a:lvl1pPr algn="l">
              <a:defRPr sz="8773">
                <a:solidFill>
                  <a:srgbClr val="FFFFFF"/>
                </a:solidFill>
              </a:defRPr>
            </a:lvl1pPr>
          </a:lstStyle>
          <a:p>
            <a:pPr algn="l"/>
            <a:r>
              <a:rPr sz="8773" b="0">
                <a:solidFill>
                  <a:srgbClr val="FFFFFF"/>
                </a:solidFill>
              </a:rPr>
              <a:t>if they fall away, to renew them again to repentance, since they crucify again for themselves the Son of God, and put Him to an open shame.</a:t>
            </a: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defRPr>
            </a:lvl1pPr>
          </a:lstStyle>
          <a:p>
            <a:pPr algn="l"/>
            <a:r>
              <a:rPr sz="7000" b="0">
                <a:solidFill>
                  <a:srgbClr val="FFFFFF"/>
                </a:solidFill>
              </a:rPr>
              <a:t>Heb 6:6 NKJV</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10000"/>
          </a:bodyPr>
          <a:lstStyle>
            <a:lvl1pPr algn="ctr">
              <a:defRPr sz="6813">
                <a:solidFill>
                  <a:srgbClr val="FFFFFF"/>
                </a:solidFill>
              </a:defRPr>
            </a:lvl1pPr>
          </a:lstStyle>
          <a:p>
            <a:pPr algn="ctr"/>
            <a:r>
              <a:rPr sz="6813" b="0">
                <a:solidFill>
                  <a:srgbClr val="FFFFFF"/>
                </a:solidFill>
              </a:rPr>
              <a:t>Can you reject your salvation?</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925830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40000" lnSpcReduction="20000"/>
          </a:bodyPr>
          <a:lstStyle>
            <a:lvl1pPr algn="l">
              <a:defRPr sz="8120">
                <a:solidFill>
                  <a:srgbClr val="52463C"/>
                </a:solidFill>
              </a:defRPr>
            </a:lvl1pPr>
          </a:lstStyle>
          <a:p>
            <a:pPr algn="l"/>
            <a:r>
              <a:rPr sz="8120" b="0" dirty="0">
                <a:solidFill>
                  <a:srgbClr val="FF0000"/>
                </a:solidFill>
              </a:rPr>
              <a:t>“Therefore I say to you, every sin and blasphemy will be forgiven men, but the blasphemy against the Spirit will not be forgiven men. Anyone who speaks a word against the Son of Man, it will be forgiven him; but whoever speaks against the Holy Spirit, it will not be forgiven him, either in this age or in the age to come.</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l">
              <a:defRPr sz="7980">
                <a:solidFill>
                  <a:srgbClr val="FF3333"/>
                </a:solidFill>
              </a:defRPr>
            </a:lvl1pPr>
          </a:lstStyle>
          <a:p>
            <a:pPr algn="l"/>
            <a:r>
              <a:rPr sz="7980" b="0">
                <a:solidFill>
                  <a:srgbClr val="FF3333"/>
                </a:solidFill>
              </a:rPr>
              <a:t>Matt 12:31-32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8773" b="0">
                <a:solidFill>
                  <a:srgbClr val="FFFFFF"/>
                </a:solidFill>
              </a:rPr>
              <a:t>For the gifts and the calling of God are irrevocable</a:t>
            </a: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defRPr>
            </a:lvl1pPr>
          </a:lstStyle>
          <a:p>
            <a:pPr algn="l"/>
            <a:r>
              <a:rPr sz="7000" b="0">
                <a:solidFill>
                  <a:srgbClr val="FFFFFF"/>
                </a:solidFill>
              </a:rPr>
              <a:t>Rom 11:29 NKJV</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76200" y="1828800"/>
            <a:ext cx="8496299"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Prayer</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a:solidFill>
                  <a:srgbClr val="FFFFFF"/>
                </a:solidFill>
              </a:rPr>
              <a:t>What does “irrevocable” mean?</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304800" y="152400"/>
            <a:ext cx="11582400" cy="1454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Irrevocable - </a:t>
            </a:r>
            <a:r>
              <a:rPr sz="6813" b="0" dirty="0" err="1">
                <a:solidFill>
                  <a:srgbClr val="FFFFFF"/>
                </a:solidFill>
              </a:rPr>
              <a:t>ἀμετ</a:t>
            </a:r>
            <a:r>
              <a:rPr sz="6813" b="0" dirty="0">
                <a:solidFill>
                  <a:srgbClr val="FFFFFF"/>
                </a:solidFill>
              </a:rPr>
              <a:t>αμέλητος (ametamelētos</a:t>
            </a:r>
            <a:r>
              <a:rPr sz="6813" b="0" dirty="0" smtClean="0">
                <a:solidFill>
                  <a:srgbClr val="FFFFFF"/>
                </a:solidFill>
              </a:rPr>
              <a:t>)</a:t>
            </a:r>
            <a:endParaRPr sz="6813" b="0" dirty="0">
              <a:solidFill>
                <a:srgbClr val="FFFFFF"/>
              </a:solidFill>
            </a:endParaRPr>
          </a:p>
        </p:txBody>
      </p:sp>
      <p:sp>
        <p:nvSpPr>
          <p:cNvPr id="3" name="New Shape"/>
          <p:cNvSpPr>
            <a:spLocks noGrp="1"/>
          </p:cNvSpPr>
          <p:nvPr>
            <p:ph type="body" idx="1"/>
          </p:nvPr>
        </p:nvSpPr>
        <p:spPr>
          <a:xfrm>
            <a:off x="1543050" y="5949950"/>
            <a:ext cx="94996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55000" lnSpcReduction="20000"/>
          </a:bodyPr>
          <a:lstStyle>
            <a:lvl1pPr algn="ctr">
              <a:defRPr sz="3406">
                <a:solidFill>
                  <a:srgbClr val="FFFFFF"/>
                </a:solidFill>
              </a:defRPr>
            </a:lvl1pPr>
          </a:lstStyle>
          <a:p>
            <a:pPr algn="ctr"/>
            <a:r>
              <a:rPr sz="3406" b="0" dirty="0">
                <a:solidFill>
                  <a:srgbClr val="FFFFFF"/>
                </a:solidFill>
              </a:rPr>
              <a:t>Souter, A. (1917). A Pocket Lexicon to the Greek New Testament (p. 15). Oxford: Clarendon Press.</a:t>
            </a:r>
          </a:p>
        </p:txBody>
      </p:sp>
      <p:sp>
        <p:nvSpPr>
          <p:cNvPr id="6" name="New Shape"/>
          <p:cNvSpPr txBox="1">
            <a:spLocks/>
          </p:cNvSpPr>
          <p:nvPr/>
        </p:nvSpPr>
        <p:spPr>
          <a:xfrm>
            <a:off x="1295400" y="2235200"/>
            <a:ext cx="9499600" cy="58420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algn="l"/>
            <a:r>
              <a:rPr lang="en-US" sz="3600" dirty="0" smtClean="0"/>
              <a:t>1.) Not </a:t>
            </a:r>
            <a:r>
              <a:rPr lang="en-US" sz="3600" dirty="0"/>
              <a:t>to be repented of</a:t>
            </a:r>
            <a:endParaRPr lang="en-US" dirty="0"/>
          </a:p>
        </p:txBody>
      </p:sp>
      <p:sp>
        <p:nvSpPr>
          <p:cNvPr id="7" name="New Shape"/>
          <p:cNvSpPr txBox="1">
            <a:spLocks/>
          </p:cNvSpPr>
          <p:nvPr/>
        </p:nvSpPr>
        <p:spPr>
          <a:xfrm>
            <a:off x="1295400" y="3352800"/>
            <a:ext cx="9499600" cy="58420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t>2.) </a:t>
            </a:r>
            <a:r>
              <a:rPr lang="en-US" sz="3600" dirty="0" smtClean="0"/>
              <a:t>About </a:t>
            </a:r>
            <a:r>
              <a:rPr lang="en-US" sz="3600" dirty="0"/>
              <a:t>which no change of mind can take place</a:t>
            </a:r>
            <a:endParaRPr lang="en-US" dirty="0"/>
          </a:p>
        </p:txBody>
      </p:sp>
      <p:sp>
        <p:nvSpPr>
          <p:cNvPr id="8" name="New Shape"/>
          <p:cNvSpPr txBox="1">
            <a:spLocks/>
          </p:cNvSpPr>
          <p:nvPr/>
        </p:nvSpPr>
        <p:spPr>
          <a:xfrm>
            <a:off x="1295400" y="4597400"/>
            <a:ext cx="9499600" cy="58420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algn="l" rtl="0"/>
            <a:r>
              <a:rPr lang="en-US" dirty="0" smtClean="0"/>
              <a:t>3.) </a:t>
            </a:r>
            <a:r>
              <a:rPr lang="en-US" sz="3600" dirty="0" smtClean="0"/>
              <a:t>Not </a:t>
            </a:r>
            <a:r>
              <a:rPr lang="en-US" sz="3600" dirty="0"/>
              <a:t>affected by change of </a:t>
            </a:r>
            <a:r>
              <a:rPr lang="en-US" sz="3600" dirty="0" smtClean="0"/>
              <a:t>mind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8200" y="3048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Helmet - π</a:t>
            </a:r>
            <a:r>
              <a:rPr sz="6813" b="0" dirty="0" err="1">
                <a:solidFill>
                  <a:srgbClr val="FFFFFF"/>
                </a:solidFill>
              </a:rPr>
              <a:t>ερικεφ</a:t>
            </a:r>
            <a:r>
              <a:rPr sz="6813" b="0" dirty="0">
                <a:solidFill>
                  <a:srgbClr val="FFFFFF"/>
                </a:solidFill>
              </a:rPr>
              <a:t>αλαία (perikephalaia</a:t>
            </a:r>
            <a:r>
              <a:rPr sz="6813" b="0" dirty="0" smtClean="0">
                <a:solidFill>
                  <a:srgbClr val="FFFFFF"/>
                </a:solidFill>
              </a:rPr>
              <a:t>)</a:t>
            </a:r>
            <a:endParaRPr sz="6813" b="0" dirty="0">
              <a:solidFill>
                <a:srgbClr val="FFFFFF"/>
              </a:solidFill>
            </a:endParaRPr>
          </a:p>
        </p:txBody>
      </p:sp>
      <p:sp>
        <p:nvSpPr>
          <p:cNvPr id="3" name="New Shape"/>
          <p:cNvSpPr>
            <a:spLocks noGrp="1"/>
          </p:cNvSpPr>
          <p:nvPr>
            <p:ph type="body" idx="1"/>
          </p:nvPr>
        </p:nvSpPr>
        <p:spPr>
          <a:xfrm>
            <a:off x="1295400" y="56388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
        <p:nvSpPr>
          <p:cNvPr id="4" name="Rectangle 3"/>
          <p:cNvSpPr/>
          <p:nvPr/>
        </p:nvSpPr>
        <p:spPr>
          <a:xfrm>
            <a:off x="901547" y="1981199"/>
            <a:ext cx="9982200" cy="1077218"/>
          </a:xfrm>
          <a:prstGeom prst="rect">
            <a:avLst/>
          </a:prstGeom>
        </p:spPr>
        <p:txBody>
          <a:bodyPr wrap="square">
            <a:spAutoFit/>
          </a:bodyPr>
          <a:lstStyle/>
          <a:p>
            <a:pPr algn="l"/>
            <a:r>
              <a:rPr lang="en-US" sz="3200" b="0" dirty="0" smtClean="0">
                <a:solidFill>
                  <a:srgbClr val="FFFFFF"/>
                </a:solidFill>
              </a:rPr>
              <a:t>Used twice </a:t>
            </a:r>
          </a:p>
          <a:p>
            <a:pPr algn="l"/>
            <a:r>
              <a:rPr lang="en-US" sz="3200" b="0" dirty="0" smtClean="0">
                <a:solidFill>
                  <a:srgbClr val="FFFFFF"/>
                </a:solidFill>
              </a:rPr>
              <a:t>       1.)</a:t>
            </a:r>
            <a:r>
              <a:rPr lang="en-US" sz="3200" b="0" dirty="0" err="1" smtClean="0">
                <a:solidFill>
                  <a:srgbClr val="FFFFFF"/>
                </a:solidFill>
              </a:rPr>
              <a:t>Eph</a:t>
            </a:r>
            <a:r>
              <a:rPr lang="en-US" sz="3200" b="0" dirty="0" smtClean="0">
                <a:solidFill>
                  <a:srgbClr val="FFFFFF"/>
                </a:solidFill>
              </a:rPr>
              <a:t> 6:17</a:t>
            </a:r>
            <a:endParaRPr lang="en-US" sz="3200" b="0" dirty="0">
              <a:solidFill>
                <a:srgbClr val="FFFFFF"/>
              </a:solidFill>
            </a:endParaRPr>
          </a:p>
        </p:txBody>
      </p:sp>
      <p:sp>
        <p:nvSpPr>
          <p:cNvPr id="5" name="Rectangle 4"/>
          <p:cNvSpPr/>
          <p:nvPr/>
        </p:nvSpPr>
        <p:spPr>
          <a:xfrm>
            <a:off x="1752600" y="3200400"/>
            <a:ext cx="9296400" cy="1569660"/>
          </a:xfrm>
          <a:prstGeom prst="rect">
            <a:avLst/>
          </a:prstGeom>
        </p:spPr>
        <p:txBody>
          <a:bodyPr wrap="square">
            <a:spAutoFit/>
          </a:bodyPr>
          <a:lstStyle/>
          <a:p>
            <a:pPr algn="l"/>
            <a:r>
              <a:rPr lang="en-US" sz="3200" b="0" dirty="0" smtClean="0">
                <a:solidFill>
                  <a:srgbClr val="FFFFFF"/>
                </a:solidFill>
              </a:rPr>
              <a:t>2.) 1Th 5:8 - But let us who are of the day be sober, putting on the breastplate of faith and love, and as a helmet the hope of salvation.</a:t>
            </a:r>
            <a:endParaRPr lang="en-US" sz="3200" b="0" dirty="0">
              <a:solidFill>
                <a:srgbClr val="FFFFFF"/>
              </a:solidFill>
            </a:endParaRPr>
          </a:p>
        </p:txBody>
      </p:sp>
    </p:spTree>
    <p:extLst>
      <p:ext uri="{BB962C8B-B14F-4D97-AF65-F5344CB8AC3E}">
        <p14:creationId xmlns:p14="http://schemas.microsoft.com/office/powerpoint/2010/main" val="311966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a:bodyPr>
          <a:lstStyle>
            <a:lvl1pPr algn="ctr">
              <a:defRPr sz="6813">
                <a:solidFill>
                  <a:srgbClr val="FFFFFF"/>
                </a:solidFill>
              </a:defRPr>
            </a:lvl1pPr>
          </a:lstStyle>
          <a:p>
            <a:pPr algn="ctr"/>
            <a:r>
              <a:rPr sz="6813" b="0">
                <a:solidFill>
                  <a:srgbClr val="FFFFFF"/>
                </a:solidFill>
              </a:rPr>
              <a:t>What does a helmet protect?</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a:solidFill>
                  <a:srgbClr val="FFFFFF"/>
                </a:solidFill>
              </a:rPr>
              <a:t>The head &amp; neck</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57200" y="838200"/>
            <a:ext cx="10858499" cy="2762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ctr">
              <a:defRPr sz="6813">
                <a:solidFill>
                  <a:srgbClr val="FFFFFF"/>
                </a:solidFill>
              </a:defRPr>
            </a:lvl1pPr>
          </a:lstStyle>
          <a:p>
            <a:pPr algn="ctr"/>
            <a:r>
              <a:rPr sz="6813" b="0" dirty="0">
                <a:solidFill>
                  <a:srgbClr val="FFFFFF"/>
                </a:solidFill>
              </a:rPr>
              <a:t>The helmet was originally of skin, strengthened with bronze or other metal, and surmounted with a figure adorned with a horsehair crest. It was furnished with a visor to protect the face.</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304800" y="609600"/>
            <a:ext cx="11010899" cy="426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dirty="0">
                <a:solidFill>
                  <a:srgbClr val="FFFFFF"/>
                </a:solidFill>
              </a:rPr>
              <a:t>The iron helmet was forged from one piece of metal and lined with leather. Crests made of dyed horsehair indicated rank. Plates hung down along the cheeks and another plate protected the back of the neck and shoulders.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New Shape"/>
          <p:cNvSpPr>
            <a:spLocks noGrp="1"/>
          </p:cNvSpPr>
          <p:nvPr>
            <p:ph type="body" idx="1"/>
          </p:nvPr>
        </p:nvSpPr>
        <p:spPr>
          <a:xfrm>
            <a:off x="1295400" y="56388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
        <p:nvSpPr>
          <p:cNvPr id="4" name="Text Placeholder 3"/>
          <p:cNvSpPr>
            <a:spLocks noGrp="1"/>
          </p:cNvSpPr>
          <p:nvPr>
            <p:ph type="body"/>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8773" b="0">
                <a:solidFill>
                  <a:srgbClr val="FFFFFF"/>
                </a:solidFill>
              </a:rPr>
              <a:t>And take the helmet of salvation,...</a:t>
            </a: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defRPr>
            </a:lvl1pPr>
          </a:lstStyle>
          <a:p>
            <a:pPr algn="r"/>
            <a:r>
              <a:rPr sz="7000" b="0" dirty="0" err="1">
                <a:solidFill>
                  <a:srgbClr val="FFFFFF"/>
                </a:solidFill>
              </a:rPr>
              <a:t>Eph</a:t>
            </a:r>
            <a:r>
              <a:rPr sz="7000" b="0" dirty="0">
                <a:solidFill>
                  <a:srgbClr val="FFFFFF"/>
                </a:solidFill>
              </a:rPr>
              <a:t> 6:17a </a:t>
            </a:r>
            <a:r>
              <a:rPr sz="7000" b="0" dirty="0" err="1">
                <a:solidFill>
                  <a:srgbClr val="FFFFFF"/>
                </a:solidFill>
              </a:rPr>
              <a:t>NKJV</a:t>
            </a:r>
            <a:endParaRPr sz="7000" b="0" dirty="0">
              <a:solidFill>
                <a:srgbClr val="FFFF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a:solidFill>
                  <a:srgbClr val="FFFFFF"/>
                </a:solidFill>
              </a:rPr>
              <a:t>What would the word take imply to us?</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
        <p:nvSpPr>
          <p:cNvPr id="4" name="Text Placeholder 3"/>
          <p:cNvSpPr>
            <a:spLocks noGrp="1"/>
          </p:cNvSpPr>
          <p:nvPr>
            <p:ph type="body"/>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8200" y="9906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a:bodyPr>
          <a:lstStyle>
            <a:lvl1pPr algn="ctr">
              <a:defRPr sz="6813">
                <a:solidFill>
                  <a:srgbClr val="FFFFFF"/>
                </a:solidFill>
              </a:defRPr>
            </a:lvl1pPr>
          </a:lstStyle>
          <a:p>
            <a:pPr algn="ctr"/>
            <a:r>
              <a:rPr sz="6813" b="0" dirty="0">
                <a:solidFill>
                  <a:srgbClr val="FFFFFF"/>
                </a:solidFill>
              </a:rPr>
              <a:t>Take - </a:t>
            </a:r>
            <a:r>
              <a:rPr sz="6813" b="0" dirty="0" err="1">
                <a:solidFill>
                  <a:srgbClr val="FFFFFF"/>
                </a:solidFill>
              </a:rPr>
              <a:t>δέχομ</a:t>
            </a:r>
            <a:r>
              <a:rPr sz="6813" b="0" dirty="0">
                <a:solidFill>
                  <a:srgbClr val="FFFFFF"/>
                </a:solidFill>
              </a:rPr>
              <a:t>αι (dechomai</a:t>
            </a:r>
            <a:r>
              <a:rPr sz="6813" b="0" dirty="0" smtClean="0">
                <a:solidFill>
                  <a:srgbClr val="FFFFFF"/>
                </a:solidFill>
              </a:rPr>
              <a:t>)</a:t>
            </a:r>
            <a:endParaRPr sz="6813" b="0" dirty="0">
              <a:solidFill>
                <a:srgbClr val="FFFFFF"/>
              </a:solidFill>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defRPr>
            </a:lvl1pPr>
          </a:lstStyle>
          <a:p>
            <a:r>
              <a:rPr lang="en-US" sz="3600" dirty="0" smtClean="0"/>
              <a:t>Used </a:t>
            </a:r>
            <a:r>
              <a:rPr lang="en-US" sz="3600" dirty="0"/>
              <a:t>62 times in NT.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1752600"/>
            <a:ext cx="10433050" cy="184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dirty="0">
                <a:solidFill>
                  <a:srgbClr val="FFFFFF"/>
                </a:solidFill>
              </a:rPr>
              <a:t>35 times = “to receive” as a person - verb - to willingly permit access to one’s company.</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1752600"/>
            <a:ext cx="10433050" cy="184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dirty="0">
                <a:solidFill>
                  <a:srgbClr val="FFFFFF"/>
                </a:solidFill>
              </a:rPr>
              <a:t>10 times = “to accept” - verb - to react favorably to, &amp; thus consider right &amp; proper</a:t>
            </a:r>
            <a:r>
              <a:rPr sz="6813" b="0" dirty="0" smtClean="0">
                <a:solidFill>
                  <a:srgbClr val="FFFFFF"/>
                </a:solidFill>
              </a:rPr>
              <a:t>.</a:t>
            </a:r>
            <a:endParaRPr sz="6813" b="0" dirty="0">
              <a:solidFill>
                <a:srgbClr val="FFFFFF"/>
              </a:solidFill>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1828800"/>
            <a:ext cx="10433050" cy="1771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ctr">
              <a:defRPr sz="6813">
                <a:solidFill>
                  <a:srgbClr val="FFFFFF"/>
                </a:solidFill>
              </a:defRPr>
            </a:lvl1pPr>
          </a:lstStyle>
          <a:p>
            <a:pPr algn="ctr"/>
            <a:r>
              <a:rPr sz="6813" b="0" dirty="0">
                <a:solidFill>
                  <a:srgbClr val="FFFFFF"/>
                </a:solidFill>
              </a:rPr>
              <a:t>10 times = “to receive” - verb - to get something or come into possession of; whether physical or abstract.</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1447800"/>
            <a:ext cx="10433050" cy="2152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smtClean="0">
                <a:solidFill>
                  <a:srgbClr val="FFFFFF"/>
                </a:solidFill>
              </a:rPr>
              <a:t>4 </a:t>
            </a:r>
            <a:r>
              <a:rPr sz="6813" b="0" dirty="0">
                <a:solidFill>
                  <a:srgbClr val="FFFFFF"/>
                </a:solidFill>
              </a:rPr>
              <a:t>times = “to take” physically - verb - to get into one’s hands or take physically. </a:t>
            </a:r>
          </a:p>
        </p:txBody>
      </p:sp>
      <p:sp>
        <p:nvSpPr>
          <p:cNvPr id="3" name="New Shape"/>
          <p:cNvSpPr>
            <a:spLocks noGrp="1"/>
          </p:cNvSpPr>
          <p:nvPr>
            <p:ph type="body" idx="1"/>
          </p:nvPr>
        </p:nvSpPr>
        <p:spPr>
          <a:xfrm>
            <a:off x="1371600" y="4419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defRPr>
            </a:lvl1pPr>
          </a:lstStyle>
          <a:p>
            <a:r>
              <a:rPr lang="en-US" sz="3600" dirty="0"/>
              <a:t>(</a:t>
            </a:r>
            <a:r>
              <a:rPr lang="en-US" sz="3600" dirty="0" err="1"/>
              <a:t>Eph</a:t>
            </a:r>
            <a:r>
              <a:rPr lang="en-US" sz="3600" dirty="0"/>
              <a:t> 6:17 chose this translation)</a:t>
            </a:r>
          </a:p>
          <a:p>
            <a:pPr algn="ct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1752600"/>
            <a:ext cx="10433050" cy="184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2 times = “to accept” knowledge - verb - to consider or hold as true.</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2286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a:bodyPr>
          <a:lstStyle>
            <a:lvl1pPr algn="ctr">
              <a:defRPr sz="6813">
                <a:solidFill>
                  <a:srgbClr val="FFFFFF"/>
                </a:solidFill>
              </a:defRPr>
            </a:lvl1pPr>
          </a:lstStyle>
          <a:p>
            <a:pPr algn="ctr"/>
            <a:r>
              <a:rPr lang="en-US" sz="6813" b="0" dirty="0" smtClean="0">
                <a:solidFill>
                  <a:srgbClr val="FFFFFF"/>
                </a:solidFill>
              </a:rPr>
              <a:t>Possible </a:t>
            </a:r>
            <a:r>
              <a:rPr lang="en-US" sz="6813" b="0" dirty="0" err="1" smtClean="0">
                <a:solidFill>
                  <a:srgbClr val="FFFFFF"/>
                </a:solidFill>
              </a:rPr>
              <a:t>NKJV</a:t>
            </a:r>
            <a:r>
              <a:rPr lang="en-US" sz="6813" b="0" dirty="0" smtClean="0">
                <a:solidFill>
                  <a:srgbClr val="FFFFFF"/>
                </a:solidFill>
              </a:rPr>
              <a:t> Translations</a:t>
            </a:r>
            <a:r>
              <a:rPr sz="6813" b="0" dirty="0" smtClean="0">
                <a:solidFill>
                  <a:srgbClr val="FFFFFF"/>
                </a:solidFill>
              </a:rPr>
              <a:t> </a:t>
            </a:r>
            <a:endParaRPr sz="6813" b="0" dirty="0">
              <a:solidFill>
                <a:srgbClr val="FFFFFF"/>
              </a:solidFill>
            </a:endParaRPr>
          </a:p>
        </p:txBody>
      </p:sp>
      <p:sp>
        <p:nvSpPr>
          <p:cNvPr id="3" name="New Shape"/>
          <p:cNvSpPr>
            <a:spLocks noGrp="1"/>
          </p:cNvSpPr>
          <p:nvPr>
            <p:ph type="body" idx="1"/>
          </p:nvPr>
        </p:nvSpPr>
        <p:spPr>
          <a:xfrm>
            <a:off x="1295400" y="2133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defRPr>
            </a:lvl1pPr>
          </a:lstStyle>
          <a:p>
            <a:r>
              <a:rPr lang="en-US" sz="3600" dirty="0"/>
              <a:t>And take the helmet of salvation</a:t>
            </a:r>
            <a:endParaRPr dirty="0"/>
          </a:p>
        </p:txBody>
      </p:sp>
      <p:sp>
        <p:nvSpPr>
          <p:cNvPr id="4" name="New Shape"/>
          <p:cNvSpPr txBox="1">
            <a:spLocks/>
          </p:cNvSpPr>
          <p:nvPr/>
        </p:nvSpPr>
        <p:spPr>
          <a:xfrm>
            <a:off x="1295400" y="2971800"/>
            <a:ext cx="9493250" cy="5778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600" dirty="0"/>
              <a:t>And receive the helmet of </a:t>
            </a:r>
            <a:r>
              <a:rPr lang="en-US" sz="3600" dirty="0" smtClean="0"/>
              <a:t>salvation</a:t>
            </a:r>
            <a:endParaRPr lang="en-US" dirty="0"/>
          </a:p>
        </p:txBody>
      </p:sp>
      <p:sp>
        <p:nvSpPr>
          <p:cNvPr id="5" name="New Shape"/>
          <p:cNvSpPr txBox="1">
            <a:spLocks/>
          </p:cNvSpPr>
          <p:nvPr/>
        </p:nvSpPr>
        <p:spPr>
          <a:xfrm>
            <a:off x="1295400" y="3733800"/>
            <a:ext cx="9493250" cy="5778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marL="0" marR="0" indent="0" defTabSz="914400" rtl="0" eaLnBrk="1" fontAlgn="auto" latinLnBrk="0" hangingPunct="1">
              <a:lnSpc>
                <a:spcPct val="100000"/>
              </a:lnSpc>
              <a:spcBef>
                <a:spcPts val="0"/>
              </a:spcBef>
              <a:spcAft>
                <a:spcPts val="0"/>
              </a:spcAft>
              <a:buClrTx/>
              <a:buSzTx/>
              <a:buFontTx/>
              <a:buNone/>
              <a:tabLst/>
              <a:defRPr/>
            </a:pPr>
            <a:r>
              <a:rPr lang="en-US" sz="3600" dirty="0"/>
              <a:t>And accept the helmet of salvation</a:t>
            </a:r>
          </a:p>
        </p:txBody>
      </p:sp>
      <p:sp>
        <p:nvSpPr>
          <p:cNvPr id="6" name="New Shape"/>
          <p:cNvSpPr txBox="1">
            <a:spLocks/>
          </p:cNvSpPr>
          <p:nvPr/>
        </p:nvSpPr>
        <p:spPr>
          <a:xfrm>
            <a:off x="1250950" y="4444235"/>
            <a:ext cx="9493250" cy="5778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marL="0" marR="0" indent="0" defTabSz="914400" rtl="0" eaLnBrk="1" fontAlgn="auto" latinLnBrk="0" hangingPunct="1">
              <a:lnSpc>
                <a:spcPct val="100000"/>
              </a:lnSpc>
              <a:spcBef>
                <a:spcPts val="0"/>
              </a:spcBef>
              <a:spcAft>
                <a:spcPts val="0"/>
              </a:spcAft>
              <a:buClrTx/>
              <a:buSzTx/>
              <a:buFontTx/>
              <a:buNone/>
              <a:tabLst/>
              <a:defRPr/>
            </a:pPr>
            <a:r>
              <a:rPr lang="en-US" sz="3600" dirty="0" smtClean="0"/>
              <a:t>NLT - And put on salvation as your helmet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a:solidFill>
                  <a:srgbClr val="FFFFFF"/>
                </a:solidFill>
              </a:rPr>
              <a:t>Which one is the correct translation to you?</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Why do you think Paul made the </a:t>
            </a:r>
            <a:r>
              <a:rPr sz="6813" b="0" dirty="0" smtClean="0">
                <a:solidFill>
                  <a:srgbClr val="FFFFFF"/>
                </a:solidFill>
              </a:rPr>
              <a:t>helmet </a:t>
            </a:r>
            <a:r>
              <a:rPr sz="6813" b="0" dirty="0">
                <a:solidFill>
                  <a:srgbClr val="FFFFFF"/>
                </a:solidFill>
              </a:rPr>
              <a:t>salvation?</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extLst>
      <p:ext uri="{BB962C8B-B14F-4D97-AF65-F5344CB8AC3E}">
        <p14:creationId xmlns:p14="http://schemas.microsoft.com/office/powerpoint/2010/main" val="29293491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p:txBody>
          <a:bodyPr/>
          <a:lstStyle/>
          <a:p>
            <a:r>
              <a:rPr lang="en-US" dirty="0" smtClean="0"/>
              <a:t>What’s next?</a:t>
            </a:r>
            <a:endParaRPr lang="en-US" dirty="0"/>
          </a:p>
        </p:txBody>
      </p:sp>
      <p:sp>
        <p:nvSpPr>
          <p:cNvPr id="3" name="Text Placeholder 2"/>
          <p:cNvSpPr>
            <a:spLocks noGrp="1"/>
          </p:cNvSpPr>
          <p:nvPr>
            <p:ph type="body" idx="1"/>
          </p:nvPr>
        </p:nvSpPr>
        <p:spPr/>
        <p:txBody>
          <a:bodyPr>
            <a:normAutofit lnSpcReduction="10000"/>
          </a:bodyPr>
          <a:lstStyle/>
          <a:p>
            <a:r>
              <a:rPr lang="en-US" dirty="0" smtClean="0"/>
              <a:t>Belt, Sword </a:t>
            </a:r>
            <a:r>
              <a:rPr lang="en-US" smtClean="0"/>
              <a:t>or Spear?</a:t>
            </a:r>
            <a:endParaRPr lang="en-US"/>
          </a:p>
        </p:txBody>
      </p:sp>
    </p:spTree>
    <p:extLst>
      <p:ext uri="{BB962C8B-B14F-4D97-AF65-F5344CB8AC3E}">
        <p14:creationId xmlns:p14="http://schemas.microsoft.com/office/powerpoint/2010/main" val="4200466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a:solidFill>
                  <a:srgbClr val="FFFFFF"/>
                </a:solidFill>
              </a:rPr>
              <a:t>Set April Date</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76200" y="1828800"/>
            <a:ext cx="8496299"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Prayer</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extLst>
      <p:ext uri="{BB962C8B-B14F-4D97-AF65-F5344CB8AC3E}">
        <p14:creationId xmlns:p14="http://schemas.microsoft.com/office/powerpoint/2010/main" val="833949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And take the helmet of salvation, and the sword of the Spirit, which is the word of God;</a:t>
            </a:r>
          </a:p>
        </p:txBody>
      </p:sp>
      <p:sp>
        <p:nvSpPr>
          <p:cNvPr id="3" name="New Shape"/>
          <p:cNvSpPr>
            <a:spLocks noGrp="1"/>
          </p:cNvSpPr>
          <p:nvPr>
            <p:ph type="body" idx="1"/>
          </p:nvPr>
        </p:nvSpPr>
        <p:spPr>
          <a:xfrm>
            <a:off x="2774950" y="556260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r"/>
            <a:r>
              <a:rPr sz="4900" b="0" dirty="0">
                <a:solidFill>
                  <a:srgbClr val="FFFFFF"/>
                </a:solidFill>
              </a:rPr>
              <a:t>Ephesians </a:t>
            </a:r>
            <a:r>
              <a:rPr sz="4900" b="0" dirty="0" smtClean="0">
                <a:solidFill>
                  <a:srgbClr val="FFFFFF"/>
                </a:solidFill>
              </a:rPr>
              <a:t>6:17</a:t>
            </a:r>
            <a:r>
              <a:rPr lang="en-US" sz="4900" b="0" dirty="0" smtClean="0">
                <a:solidFill>
                  <a:srgbClr val="FFFFFF"/>
                </a:solidFill>
              </a:rPr>
              <a:t> </a:t>
            </a:r>
            <a:r>
              <a:rPr lang="en-US" sz="4900" b="0" dirty="0" err="1" smtClean="0">
                <a:solidFill>
                  <a:srgbClr val="FFFFFF"/>
                </a:solidFill>
              </a:rPr>
              <a:t>NKJV</a:t>
            </a:r>
            <a:endParaRPr sz="4900" b="0"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Why do you think Paul made the </a:t>
            </a:r>
            <a:r>
              <a:rPr sz="6813" b="0" dirty="0" smtClean="0">
                <a:solidFill>
                  <a:srgbClr val="FFFFFF"/>
                </a:solidFill>
              </a:rPr>
              <a:t>helmet </a:t>
            </a:r>
            <a:r>
              <a:rPr sz="6813" b="0" dirty="0">
                <a:solidFill>
                  <a:srgbClr val="FFFFFF"/>
                </a:solidFill>
              </a:rPr>
              <a:t>salvation?</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a:solidFill>
                  <a:srgbClr val="FFFFFF"/>
                </a:solidFill>
              </a:rPr>
              <a:t>What is the purpose &amp; overarching theme of the bible?</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8382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smtClean="0">
                <a:solidFill>
                  <a:srgbClr val="FFFFFF"/>
                </a:solidFill>
              </a:rPr>
              <a:t>Salvation</a:t>
            </a:r>
            <a:endParaRPr sz="6813" b="0" dirty="0">
              <a:solidFill>
                <a:srgbClr val="FFFFFF"/>
              </a:solidFill>
            </a:endParaRPr>
          </a:p>
        </p:txBody>
      </p:sp>
      <p:sp>
        <p:nvSpPr>
          <p:cNvPr id="3" name="New Shape"/>
          <p:cNvSpPr>
            <a:spLocks noGrp="1"/>
          </p:cNvSpPr>
          <p:nvPr>
            <p:ph type="body" idx="1"/>
          </p:nvPr>
        </p:nvSpPr>
        <p:spPr>
          <a:xfrm>
            <a:off x="1346199" y="3657600"/>
            <a:ext cx="9493250" cy="914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r>
              <a:rPr lang="en-US" sz="3600" dirty="0" smtClean="0"/>
              <a:t>Soteriology - The </a:t>
            </a:r>
            <a:r>
              <a:rPr lang="en-US" sz="3600" dirty="0"/>
              <a:t>study of </a:t>
            </a:r>
            <a:r>
              <a:rPr lang="en-US" sz="3600" dirty="0" smtClean="0"/>
              <a:t>salvation.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a:solidFill>
                  <a:srgbClr val="FFFFFF"/>
                </a:solidFill>
              </a:rPr>
              <a:t>What is salvation, &amp; how do we receive it?</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832</Words>
  <Application>Microsoft Office PowerPoint</Application>
  <PresentationFormat>Custom</PresentationFormat>
  <Paragraphs>76</Paragraphs>
  <Slides>40</Slides>
  <Notes>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Windows User</cp:lastModifiedBy>
  <cp:revision>9</cp:revision>
  <dcterms:modified xsi:type="dcterms:W3CDTF">2019-03-06T19:14:49Z</dcterms:modified>
</cp:coreProperties>
</file>