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4" r:id="rId23"/>
    <p:sldId id="287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5" r:id="rId37"/>
    <p:sldId id="319" r:id="rId38"/>
    <p:sldId id="308" r:id="rId39"/>
    <p:sldId id="309" r:id="rId40"/>
    <p:sldId id="310" r:id="rId41"/>
    <p:sldId id="311" r:id="rId42"/>
    <p:sldId id="312" r:id="rId43"/>
    <p:sldId id="320" r:id="rId44"/>
    <p:sldId id="313" r:id="rId45"/>
    <p:sldId id="314" r:id="rId46"/>
    <p:sldId id="315" r:id="rId47"/>
    <p:sldId id="316" r:id="rId48"/>
    <p:sldId id="317" r:id="rId49"/>
    <p:sldId id="318" r:id="rId50"/>
  </p:sldIdLst>
  <p:sldSz cx="12192000" cy="6858000"/>
  <p:notesSz cx="12192000" cy="6858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9C6C4-EE93-43C7-8F48-569B4CBDFAE8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4AE39-9A48-4008-BBDA-9526A2B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2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0.5% comes from damaged scrolls that can’t be confirmed. Keep in mind this is original language to original language. This is not original language to English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4AE39-9A48-4008-BBDA-9526A2B1BD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00"/>
                </a:solidFill>
              </a:rPr>
              <a:t>even worse would be to fight the temptation of lust with - </a:t>
            </a:r>
            <a:r>
              <a:rPr lang="en-US" sz="1200" b="0" dirty="0" err="1" smtClean="0">
                <a:solidFill>
                  <a:srgbClr val="FFFF00"/>
                </a:solidFill>
              </a:rPr>
              <a:t>Sos</a:t>
            </a:r>
            <a:r>
              <a:rPr lang="en-US" sz="1200" b="0" dirty="0" smtClean="0">
                <a:solidFill>
                  <a:srgbClr val="FFFF00"/>
                </a:solidFill>
              </a:rPr>
              <a:t> 4:5 - Your two breasts are like two fawns, Twins of a gazelle, Which feed among the lilies.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sz="1200" b="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4AE39-9A48-4008-BBDA-9526A2B1BDE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5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9000" y="1587500"/>
            <a:ext cx="10401300" cy="14541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1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89000" y="3111499"/>
            <a:ext cx="10420350" cy="704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4480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889000" y="3937000"/>
            <a:ext cx="10426700" cy="4762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59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5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38200" y="7620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62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From a historian perspective ancient texts are evaluated generally by 3 </a:t>
            </a:r>
            <a:r>
              <a:rPr sz="6813" b="0" dirty="0" smtClean="0">
                <a:solidFill>
                  <a:srgbClr val="FFFFFF"/>
                </a:solidFill>
              </a:rPr>
              <a:t>criteria</a:t>
            </a:r>
            <a:r>
              <a:rPr lang="en-US" sz="6813" b="0" dirty="0" smtClean="0">
                <a:solidFill>
                  <a:srgbClr val="FFFFFF"/>
                </a:solidFill>
              </a:rPr>
              <a:t>;</a:t>
            </a:r>
            <a:endParaRPr sz="6813" b="0" dirty="0">
              <a:solidFill>
                <a:srgbClr val="FFFFFF"/>
              </a:solidFill>
            </a:endParaRPr>
          </a:p>
        </p:txBody>
      </p:sp>
      <p:sp>
        <p:nvSpPr>
          <p:cNvPr id="4" name="New Shape"/>
          <p:cNvSpPr>
            <a:spLocks noGrp="1"/>
          </p:cNvSpPr>
          <p:nvPr>
            <p:ph type="body"/>
          </p:nvPr>
        </p:nvSpPr>
        <p:spPr>
          <a:xfrm>
            <a:off x="533400" y="167640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77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00"/>
                </a:solidFill>
              </a:rPr>
              <a:t>1.) How many copies of the text do we have?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430250"/>
            <a:ext cx="1158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0" dirty="0" smtClean="0">
                <a:solidFill>
                  <a:srgbClr val="FFFFFF"/>
                </a:solidFill>
              </a:rPr>
              <a:t>2.) How far from the original writing/event were </a:t>
            </a:r>
            <a:r>
              <a:rPr lang="en-US" sz="4800" b="0" dirty="0" smtClean="0">
                <a:solidFill>
                  <a:srgbClr val="FFFFFF"/>
                </a:solidFill>
              </a:rPr>
              <a:t>the copies made?</a:t>
            </a:r>
            <a:endParaRPr lang="en-US" sz="4800" b="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123" y="5334000"/>
            <a:ext cx="11593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</a:rPr>
              <a:t>3.) How closely do the copies reflect the originals?</a:t>
            </a:r>
            <a:endParaRPr lang="en-US" sz="4000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457200" y="1828800"/>
            <a:ext cx="11430000" cy="2133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77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What do you think? </a:t>
            </a:r>
            <a:endParaRPr lang="en-US" sz="6813" b="0" dirty="0" smtClean="0">
              <a:solidFill>
                <a:srgbClr val="FFFFFF"/>
              </a:solidFill>
            </a:endParaRPr>
          </a:p>
          <a:p>
            <a:pPr algn="ctr"/>
            <a:endParaRPr lang="en-US" sz="6813" b="0" dirty="0" smtClean="0">
              <a:solidFill>
                <a:srgbClr val="FFFFFF"/>
              </a:solidFill>
            </a:endParaRPr>
          </a:p>
          <a:p>
            <a:pPr algn="ctr"/>
            <a:r>
              <a:rPr sz="6813" b="0" dirty="0" smtClean="0">
                <a:solidFill>
                  <a:srgbClr val="FFFFFF"/>
                </a:solidFill>
              </a:rPr>
              <a:t>Looking </a:t>
            </a:r>
            <a:r>
              <a:rPr sz="6813" b="0" dirty="0">
                <a:solidFill>
                  <a:srgbClr val="FFFFFF"/>
                </a:solidFill>
              </a:rPr>
              <a:t>at only the New </a:t>
            </a:r>
            <a:r>
              <a:rPr sz="6813" b="0" dirty="0" smtClean="0">
                <a:solidFill>
                  <a:srgbClr val="FFFFFF"/>
                </a:solidFill>
              </a:rPr>
              <a:t>Testament</a:t>
            </a:r>
            <a:r>
              <a:rPr lang="en-US" sz="6813" b="0" dirty="0" smtClean="0">
                <a:solidFill>
                  <a:srgbClr val="FFFFFF"/>
                </a:solidFill>
              </a:rPr>
              <a:t>.</a:t>
            </a:r>
            <a:endParaRPr sz="6813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1295400"/>
            <a:ext cx="10433050" cy="23050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700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How many copies, </a:t>
            </a:r>
            <a:endParaRPr lang="en-US" sz="6813" b="0" dirty="0" smtClean="0">
              <a:solidFill>
                <a:srgbClr val="FFFFFF"/>
              </a:solidFill>
            </a:endParaRPr>
          </a:p>
          <a:p>
            <a:pPr algn="ctr"/>
            <a:r>
              <a:rPr sz="6813" b="0" dirty="0" smtClean="0">
                <a:solidFill>
                  <a:srgbClr val="FFFFFF"/>
                </a:solidFill>
              </a:rPr>
              <a:t>how </a:t>
            </a:r>
            <a:r>
              <a:rPr sz="6813" b="0" dirty="0">
                <a:solidFill>
                  <a:srgbClr val="FFFFFF"/>
                </a:solidFill>
              </a:rPr>
              <a:t>far from the original event, </a:t>
            </a:r>
            <a:endParaRPr lang="en-US" sz="6813" b="0" dirty="0" smtClean="0">
              <a:solidFill>
                <a:srgbClr val="FFFFFF"/>
              </a:solidFill>
            </a:endParaRPr>
          </a:p>
          <a:p>
            <a:pPr algn="ctr"/>
            <a:r>
              <a:rPr sz="6813" b="0" dirty="0" smtClean="0">
                <a:solidFill>
                  <a:srgbClr val="FFFFFF"/>
                </a:solidFill>
              </a:rPr>
              <a:t>&amp; </a:t>
            </a:r>
            <a:r>
              <a:rPr sz="6813" b="0" dirty="0">
                <a:solidFill>
                  <a:srgbClr val="FFFFFF"/>
                </a:solidFill>
              </a:rPr>
              <a:t>how closely do the copies match?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1066800"/>
            <a:ext cx="10433050" cy="25336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85000" lnSpcReduction="1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How do you think the New Testament compares to other famous books of </a:t>
            </a:r>
            <a:r>
              <a:rPr lang="en-US" sz="6813" b="0" dirty="0" smtClean="0">
                <a:solidFill>
                  <a:srgbClr val="FFFFFF"/>
                </a:solidFill>
              </a:rPr>
              <a:t>history</a:t>
            </a:r>
            <a:r>
              <a:rPr sz="6813" b="0" dirty="0" smtClean="0">
                <a:solidFill>
                  <a:srgbClr val="FFFFFF"/>
                </a:solidFill>
              </a:rPr>
              <a:t>?</a:t>
            </a:r>
            <a:endParaRPr sz="6813" b="0" dirty="0">
              <a:solidFill>
                <a:srgbClr val="FFFFFF"/>
              </a:solidFill>
            </a:endParaRP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38200" y="3048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 smtClean="0">
                <a:solidFill>
                  <a:srgbClr val="FFFFFF"/>
                </a:solidFill>
              </a:rPr>
              <a:t>Plato</a:t>
            </a:r>
            <a:endParaRPr sz="6813" b="0" dirty="0">
              <a:solidFill>
                <a:srgbClr val="FFFFFF"/>
              </a:solidFill>
            </a:endParaRP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19200" y="1752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l"/>
            <a:r>
              <a:rPr lang="en-US" sz="3600" dirty="0">
                <a:solidFill>
                  <a:srgbClr val="FFFF00"/>
                </a:solidFill>
              </a:rPr>
              <a:t>Written 427-347 </a:t>
            </a:r>
            <a:r>
              <a:rPr lang="en-US" sz="3600" dirty="0" err="1">
                <a:solidFill>
                  <a:srgbClr val="FFFF00"/>
                </a:solidFill>
              </a:rPr>
              <a:t>b.c.</a:t>
            </a:r>
            <a:r>
              <a:rPr lang="en-US" sz="3600" dirty="0">
                <a:solidFill>
                  <a:srgbClr val="FFFF00"/>
                </a:solidFill>
              </a:rPr>
              <a:t>, 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4" name="New Shape"/>
          <p:cNvSpPr txBox="1">
            <a:spLocks/>
          </p:cNvSpPr>
          <p:nvPr/>
        </p:nvSpPr>
        <p:spPr>
          <a:xfrm>
            <a:off x="1219200" y="251333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200" dirty="0" smtClean="0"/>
              <a:t>Earliest Copy - 900 </a:t>
            </a:r>
            <a:r>
              <a:rPr lang="en-US" sz="3200" dirty="0" err="1" smtClean="0"/>
              <a:t>a.d.</a:t>
            </a:r>
            <a:r>
              <a:rPr lang="en-US" sz="3200" dirty="0" smtClean="0"/>
              <a:t>,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New Shape"/>
          <p:cNvSpPr txBox="1">
            <a:spLocks/>
          </p:cNvSpPr>
          <p:nvPr/>
        </p:nvSpPr>
        <p:spPr>
          <a:xfrm>
            <a:off x="1250950" y="335280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Time Span = 1,200yrs,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New Shape"/>
          <p:cNvSpPr txBox="1">
            <a:spLocks/>
          </p:cNvSpPr>
          <p:nvPr/>
        </p:nvSpPr>
        <p:spPr>
          <a:xfrm>
            <a:off x="1250950" y="419100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200" dirty="0" smtClean="0"/>
              <a:t>Number of copies - 7, </a:t>
            </a:r>
          </a:p>
          <a:p>
            <a:pPr algn="l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New Shape"/>
          <p:cNvSpPr txBox="1">
            <a:spLocks/>
          </p:cNvSpPr>
          <p:nvPr/>
        </p:nvSpPr>
        <p:spPr>
          <a:xfrm>
            <a:off x="1250950" y="4948682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Accuracy of copies - Low</a:t>
            </a:r>
          </a:p>
          <a:p>
            <a:pPr algn="l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46225"/>
            <a:ext cx="401266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30097"/>
            <a:ext cx="6197600" cy="5074454"/>
          </a:xfrm>
          <a:prstGeom prst="rect">
            <a:avLst/>
          </a:prstGeom>
        </p:spPr>
      </p:pic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38200" y="21336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 smtClean="0">
                <a:solidFill>
                  <a:srgbClr val="FFFFFF"/>
                </a:solidFill>
              </a:rPr>
              <a:t>Caesar</a:t>
            </a:r>
            <a:endParaRPr sz="6813" b="0" dirty="0">
              <a:solidFill>
                <a:srgbClr val="FFFFFF"/>
              </a:solidFill>
            </a:endParaRP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l"/>
            <a:r>
              <a:rPr lang="en-US" sz="3600" dirty="0">
                <a:solidFill>
                  <a:srgbClr val="FFFF00"/>
                </a:solidFill>
              </a:rPr>
              <a:t>Written 100-44 </a:t>
            </a:r>
            <a:r>
              <a:rPr lang="en-US" sz="3600" dirty="0" err="1" smtClean="0">
                <a:solidFill>
                  <a:srgbClr val="FFFF00"/>
                </a:solidFill>
              </a:rPr>
              <a:t>b.c.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4" name="New Shape"/>
          <p:cNvSpPr txBox="1">
            <a:spLocks/>
          </p:cNvSpPr>
          <p:nvPr/>
        </p:nvSpPr>
        <p:spPr>
          <a:xfrm>
            <a:off x="1371600" y="259080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600" dirty="0" smtClean="0"/>
              <a:t>Earliest Copy - 900 </a:t>
            </a:r>
            <a:r>
              <a:rPr lang="en-US" sz="3600" dirty="0" err="1" smtClean="0"/>
              <a:t>a.d.</a:t>
            </a:r>
            <a:endParaRPr lang="en-US" dirty="0"/>
          </a:p>
        </p:txBody>
      </p:sp>
      <p:sp>
        <p:nvSpPr>
          <p:cNvPr id="5" name="New Shape"/>
          <p:cNvSpPr txBox="1">
            <a:spLocks/>
          </p:cNvSpPr>
          <p:nvPr/>
        </p:nvSpPr>
        <p:spPr>
          <a:xfrm>
            <a:off x="1327150" y="323215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Time Span = 1,000yrs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New Shape"/>
          <p:cNvSpPr txBox="1">
            <a:spLocks/>
          </p:cNvSpPr>
          <p:nvPr/>
        </p:nvSpPr>
        <p:spPr>
          <a:xfrm>
            <a:off x="1371600" y="388620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 rtl="0"/>
            <a:r>
              <a:rPr lang="en-US" sz="3600" dirty="0" smtClean="0"/>
              <a:t>Number of copies - 10</a:t>
            </a:r>
            <a:endParaRPr lang="en-US" dirty="0"/>
          </a:p>
        </p:txBody>
      </p:sp>
      <p:sp>
        <p:nvSpPr>
          <p:cNvPr id="7" name="New Shape"/>
          <p:cNvSpPr txBox="1">
            <a:spLocks/>
          </p:cNvSpPr>
          <p:nvPr/>
        </p:nvSpPr>
        <p:spPr>
          <a:xfrm>
            <a:off x="1371600" y="449580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Accuracy of copies - Low</a:t>
            </a:r>
          </a:p>
          <a:p>
            <a:pPr algn="l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1524000"/>
            <a:ext cx="3302000" cy="3962400"/>
          </a:xfrm>
          <a:prstGeom prst="rect">
            <a:avLst/>
          </a:prstGeom>
        </p:spPr>
      </p:pic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990600" y="21336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 smtClean="0">
                <a:solidFill>
                  <a:srgbClr val="FFFFFF"/>
                </a:solidFill>
              </a:rPr>
              <a:t>Aristotle</a:t>
            </a:r>
            <a:endParaRPr sz="6813" b="0" dirty="0">
              <a:solidFill>
                <a:srgbClr val="FFFFFF"/>
              </a:solidFill>
            </a:endParaRP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19200" y="1752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l"/>
            <a:r>
              <a:rPr lang="en-US" sz="3600" dirty="0">
                <a:solidFill>
                  <a:srgbClr val="FFFF00"/>
                </a:solidFill>
              </a:rPr>
              <a:t>Written 384-322 </a:t>
            </a:r>
            <a:r>
              <a:rPr lang="en-US" sz="3600" dirty="0" err="1" smtClean="0">
                <a:solidFill>
                  <a:srgbClr val="FFFF00"/>
                </a:solidFill>
              </a:rPr>
              <a:t>b.c.</a:t>
            </a:r>
            <a:endParaRPr lang="en-US" sz="3600" dirty="0">
              <a:solidFill>
                <a:srgbClr val="FFFF00"/>
              </a:solidFill>
            </a:endParaRPr>
          </a:p>
          <a:p>
            <a:pPr algn="ctr"/>
            <a:endParaRPr dirty="0">
              <a:solidFill>
                <a:srgbClr val="FFFF00"/>
              </a:solidFill>
            </a:endParaRPr>
          </a:p>
        </p:txBody>
      </p:sp>
      <p:sp>
        <p:nvSpPr>
          <p:cNvPr id="4" name="New Shape"/>
          <p:cNvSpPr txBox="1">
            <a:spLocks/>
          </p:cNvSpPr>
          <p:nvPr/>
        </p:nvSpPr>
        <p:spPr>
          <a:xfrm>
            <a:off x="1219200" y="254635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600" dirty="0" smtClean="0"/>
              <a:t>Earliest Copy - 1,100 </a:t>
            </a:r>
            <a:r>
              <a:rPr lang="en-US" sz="3600" dirty="0" err="1" smtClean="0"/>
              <a:t>a.d.</a:t>
            </a:r>
            <a:endParaRPr lang="en-US" dirty="0"/>
          </a:p>
        </p:txBody>
      </p:sp>
      <p:sp>
        <p:nvSpPr>
          <p:cNvPr id="5" name="New Shape"/>
          <p:cNvSpPr txBox="1">
            <a:spLocks/>
          </p:cNvSpPr>
          <p:nvPr/>
        </p:nvSpPr>
        <p:spPr>
          <a:xfrm>
            <a:off x="1219200" y="335280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Time Span = 1,400yrs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New Shape"/>
          <p:cNvSpPr txBox="1">
            <a:spLocks/>
          </p:cNvSpPr>
          <p:nvPr/>
        </p:nvSpPr>
        <p:spPr>
          <a:xfrm>
            <a:off x="1219200" y="407035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Number of copies - 49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New Shape"/>
          <p:cNvSpPr txBox="1">
            <a:spLocks/>
          </p:cNvSpPr>
          <p:nvPr/>
        </p:nvSpPr>
        <p:spPr>
          <a:xfrm>
            <a:off x="1219200" y="475615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Accuracy of copies - Low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35" y="2286000"/>
            <a:ext cx="4162425" cy="2895600"/>
          </a:xfrm>
          <a:prstGeom prst="rect">
            <a:avLst/>
          </a:prstGeom>
        </p:spPr>
      </p:pic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38200" y="21336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Homer (Iliad</a:t>
            </a:r>
            <a:r>
              <a:rPr sz="6813" b="0" dirty="0" smtClean="0">
                <a:solidFill>
                  <a:srgbClr val="FFFFFF"/>
                </a:solidFill>
              </a:rPr>
              <a:t>)</a:t>
            </a:r>
            <a:endParaRPr sz="6813" b="0" dirty="0">
              <a:solidFill>
                <a:srgbClr val="FFFFFF"/>
              </a:solidFill>
            </a:endParaRP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71600" y="18288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l"/>
            <a:r>
              <a:rPr lang="en-US" sz="3600" dirty="0">
                <a:solidFill>
                  <a:srgbClr val="FFFF00"/>
                </a:solidFill>
              </a:rPr>
              <a:t>Written 900 </a:t>
            </a:r>
            <a:r>
              <a:rPr lang="en-US" sz="3600" dirty="0" err="1">
                <a:solidFill>
                  <a:srgbClr val="FFFF00"/>
                </a:solidFill>
              </a:rPr>
              <a:t>b.c</a:t>
            </a:r>
            <a:r>
              <a:rPr lang="en-US" sz="3600" dirty="0" err="1" smtClean="0">
                <a:solidFill>
                  <a:srgbClr val="FFFF00"/>
                </a:solidFill>
              </a:rPr>
              <a:t>.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5" name="New Shape"/>
          <p:cNvSpPr txBox="1">
            <a:spLocks/>
          </p:cNvSpPr>
          <p:nvPr/>
        </p:nvSpPr>
        <p:spPr>
          <a:xfrm>
            <a:off x="1371600" y="266700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Earliest Copy - 400 </a:t>
            </a:r>
            <a:r>
              <a:rPr lang="en-US" sz="3600" dirty="0" err="1" smtClean="0">
                <a:solidFill>
                  <a:schemeClr val="bg1"/>
                </a:solidFill>
              </a:rPr>
              <a:t>b.c.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New Shape"/>
          <p:cNvSpPr txBox="1">
            <a:spLocks/>
          </p:cNvSpPr>
          <p:nvPr/>
        </p:nvSpPr>
        <p:spPr>
          <a:xfrm>
            <a:off x="1371600" y="346075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Time Span = 500yrs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New Shape"/>
          <p:cNvSpPr txBox="1">
            <a:spLocks/>
          </p:cNvSpPr>
          <p:nvPr/>
        </p:nvSpPr>
        <p:spPr>
          <a:xfrm>
            <a:off x="1327150" y="434340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Number of copies - 643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New Shape"/>
          <p:cNvSpPr txBox="1">
            <a:spLocks/>
          </p:cNvSpPr>
          <p:nvPr/>
        </p:nvSpPr>
        <p:spPr>
          <a:xfrm>
            <a:off x="1327150" y="521335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Accuracy of copies - 95%</a:t>
            </a:r>
          </a:p>
          <a:p>
            <a:pPr algn="l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62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>
                <a:solidFill>
                  <a:srgbClr val="FFFFFF"/>
                </a:solidFill>
              </a:rPr>
              <a:t>With this in mind do you want to change any of your numbers you guessed before?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897380"/>
            <a:ext cx="2506980" cy="3949544"/>
          </a:xfrm>
          <a:prstGeom prst="rect">
            <a:avLst/>
          </a:prstGeom>
        </p:spPr>
      </p:pic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38200" y="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New </a:t>
            </a:r>
            <a:r>
              <a:rPr sz="6813" b="0" dirty="0" smtClean="0">
                <a:solidFill>
                  <a:srgbClr val="FFFFFF"/>
                </a:solidFill>
              </a:rPr>
              <a:t>Testament</a:t>
            </a:r>
            <a:endParaRPr sz="6813" b="0" dirty="0">
              <a:solidFill>
                <a:srgbClr val="FFFFFF"/>
              </a:solidFill>
            </a:endParaRP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19200" y="16002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l"/>
            <a:r>
              <a:rPr lang="en-US" sz="3600" dirty="0">
                <a:solidFill>
                  <a:srgbClr val="FFFF00"/>
                </a:solidFill>
              </a:rPr>
              <a:t>Written 50-100 </a:t>
            </a:r>
            <a:r>
              <a:rPr lang="en-US" sz="3600" dirty="0" err="1">
                <a:solidFill>
                  <a:srgbClr val="FFFF00"/>
                </a:solidFill>
              </a:rPr>
              <a:t>a.d</a:t>
            </a:r>
            <a:r>
              <a:rPr lang="en-US" sz="3600" dirty="0" err="1" smtClean="0">
                <a:solidFill>
                  <a:srgbClr val="FFFF00"/>
                </a:solidFill>
              </a:rPr>
              <a:t>.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4" name="New Shape"/>
          <p:cNvSpPr txBox="1">
            <a:spLocks/>
          </p:cNvSpPr>
          <p:nvPr/>
        </p:nvSpPr>
        <p:spPr>
          <a:xfrm>
            <a:off x="1219200" y="239395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600" dirty="0" smtClean="0"/>
              <a:t>Earliest Copy - 130 </a:t>
            </a:r>
            <a:r>
              <a:rPr lang="en-US" sz="3600" dirty="0" err="1" smtClean="0"/>
              <a:t>a.d.</a:t>
            </a:r>
            <a:endParaRPr lang="en-US" dirty="0"/>
          </a:p>
        </p:txBody>
      </p:sp>
      <p:sp>
        <p:nvSpPr>
          <p:cNvPr id="5" name="New Shape"/>
          <p:cNvSpPr txBox="1">
            <a:spLocks/>
          </p:cNvSpPr>
          <p:nvPr/>
        </p:nvSpPr>
        <p:spPr>
          <a:xfrm>
            <a:off x="1174750" y="327660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Time Span = 30 to 80yrs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New Shape"/>
          <p:cNvSpPr txBox="1">
            <a:spLocks/>
          </p:cNvSpPr>
          <p:nvPr/>
        </p:nvSpPr>
        <p:spPr>
          <a:xfrm>
            <a:off x="1174750" y="414655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600" dirty="0" smtClean="0"/>
              <a:t>Number of copies - 5,600</a:t>
            </a:r>
            <a:endParaRPr lang="en-US" dirty="0"/>
          </a:p>
        </p:txBody>
      </p:sp>
      <p:sp>
        <p:nvSpPr>
          <p:cNvPr id="7" name="New Shape"/>
          <p:cNvSpPr txBox="1">
            <a:spLocks/>
          </p:cNvSpPr>
          <p:nvPr/>
        </p:nvSpPr>
        <p:spPr>
          <a:xfrm>
            <a:off x="1174750" y="4984750"/>
            <a:ext cx="949325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Accuracy of copies - 99.5%</a:t>
            </a:r>
          </a:p>
          <a:p>
            <a:pPr algn="l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>
                <a:solidFill>
                  <a:srgbClr val="FFFFFF"/>
                </a:solidFill>
              </a:rPr>
              <a:t>The Sword of the Spirit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228600" y="228600"/>
            <a:ext cx="11734800" cy="12954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700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Why is the </a:t>
            </a:r>
            <a:r>
              <a:rPr lang="en-US" sz="6813" b="0" dirty="0" smtClean="0">
                <a:solidFill>
                  <a:srgbClr val="FFFFFF"/>
                </a:solidFill>
              </a:rPr>
              <a:t>New Testament </a:t>
            </a:r>
            <a:r>
              <a:rPr sz="6813" b="0" dirty="0" smtClean="0">
                <a:solidFill>
                  <a:srgbClr val="FFFFFF"/>
                </a:solidFill>
              </a:rPr>
              <a:t>so </a:t>
            </a:r>
            <a:r>
              <a:rPr sz="6813" b="0" dirty="0">
                <a:solidFill>
                  <a:srgbClr val="FFFFFF"/>
                </a:solidFill>
              </a:rPr>
              <a:t>accurate? 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71600" y="2971800"/>
            <a:ext cx="9493250" cy="14160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2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r>
              <a:rPr lang="en-US" sz="3600" dirty="0"/>
              <a:t>The Old Testament is also amazingly accurate because of how it was copied. It was a process unlike any other book in history.</a:t>
            </a:r>
          </a:p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1066800" y="7620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550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Jewish scribes solidified the following process for creating copies of the Torah and eventually other books in the Old Testament.</a:t>
            </a:r>
          </a:p>
        </p:txBody>
      </p:sp>
      <p:sp>
        <p:nvSpPr>
          <p:cNvPr id="4" name="New Shape"/>
          <p:cNvSpPr>
            <a:spLocks noGrp="1"/>
          </p:cNvSpPr>
          <p:nvPr>
            <p:ph type="body"/>
          </p:nvPr>
        </p:nvSpPr>
        <p:spPr>
          <a:xfrm>
            <a:off x="304799" y="1600200"/>
            <a:ext cx="11582401" cy="1524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62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00"/>
                </a:solidFill>
              </a:rPr>
              <a:t>1.) They could only use clean animal skins, both to write on, and bind manuscripts.</a:t>
            </a:r>
          </a:p>
        </p:txBody>
      </p:sp>
      <p:sp>
        <p:nvSpPr>
          <p:cNvPr id="5" name="New Shape"/>
          <p:cNvSpPr>
            <a:spLocks noGrp="1"/>
          </p:cNvSpPr>
          <p:nvPr>
            <p:ph type="body"/>
          </p:nvPr>
        </p:nvSpPr>
        <p:spPr>
          <a:xfrm>
            <a:off x="304800" y="3352800"/>
            <a:ext cx="11734800" cy="12954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700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2.) Each column of writing could have no less than 48, and no more than 60 lines.</a:t>
            </a:r>
          </a:p>
        </p:txBody>
      </p:sp>
      <p:sp>
        <p:nvSpPr>
          <p:cNvPr id="6" name="New Shape"/>
          <p:cNvSpPr>
            <a:spLocks noGrp="1"/>
          </p:cNvSpPr>
          <p:nvPr>
            <p:ph type="body"/>
          </p:nvPr>
        </p:nvSpPr>
        <p:spPr>
          <a:xfrm>
            <a:off x="304800" y="4953000"/>
            <a:ext cx="11353800" cy="12192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62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00"/>
                </a:solidFill>
              </a:rPr>
              <a:t>3.) The ink must be black, and of a special recipe.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ew Shape"/>
          <p:cNvSpPr txBox="1">
            <a:spLocks/>
          </p:cNvSpPr>
          <p:nvPr/>
        </p:nvSpPr>
        <p:spPr>
          <a:xfrm>
            <a:off x="152400" y="1600200"/>
            <a:ext cx="11880850" cy="160020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Autofit/>
          </a:bodyPr>
          <a:lstStyle>
            <a:lvl1pPr algn="ctr">
              <a:defRPr sz="6813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dirty="0" smtClean="0">
                <a:solidFill>
                  <a:srgbClr val="FFFF00"/>
                </a:solidFill>
              </a:rPr>
              <a:t>4.) No word or single letter could be written from memory. A scribe must have another scroll open before him &amp; must verbalize each word aloud while they were writing.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New Shape"/>
          <p:cNvSpPr txBox="1">
            <a:spLocks/>
          </p:cNvSpPr>
          <p:nvPr/>
        </p:nvSpPr>
        <p:spPr>
          <a:xfrm>
            <a:off x="1066800" y="76200"/>
            <a:ext cx="10433050" cy="149860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55000" lnSpcReduction="20000"/>
          </a:bodyPr>
          <a:lstStyle>
            <a:lvl1pPr algn="ctr">
              <a:defRPr sz="6813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mtClean="0"/>
              <a:t>Jewish scribes solidified the following process for creating copies of the Torah and eventually other books in the Old Testament.</a:t>
            </a:r>
            <a:endParaRPr lang="en-US" dirty="0"/>
          </a:p>
        </p:txBody>
      </p:sp>
      <p:sp>
        <p:nvSpPr>
          <p:cNvPr id="7" name="New Shape"/>
          <p:cNvSpPr>
            <a:spLocks noGrp="1"/>
          </p:cNvSpPr>
          <p:nvPr>
            <p:ph type="body"/>
          </p:nvPr>
        </p:nvSpPr>
        <p:spPr>
          <a:xfrm>
            <a:off x="304800" y="3149600"/>
            <a:ext cx="11582400" cy="11938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2800" b="0" dirty="0">
                <a:solidFill>
                  <a:srgbClr val="FFFFFF"/>
                </a:solidFill>
              </a:rPr>
              <a:t>5.) They must wipe the pen and wash their entire bodies before writing the word "Jehovah," every time they wrote it.</a:t>
            </a:r>
          </a:p>
        </p:txBody>
      </p:sp>
      <p:sp>
        <p:nvSpPr>
          <p:cNvPr id="8" name="New Shape"/>
          <p:cNvSpPr>
            <a:spLocks noGrp="1"/>
          </p:cNvSpPr>
          <p:nvPr>
            <p:ph type="body"/>
          </p:nvPr>
        </p:nvSpPr>
        <p:spPr>
          <a:xfrm>
            <a:off x="381000" y="4724400"/>
            <a:ext cx="11734800" cy="1117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2800" b="0" dirty="0">
                <a:solidFill>
                  <a:srgbClr val="FFFF00"/>
                </a:solidFill>
              </a:rPr>
              <a:t>6.) There must be a review within 30 days, and if as many as 3 pages required any corrections, the entire manuscript (book) had to be redone.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228600" y="1930400"/>
            <a:ext cx="1181100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2800" b="0" dirty="0">
                <a:solidFill>
                  <a:srgbClr val="FFFF00"/>
                </a:solidFill>
              </a:rPr>
              <a:t>7.) Every letter had to have some space around it. If one letter touched another or if a letter was defective because of incorrect writing, a hole, a tear, or a smudge so that it could not be easily read, the entire scroll was invalidated.</a:t>
            </a:r>
          </a:p>
        </p:txBody>
      </p:sp>
      <p:sp>
        <p:nvSpPr>
          <p:cNvPr id="4" name="New Shape"/>
          <p:cNvSpPr txBox="1">
            <a:spLocks/>
          </p:cNvSpPr>
          <p:nvPr/>
        </p:nvSpPr>
        <p:spPr>
          <a:xfrm>
            <a:off x="1066800" y="76200"/>
            <a:ext cx="10433050" cy="149860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55000" lnSpcReduction="20000"/>
          </a:bodyPr>
          <a:lstStyle>
            <a:lvl1pPr algn="ctr">
              <a:defRPr sz="6813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Jewish scribes solidified the following process for creating copies of the Torah and eventually other books in the Old Testament.</a:t>
            </a:r>
            <a:endParaRPr lang="en-US" dirty="0"/>
          </a:p>
        </p:txBody>
      </p:sp>
      <p:sp>
        <p:nvSpPr>
          <p:cNvPr id="5" name="New Shape"/>
          <p:cNvSpPr>
            <a:spLocks noGrp="1"/>
          </p:cNvSpPr>
          <p:nvPr>
            <p:ph type="body"/>
          </p:nvPr>
        </p:nvSpPr>
        <p:spPr>
          <a:xfrm>
            <a:off x="152400" y="3835400"/>
            <a:ext cx="11998325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2800" b="0" dirty="0">
                <a:solidFill>
                  <a:srgbClr val="FFFFFF"/>
                </a:solidFill>
              </a:rPr>
              <a:t>8.) The letters, words, and paragraphs had to be counted, and the document became invalid if 2 letters touched each other. The middle paragraph, word and letter must correspond to those of the original document.</a:t>
            </a:r>
          </a:p>
        </p:txBody>
      </p:sp>
      <p:sp>
        <p:nvSpPr>
          <p:cNvPr id="6" name="New Shape"/>
          <p:cNvSpPr>
            <a:spLocks noGrp="1"/>
          </p:cNvSpPr>
          <p:nvPr>
            <p:ph type="body"/>
          </p:nvPr>
        </p:nvSpPr>
        <p:spPr>
          <a:xfrm>
            <a:off x="76200" y="5105400"/>
            <a:ext cx="1196340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2800" b="0" dirty="0">
                <a:solidFill>
                  <a:srgbClr val="FFFF00"/>
                </a:solidFill>
              </a:rPr>
              <a:t>9.) The documents could be stored only in sacred </a:t>
            </a:r>
            <a:r>
              <a:rPr sz="2800" b="0" dirty="0" smtClean="0">
                <a:solidFill>
                  <a:srgbClr val="FFFF00"/>
                </a:solidFill>
              </a:rPr>
              <a:t>places</a:t>
            </a:r>
            <a:r>
              <a:rPr lang="en-US" sz="2800" b="0" dirty="0" smtClean="0">
                <a:solidFill>
                  <a:srgbClr val="FFFF00"/>
                </a:solidFill>
              </a:rPr>
              <a:t> </a:t>
            </a:r>
            <a:r>
              <a:rPr sz="2800" b="0" dirty="0" smtClean="0">
                <a:solidFill>
                  <a:srgbClr val="FFFF00"/>
                </a:solidFill>
              </a:rPr>
              <a:t>(synagogues</a:t>
            </a:r>
            <a:r>
              <a:rPr sz="2800" b="0" dirty="0">
                <a:solidFill>
                  <a:srgbClr val="FFFF00"/>
                </a:solidFill>
              </a:rPr>
              <a:t>, </a:t>
            </a:r>
            <a:r>
              <a:rPr sz="2800" b="0" dirty="0" err="1">
                <a:solidFill>
                  <a:srgbClr val="FFFF00"/>
                </a:solidFill>
              </a:rPr>
              <a:t>etc</a:t>
            </a:r>
            <a:r>
              <a:rPr sz="2800" b="0" dirty="0">
                <a:solidFill>
                  <a:srgbClr val="FFFF00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152400" y="2101850"/>
            <a:ext cx="1188720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2800" b="0" dirty="0">
                <a:solidFill>
                  <a:srgbClr val="FFFF00"/>
                </a:solidFill>
              </a:rPr>
              <a:t>10.) As no document containing God's Word could be destroyed, they were stored, or buried, in a </a:t>
            </a:r>
            <a:r>
              <a:rPr sz="2800" b="0" dirty="0" err="1">
                <a:solidFill>
                  <a:srgbClr val="FFFF00"/>
                </a:solidFill>
              </a:rPr>
              <a:t>genizah</a:t>
            </a:r>
            <a:r>
              <a:rPr sz="2800" b="0" dirty="0">
                <a:solidFill>
                  <a:srgbClr val="FFFF00"/>
                </a:solidFill>
              </a:rPr>
              <a:t> - a Hebrew term meaning "hiding place." These were usually kept in a synagogue or sometimes in a Jewish cemetery.</a:t>
            </a:r>
          </a:p>
        </p:txBody>
      </p:sp>
      <p:sp>
        <p:nvSpPr>
          <p:cNvPr id="4" name="New Shape"/>
          <p:cNvSpPr txBox="1">
            <a:spLocks/>
          </p:cNvSpPr>
          <p:nvPr/>
        </p:nvSpPr>
        <p:spPr>
          <a:xfrm>
            <a:off x="1066800" y="76200"/>
            <a:ext cx="10433050" cy="149860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55000" lnSpcReduction="20000"/>
          </a:bodyPr>
          <a:lstStyle>
            <a:lvl1pPr algn="ctr">
              <a:defRPr sz="6813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Jewish scribes solidified the following process for creating copies of the Torah and eventually other books in the Old Testament.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990600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l"/>
            <a:r>
              <a:rPr lang="en-US" sz="6000" dirty="0"/>
              <a:t>79,976 words in Hebrew</a:t>
            </a:r>
            <a:endParaRPr sz="6000" dirty="0"/>
          </a:p>
        </p:txBody>
      </p:sp>
      <p:sp>
        <p:nvSpPr>
          <p:cNvPr id="5" name="New Shape"/>
          <p:cNvSpPr txBox="1">
            <a:spLocks/>
          </p:cNvSpPr>
          <p:nvPr/>
        </p:nvSpPr>
        <p:spPr>
          <a:xfrm>
            <a:off x="152400" y="228600"/>
            <a:ext cx="11887200" cy="106680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Autofit/>
          </a:bodyPr>
          <a:lstStyle>
            <a:lvl1pPr algn="ctr">
              <a:defRPr sz="6813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600" smtClean="0"/>
              <a:t>In case you were wondering, the Torah (Pentateuch) has; </a:t>
            </a:r>
            <a:endParaRPr lang="en-US" sz="3600" dirty="0"/>
          </a:p>
        </p:txBody>
      </p:sp>
      <p:sp>
        <p:nvSpPr>
          <p:cNvPr id="6" name="New Shape"/>
          <p:cNvSpPr>
            <a:spLocks noGrp="1"/>
          </p:cNvSpPr>
          <p:nvPr>
            <p:ph type="body"/>
          </p:nvPr>
        </p:nvSpPr>
        <p:spPr>
          <a:xfrm>
            <a:off x="990600" y="198120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l"/>
            <a:r>
              <a:rPr sz="6000" b="0" dirty="0" smtClean="0">
                <a:solidFill>
                  <a:srgbClr val="FFFFFF"/>
                </a:solidFill>
              </a:rPr>
              <a:t>304,805</a:t>
            </a:r>
            <a:r>
              <a:rPr sz="6813" b="0" dirty="0" smtClean="0">
                <a:solidFill>
                  <a:srgbClr val="FFFFFF"/>
                </a:solidFill>
              </a:rPr>
              <a:t> letters</a:t>
            </a:r>
            <a:endParaRPr sz="6813" b="0" dirty="0">
              <a:solidFill>
                <a:srgbClr val="FFFFFF"/>
              </a:solidFill>
            </a:endParaRPr>
          </a:p>
        </p:txBody>
      </p:sp>
      <p:sp>
        <p:nvSpPr>
          <p:cNvPr id="7" name="New Shape"/>
          <p:cNvSpPr txBox="1">
            <a:spLocks/>
          </p:cNvSpPr>
          <p:nvPr/>
        </p:nvSpPr>
        <p:spPr>
          <a:xfrm>
            <a:off x="762000" y="4876800"/>
            <a:ext cx="10820400" cy="5778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Autofit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6000" dirty="0" smtClean="0"/>
              <a:t>“</a:t>
            </a:r>
            <a:r>
              <a:rPr lang="en-US" sz="6000" dirty="0"/>
              <a:t>Jehovah” is found 6,828 times.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62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>
                <a:solidFill>
                  <a:srgbClr val="FFFFFF"/>
                </a:solidFill>
              </a:rPr>
              <a:t>With any weapon you must train, how do we train to use the bible as a weapon?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77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What type of sword do you see the bible as </a:t>
            </a:r>
            <a:r>
              <a:rPr sz="6813" b="0" dirty="0" smtClean="0">
                <a:solidFill>
                  <a:srgbClr val="FFFFFF"/>
                </a:solidFill>
              </a:rPr>
              <a:t>being?</a:t>
            </a:r>
            <a:endParaRPr sz="6813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990600" y="22860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6813" b="0" dirty="0" smtClean="0">
                <a:solidFill>
                  <a:srgbClr val="00B0F0"/>
                </a:solidFill>
              </a:rPr>
              <a:t>This?</a:t>
            </a:r>
            <a:endParaRPr sz="6813" b="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77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>
                <a:solidFill>
                  <a:srgbClr val="FFFFFF"/>
                </a:solidFill>
              </a:rPr>
              <a:t>The word used is “μάχαιραν” (machaira)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>
                <a:solidFill>
                  <a:srgbClr val="FFFFFF"/>
                </a:solidFill>
              </a:rPr>
              <a:t>Set July Date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1752600"/>
            <a:ext cx="10433050" cy="2667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700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The </a:t>
            </a:r>
            <a:r>
              <a:rPr sz="6813" b="0" dirty="0" err="1">
                <a:solidFill>
                  <a:srgbClr val="FFFFFF"/>
                </a:solidFill>
              </a:rPr>
              <a:t>machaira</a:t>
            </a:r>
            <a:r>
              <a:rPr sz="6813" b="0" dirty="0">
                <a:solidFill>
                  <a:srgbClr val="FFFFFF"/>
                </a:solidFill>
              </a:rPr>
              <a:t> was classified as a large knife or small </a:t>
            </a:r>
            <a:r>
              <a:rPr sz="6813" b="0" dirty="0" smtClean="0">
                <a:solidFill>
                  <a:srgbClr val="FFFFFF"/>
                </a:solidFill>
              </a:rPr>
              <a:t>sword</a:t>
            </a:r>
            <a:r>
              <a:rPr lang="en-US" sz="6813" b="0" dirty="0" smtClean="0">
                <a:solidFill>
                  <a:srgbClr val="FFFFFF"/>
                </a:solidFill>
              </a:rPr>
              <a:t>.</a:t>
            </a:r>
            <a:r>
              <a:rPr sz="6813" b="0" dirty="0" smtClean="0">
                <a:solidFill>
                  <a:srgbClr val="FFFFFF"/>
                </a:solidFill>
              </a:rPr>
              <a:t> </a:t>
            </a:r>
            <a:endParaRPr lang="en-US" sz="6813" b="0" dirty="0" smtClean="0">
              <a:solidFill>
                <a:srgbClr val="FFFFFF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sz="6813" b="0" dirty="0" smtClean="0">
                <a:solidFill>
                  <a:srgbClr val="FFFFFF"/>
                </a:solidFill>
              </a:rPr>
              <a:t>I</a:t>
            </a:r>
            <a:r>
              <a:rPr sz="6813" b="0" dirty="0" smtClean="0">
                <a:solidFill>
                  <a:srgbClr val="FFFFFF"/>
                </a:solidFill>
              </a:rPr>
              <a:t>t’s </a:t>
            </a:r>
            <a:r>
              <a:rPr sz="6813" b="0" dirty="0">
                <a:solidFill>
                  <a:srgbClr val="FFFFFF"/>
                </a:solidFill>
              </a:rPr>
              <a:t>also referred to as a dagger.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09600" y="129540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6813" b="0" dirty="0" err="1" smtClean="0">
                <a:solidFill>
                  <a:srgbClr val="FFFF00"/>
                </a:solidFill>
              </a:rPr>
              <a:t>M</a:t>
            </a:r>
            <a:r>
              <a:rPr sz="6813" b="0" dirty="0" err="1" smtClean="0">
                <a:solidFill>
                  <a:srgbClr val="FFFF00"/>
                </a:solidFill>
              </a:rPr>
              <a:t>achaira</a:t>
            </a:r>
            <a:endParaRPr sz="6813" b="0" dirty="0">
              <a:solidFill>
                <a:srgbClr val="FFFF00"/>
              </a:solidFill>
            </a:endParaRP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1371600"/>
            <a:ext cx="10433050" cy="3657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850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The </a:t>
            </a:r>
            <a:r>
              <a:rPr sz="6813" b="0" dirty="0" err="1">
                <a:solidFill>
                  <a:srgbClr val="FFFFFF"/>
                </a:solidFill>
              </a:rPr>
              <a:t>machaira</a:t>
            </a:r>
            <a:r>
              <a:rPr sz="6813" b="0" dirty="0">
                <a:solidFill>
                  <a:srgbClr val="FFFFFF"/>
                </a:solidFill>
              </a:rPr>
              <a:t> was used for close in battle. </a:t>
            </a:r>
            <a:endParaRPr lang="en-US" sz="6813" b="0" dirty="0" smtClean="0">
              <a:solidFill>
                <a:srgbClr val="FFFFFF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sz="6813" b="0" dirty="0" smtClean="0">
                <a:solidFill>
                  <a:srgbClr val="FFFFFF"/>
                </a:solidFill>
              </a:rPr>
              <a:t>It’s </a:t>
            </a:r>
            <a:r>
              <a:rPr sz="6813" b="0" dirty="0">
                <a:solidFill>
                  <a:srgbClr val="FFFFFF"/>
                </a:solidFill>
              </a:rPr>
              <a:t>blade was generally between 20 &amp; 24 inches.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609600"/>
            <a:ext cx="10433050" cy="47244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550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If you were to stick anything 12-24 inches inside the human body, either from the </a:t>
            </a:r>
            <a:r>
              <a:rPr sz="6813" b="0" dirty="0" smtClean="0">
                <a:solidFill>
                  <a:srgbClr val="FFFFFF"/>
                </a:solidFill>
              </a:rPr>
              <a:t>front</a:t>
            </a:r>
            <a:r>
              <a:rPr lang="en-US" sz="6813" b="0" dirty="0" smtClean="0">
                <a:solidFill>
                  <a:srgbClr val="FFFFFF"/>
                </a:solidFill>
              </a:rPr>
              <a:t>, </a:t>
            </a:r>
            <a:r>
              <a:rPr sz="6813" b="0" dirty="0" smtClean="0">
                <a:solidFill>
                  <a:srgbClr val="FFFFFF"/>
                </a:solidFill>
              </a:rPr>
              <a:t>back </a:t>
            </a:r>
            <a:r>
              <a:rPr sz="6813" b="0" dirty="0">
                <a:solidFill>
                  <a:srgbClr val="FFFFFF"/>
                </a:solidFill>
              </a:rPr>
              <a:t>or side you would most likely hit something that was </a:t>
            </a:r>
            <a:r>
              <a:rPr lang="en-US" sz="6813" b="0" dirty="0" smtClean="0">
                <a:solidFill>
                  <a:srgbClr val="FFFFFF"/>
                </a:solidFill>
              </a:rPr>
              <a:t>needed </a:t>
            </a:r>
            <a:r>
              <a:rPr sz="6813" b="0" dirty="0" smtClean="0">
                <a:solidFill>
                  <a:srgbClr val="FFFFFF"/>
                </a:solidFill>
              </a:rPr>
              <a:t>to </a:t>
            </a:r>
            <a:r>
              <a:rPr sz="6813" b="0" dirty="0">
                <a:solidFill>
                  <a:srgbClr val="FFFFFF"/>
                </a:solidFill>
              </a:rPr>
              <a:t>continue life. </a:t>
            </a:r>
            <a:endParaRPr lang="en-US" sz="6813" b="0" dirty="0" smtClean="0">
              <a:solidFill>
                <a:srgbClr val="FFFFFF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sz="6813" b="0" dirty="0" smtClean="0">
                <a:solidFill>
                  <a:srgbClr val="FFFFFF"/>
                </a:solidFill>
              </a:rPr>
              <a:t>Some </a:t>
            </a:r>
            <a:r>
              <a:rPr sz="6813" b="0" dirty="0">
                <a:solidFill>
                  <a:srgbClr val="FFFFFF"/>
                </a:solidFill>
              </a:rPr>
              <a:t>were straight blades for cutting &amp; slashing, some had curved blades for </a:t>
            </a:r>
            <a:r>
              <a:rPr sz="6813" b="0" dirty="0" smtClean="0">
                <a:solidFill>
                  <a:srgbClr val="FFFFFF"/>
                </a:solidFill>
              </a:rPr>
              <a:t>slashing </a:t>
            </a:r>
            <a:r>
              <a:rPr sz="6813" b="0" dirty="0">
                <a:solidFill>
                  <a:srgbClr val="FFFFFF"/>
                </a:solidFill>
              </a:rPr>
              <a:t>attacks.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77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>
                <a:solidFill>
                  <a:srgbClr val="FFFFFF"/>
                </a:solidFill>
              </a:rPr>
              <a:t>How did Jesus use use the sword?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1066800" y="30480"/>
            <a:ext cx="10433050" cy="179832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62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When He was tempted in the desert by the Devil, He used 3 verses, all found in 1 book &amp; out of 2 chapters;</a:t>
            </a:r>
          </a:p>
        </p:txBody>
      </p:sp>
      <p:sp>
        <p:nvSpPr>
          <p:cNvPr id="4" name="New Shape"/>
          <p:cNvSpPr>
            <a:spLocks noGrp="1"/>
          </p:cNvSpPr>
          <p:nvPr>
            <p:ph type="body"/>
          </p:nvPr>
        </p:nvSpPr>
        <p:spPr>
          <a:xfrm>
            <a:off x="882649" y="198120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47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00"/>
                </a:solidFill>
              </a:rPr>
              <a:t>1.) </a:t>
            </a:r>
            <a:r>
              <a:rPr sz="6813" b="0" dirty="0" err="1">
                <a:solidFill>
                  <a:srgbClr val="FFFF00"/>
                </a:solidFill>
              </a:rPr>
              <a:t>Deut</a:t>
            </a:r>
            <a:r>
              <a:rPr sz="6813" b="0" dirty="0">
                <a:solidFill>
                  <a:srgbClr val="FFFF00"/>
                </a:solidFill>
              </a:rPr>
              <a:t> 8:3 - Hunger - “...man shall not live by bread alone; but man lives by every word that proceeds from the mouth of the LORD.” FYI LORD = Jehovah</a:t>
            </a:r>
          </a:p>
        </p:txBody>
      </p:sp>
      <p:sp>
        <p:nvSpPr>
          <p:cNvPr id="5" name="New Shape"/>
          <p:cNvSpPr>
            <a:spLocks noGrp="1"/>
          </p:cNvSpPr>
          <p:nvPr>
            <p:ph type="body"/>
          </p:nvPr>
        </p:nvSpPr>
        <p:spPr>
          <a:xfrm>
            <a:off x="838200" y="342900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550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2.) </a:t>
            </a:r>
            <a:r>
              <a:rPr sz="6813" b="0" dirty="0" err="1">
                <a:solidFill>
                  <a:srgbClr val="FFFFFF"/>
                </a:solidFill>
              </a:rPr>
              <a:t>Deut</a:t>
            </a:r>
            <a:r>
              <a:rPr sz="6813" b="0" dirty="0">
                <a:solidFill>
                  <a:srgbClr val="FFFFFF"/>
                </a:solidFill>
              </a:rPr>
              <a:t> 6:16 - The pinnacle of the temple - “You shall not tempt the LORD your God...”</a:t>
            </a:r>
          </a:p>
        </p:txBody>
      </p:sp>
      <p:sp>
        <p:nvSpPr>
          <p:cNvPr id="6" name="New Shape"/>
          <p:cNvSpPr>
            <a:spLocks noGrp="1"/>
          </p:cNvSpPr>
          <p:nvPr>
            <p:ph type="body"/>
          </p:nvPr>
        </p:nvSpPr>
        <p:spPr>
          <a:xfrm>
            <a:off x="882649" y="497840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550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00"/>
                </a:solidFill>
              </a:rPr>
              <a:t>3.) </a:t>
            </a:r>
            <a:r>
              <a:rPr sz="6813" b="0" dirty="0" err="1">
                <a:solidFill>
                  <a:srgbClr val="FFFF00"/>
                </a:solidFill>
              </a:rPr>
              <a:t>Deut</a:t>
            </a:r>
            <a:r>
              <a:rPr sz="6813" b="0" dirty="0">
                <a:solidFill>
                  <a:srgbClr val="FFFF00"/>
                </a:solidFill>
              </a:rPr>
              <a:t> 6:13 - On the mountain - “You shall fear the LORD your God and serve Him, and shall take oaths in His name.”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990600" y="152400"/>
            <a:ext cx="10433050" cy="1524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550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There are 3 different words used for “The Word”, &amp; they mean 3 very different things. </a:t>
            </a:r>
          </a:p>
        </p:txBody>
      </p:sp>
      <p:sp>
        <p:nvSpPr>
          <p:cNvPr id="4" name="New Shape"/>
          <p:cNvSpPr>
            <a:spLocks noGrp="1"/>
          </p:cNvSpPr>
          <p:nvPr>
            <p:ph type="body"/>
          </p:nvPr>
        </p:nvSpPr>
        <p:spPr>
          <a:xfrm>
            <a:off x="882649" y="1752600"/>
            <a:ext cx="10433050" cy="16002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700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00"/>
                </a:solidFill>
              </a:rPr>
              <a:t>1.) Gaffe - A book, this doesn’t mean your bible it means a book, any book. </a:t>
            </a:r>
            <a:endParaRPr lang="en-US" sz="6813" b="0" dirty="0" smtClean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/>
          </p:nvPr>
        </p:nvSpPr>
        <p:spPr>
          <a:xfrm>
            <a:off x="1066800" y="5181600"/>
            <a:ext cx="10433050" cy="1498600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This sword is just a long piece of unsharpened metal. Not going to help much.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/>
          </p:nvPr>
        </p:nvSpPr>
        <p:spPr>
          <a:xfrm>
            <a:off x="1143000" y="3505200"/>
            <a:ext cx="10433050" cy="14986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Comes from the word for quill &amp; is where we get the word graphite (pencil lead)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352800"/>
            <a:ext cx="9493250" cy="7620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Getting closer - this is a “sword” with a dull blade. It can help, but it’s not going to kill the enemy.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New Shape"/>
          <p:cNvSpPr txBox="1">
            <a:spLocks/>
          </p:cNvSpPr>
          <p:nvPr/>
        </p:nvSpPr>
        <p:spPr>
          <a:xfrm>
            <a:off x="990600" y="152400"/>
            <a:ext cx="10433050" cy="152400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85000" lnSpcReduction="20000"/>
          </a:bodyPr>
          <a:lstStyle>
            <a:lvl1pPr algn="ctr">
              <a:defRPr sz="6813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The 3 different words used for “The Word”</a:t>
            </a:r>
            <a:endParaRPr lang="en-US" dirty="0"/>
          </a:p>
        </p:txBody>
      </p:sp>
      <p:sp>
        <p:nvSpPr>
          <p:cNvPr id="5" name="New Shape"/>
          <p:cNvSpPr>
            <a:spLocks noGrp="1"/>
          </p:cNvSpPr>
          <p:nvPr>
            <p:ph type="body"/>
          </p:nvPr>
        </p:nvSpPr>
        <p:spPr>
          <a:xfrm>
            <a:off x="304800" y="1600200"/>
            <a:ext cx="11658600" cy="126695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r>
              <a:rPr sz="4000" b="0" dirty="0">
                <a:solidFill>
                  <a:srgbClr val="FFFF00"/>
                </a:solidFill>
              </a:rPr>
              <a:t>2.) Logos - The Word of God, this is The Bible. 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460500" y="4495800"/>
            <a:ext cx="9493250" cy="762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</a:rPr>
              <a:t>You </a:t>
            </a:r>
            <a:r>
              <a:rPr lang="en-US" sz="2800" dirty="0" smtClean="0">
                <a:solidFill>
                  <a:srgbClr val="FFFF00"/>
                </a:solidFill>
              </a:rPr>
              <a:t>won’t get far fighting pride with </a:t>
            </a:r>
            <a:r>
              <a:rPr lang="en-US" sz="2800" dirty="0" err="1">
                <a:solidFill>
                  <a:srgbClr val="FFFF00"/>
                </a:solidFill>
              </a:rPr>
              <a:t>Jn</a:t>
            </a:r>
            <a:r>
              <a:rPr lang="en-US" sz="2800" dirty="0">
                <a:solidFill>
                  <a:srgbClr val="FFFF00"/>
                </a:solidFill>
              </a:rPr>
              <a:t> 11:35 - Jesus wept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77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00"/>
                </a:solidFill>
              </a:rPr>
              <a:t>3.) </a:t>
            </a:r>
            <a:r>
              <a:rPr sz="6813" b="0" dirty="0" err="1">
                <a:solidFill>
                  <a:srgbClr val="FFFF00"/>
                </a:solidFill>
              </a:rPr>
              <a:t>Rhema</a:t>
            </a:r>
            <a:r>
              <a:rPr sz="6813" b="0" dirty="0">
                <a:solidFill>
                  <a:srgbClr val="FFFF00"/>
                </a:solidFill>
              </a:rPr>
              <a:t> - A word from God to you personally through His Word. 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962400"/>
            <a:ext cx="9493250" cy="990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77500" lnSpcReduction="2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r>
              <a:rPr lang="en-US" sz="3600" dirty="0"/>
              <a:t>This is a sharp sword! This is what Jesus did. He pulled a sword out that dealt exactly with His current situation. </a:t>
            </a:r>
            <a:endParaRPr dirty="0"/>
          </a:p>
        </p:txBody>
      </p:sp>
      <p:sp>
        <p:nvSpPr>
          <p:cNvPr id="4" name="New Shape"/>
          <p:cNvSpPr txBox="1">
            <a:spLocks/>
          </p:cNvSpPr>
          <p:nvPr/>
        </p:nvSpPr>
        <p:spPr>
          <a:xfrm>
            <a:off x="990600" y="152400"/>
            <a:ext cx="10433050" cy="152400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85000" lnSpcReduction="20000"/>
          </a:bodyPr>
          <a:lstStyle>
            <a:lvl1pPr algn="ctr">
              <a:defRPr sz="6813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The 3 different words used for “The Word”</a:t>
            </a:r>
            <a:endParaRPr lang="en-US" dirty="0"/>
          </a:p>
        </p:txBody>
      </p:sp>
      <p:sp>
        <p:nvSpPr>
          <p:cNvPr id="5" name="New Shape"/>
          <p:cNvSpPr txBox="1">
            <a:spLocks/>
          </p:cNvSpPr>
          <p:nvPr/>
        </p:nvSpPr>
        <p:spPr>
          <a:xfrm>
            <a:off x="1295400" y="5181600"/>
            <a:ext cx="9493250" cy="76200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70000" lnSpcReduction="200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600" dirty="0">
                <a:solidFill>
                  <a:srgbClr val="FFFF00"/>
                </a:solidFill>
              </a:rPr>
              <a:t>But to do this means YOU HAVE TO KNOW THE WORD BEFORE THE BATTLE.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77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>
                <a:solidFill>
                  <a:srgbClr val="FFFFFF"/>
                </a:solidFill>
              </a:rPr>
              <a:t>How ready are you for the fight?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990600" y="251460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Down to meet</a:t>
            </a:r>
            <a:endParaRPr sz="6813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990600" y="76200"/>
            <a:ext cx="10433050" cy="23177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47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Knowing the bible is like having all the assets of the military at your disposal at any time. If you know what they are &amp; what they are used for, you can </a:t>
            </a:r>
            <a:r>
              <a:rPr sz="6813" b="0" dirty="0" smtClean="0">
                <a:solidFill>
                  <a:srgbClr val="FFFFFF"/>
                </a:solidFill>
              </a:rPr>
              <a:t>direct </a:t>
            </a:r>
            <a:r>
              <a:rPr sz="6813" b="0" dirty="0">
                <a:solidFill>
                  <a:srgbClr val="FFFFFF"/>
                </a:solidFill>
              </a:rPr>
              <a:t>them on target with surprising results.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5943600" cy="3970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790" y="2381250"/>
            <a:ext cx="5974773" cy="3943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" y="2480310"/>
            <a:ext cx="6096000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81250"/>
            <a:ext cx="4670232" cy="3978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533400"/>
            <a:ext cx="10433050" cy="3810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700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If you study the Old Testament you will get a good idea of the tactics and “attack formations” of the enemy. Seeing the attack coming gives you times to </a:t>
            </a:r>
            <a:r>
              <a:rPr sz="6813" b="0" dirty="0" smtClean="0">
                <a:solidFill>
                  <a:srgbClr val="FFFFFF"/>
                </a:solidFill>
              </a:rPr>
              <a:t>unsheathe </a:t>
            </a:r>
            <a:r>
              <a:rPr sz="6813" b="0" dirty="0">
                <a:solidFill>
                  <a:srgbClr val="FFFFFF"/>
                </a:solidFill>
              </a:rPr>
              <a:t>the right sword and prepare for the battle!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990600" y="22860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550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r>
              <a:rPr sz="6813" b="0" dirty="0">
                <a:solidFill>
                  <a:srgbClr val="FFFFFF"/>
                </a:solidFill>
              </a:rPr>
              <a:t>We want to swing hard from the start &amp; hit the target each time. If it took Jesus 3 </a:t>
            </a:r>
            <a:r>
              <a:rPr lang="en-US" dirty="0" smtClean="0"/>
              <a:t>swings</a:t>
            </a:r>
            <a:r>
              <a:rPr sz="6813" b="0" dirty="0" smtClean="0">
                <a:solidFill>
                  <a:srgbClr val="FFFFFF"/>
                </a:solidFill>
              </a:rPr>
              <a:t>, </a:t>
            </a:r>
            <a:r>
              <a:rPr sz="6813" b="0" dirty="0">
                <a:solidFill>
                  <a:srgbClr val="FFFFFF"/>
                </a:solidFill>
              </a:rPr>
              <a:t>it’s going to take us many more. 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09600" y="2133600"/>
            <a:ext cx="11049000" cy="1371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Autofit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r>
              <a:rPr lang="en-US" sz="4400" dirty="0">
                <a:solidFill>
                  <a:srgbClr val="FFFF00"/>
                </a:solidFill>
              </a:rPr>
              <a:t>But, if we swing with solid strikes we will win sooner.</a:t>
            </a:r>
            <a:endParaRPr sz="4000" dirty="0">
              <a:solidFill>
                <a:srgbClr val="FFFF00"/>
              </a:solidFill>
            </a:endParaRPr>
          </a:p>
        </p:txBody>
      </p:sp>
      <p:sp>
        <p:nvSpPr>
          <p:cNvPr id="5" name="New Shape"/>
          <p:cNvSpPr txBox="1">
            <a:spLocks/>
          </p:cNvSpPr>
          <p:nvPr/>
        </p:nvSpPr>
        <p:spPr>
          <a:xfrm>
            <a:off x="838200" y="3962400"/>
            <a:ext cx="10744200" cy="152400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4000" dirty="0" smtClean="0">
                <a:solidFill>
                  <a:srgbClr val="00B0F0"/>
                </a:solidFill>
              </a:rPr>
              <a:t>If </a:t>
            </a:r>
            <a:r>
              <a:rPr lang="en-US" sz="4000" dirty="0">
                <a:solidFill>
                  <a:srgbClr val="00B0F0"/>
                </a:solidFill>
              </a:rPr>
              <a:t>we are like a crazy person swinging madly, we will </a:t>
            </a:r>
            <a:r>
              <a:rPr lang="en-US" sz="4000" dirty="0" smtClean="0">
                <a:solidFill>
                  <a:srgbClr val="00B0F0"/>
                </a:solidFill>
              </a:rPr>
              <a:t>tire </a:t>
            </a:r>
            <a:r>
              <a:rPr lang="en-US" sz="4000" dirty="0">
                <a:solidFill>
                  <a:srgbClr val="00B0F0"/>
                </a:solidFill>
              </a:rPr>
              <a:t>&amp; get crushed.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882649" y="1219200"/>
            <a:ext cx="10433050" cy="23812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are some of your favorite “battle verses” in the bible?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77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>
                <a:solidFill>
                  <a:srgbClr val="FFFFFF"/>
                </a:solidFill>
              </a:rPr>
              <a:t>How will you sharpen your sword this month?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914400" y="121920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77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Have </a:t>
            </a:r>
            <a:r>
              <a:rPr sz="6813" b="0" dirty="0" smtClean="0">
                <a:solidFill>
                  <a:srgbClr val="FFFFFF"/>
                </a:solidFill>
              </a:rPr>
              <a:t>you </a:t>
            </a:r>
            <a:r>
              <a:rPr sz="6813" b="0" dirty="0">
                <a:solidFill>
                  <a:srgbClr val="FFFFFF"/>
                </a:solidFill>
              </a:rPr>
              <a:t>worked on your Shield of Faith? 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143000" y="3276600"/>
            <a:ext cx="9829799" cy="990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r>
              <a:rPr lang="en-US" sz="3600" dirty="0"/>
              <a:t>Have you tied </a:t>
            </a:r>
            <a:r>
              <a:rPr lang="en-US" sz="3600" dirty="0" smtClean="0"/>
              <a:t>your </a:t>
            </a:r>
            <a:r>
              <a:rPr lang="en-US" sz="3600" dirty="0"/>
              <a:t>Shoes of the Gospel of Peace?</a:t>
            </a:r>
            <a:endParaRPr dirty="0"/>
          </a:p>
        </p:txBody>
      </p:sp>
      <p:sp>
        <p:nvSpPr>
          <p:cNvPr id="4" name="New Shape"/>
          <p:cNvSpPr txBox="1">
            <a:spLocks/>
          </p:cNvSpPr>
          <p:nvPr/>
        </p:nvSpPr>
        <p:spPr>
          <a:xfrm>
            <a:off x="1295400" y="4821936"/>
            <a:ext cx="9829799" cy="99060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/>
          </a:bodyPr>
          <a:lstStyle>
            <a:lvl1pPr algn="ctr">
              <a:defRPr sz="3406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600" dirty="0" smtClean="0"/>
              <a:t>Are you wearing the breastplate of </a:t>
            </a:r>
            <a:r>
              <a:rPr lang="en-US" sz="3600" dirty="0" err="1" smtClean="0"/>
              <a:t>Rightousness</a:t>
            </a:r>
            <a:r>
              <a:rPr lang="en-US" sz="3600" dirty="0"/>
              <a:t>?</a:t>
            </a:r>
            <a:r>
              <a:rPr lang="en-US" sz="3600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85000" lnSpcReduction="1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Which do you </a:t>
            </a:r>
            <a:r>
              <a:rPr sz="6813" b="0" dirty="0" smtClean="0">
                <a:solidFill>
                  <a:srgbClr val="FFFFFF"/>
                </a:solidFill>
              </a:rPr>
              <a:t>m</a:t>
            </a:r>
            <a:r>
              <a:rPr lang="en-US" sz="6813" b="0" dirty="0" smtClean="0">
                <a:solidFill>
                  <a:srgbClr val="FFFFFF"/>
                </a:solidFill>
              </a:rPr>
              <a:t>o</a:t>
            </a:r>
            <a:r>
              <a:rPr sz="6813" b="0" dirty="0" smtClean="0">
                <a:solidFill>
                  <a:srgbClr val="FFFFFF"/>
                </a:solidFill>
              </a:rPr>
              <a:t>st </a:t>
            </a:r>
            <a:r>
              <a:rPr sz="6813" b="0" dirty="0">
                <a:solidFill>
                  <a:srgbClr val="FFFFFF"/>
                </a:solidFill>
              </a:rPr>
              <a:t>resemble?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591733"/>
            <a:ext cx="5667375" cy="5037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5"/>
          <a:stretch/>
        </p:blipFill>
        <p:spPr>
          <a:xfrm>
            <a:off x="6400800" y="838200"/>
            <a:ext cx="5257800" cy="5891784"/>
          </a:xfrm>
          <a:prstGeom prst="rect">
            <a:avLst/>
          </a:prstGeom>
        </p:spPr>
      </p:pic>
      <p:sp>
        <p:nvSpPr>
          <p:cNvPr id="6" name="New Shape"/>
          <p:cNvSpPr>
            <a:spLocks noGrp="1"/>
          </p:cNvSpPr>
          <p:nvPr>
            <p:ph type="body" idx="1"/>
          </p:nvPr>
        </p:nvSpPr>
        <p:spPr>
          <a:xfrm>
            <a:off x="152400" y="260350"/>
            <a:ext cx="58674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 smtClean="0"/>
              <a:t>ARMOR AT HOME, OR</a:t>
            </a:r>
            <a:endParaRPr dirty="0"/>
          </a:p>
        </p:txBody>
      </p:sp>
      <p:sp>
        <p:nvSpPr>
          <p:cNvPr id="7" name="New Shape"/>
          <p:cNvSpPr>
            <a:spLocks noGrp="1"/>
          </p:cNvSpPr>
          <p:nvPr>
            <p:ph type="body" idx="1"/>
          </p:nvPr>
        </p:nvSpPr>
        <p:spPr>
          <a:xfrm>
            <a:off x="5943600" y="304800"/>
            <a:ext cx="58674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 smtClean="0"/>
              <a:t>READY FOR BATTLE?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>
                <a:solidFill>
                  <a:srgbClr val="FFFFFF"/>
                </a:solidFill>
              </a:rPr>
              <a:t>Questions, Comments?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-3049" y="1717802"/>
            <a:ext cx="7048499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Prayer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1905000"/>
            <a:ext cx="7505699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Prayer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23177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850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 err="1">
                <a:solidFill>
                  <a:srgbClr val="FFFFFF"/>
                </a:solidFill>
              </a:rPr>
              <a:t>Eph</a:t>
            </a:r>
            <a:r>
              <a:rPr sz="6813" b="0" dirty="0">
                <a:solidFill>
                  <a:srgbClr val="FFFFFF"/>
                </a:solidFill>
              </a:rPr>
              <a:t> 6:17 - “…, and the sword of the Spirit, which is the Word of God;”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447800" y="46482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dirty="0" err="1" smtClean="0"/>
              <a:t>NKJV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77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>
                <a:solidFill>
                  <a:srgbClr val="FFFFFF"/>
                </a:solidFill>
              </a:rPr>
              <a:t>Why is the bible called “The Sword of the Spirit”?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101850"/>
            <a:ext cx="10433050" cy="1498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77500" lnSpcReduction="2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Can you name any ways you’ve used </a:t>
            </a:r>
            <a:r>
              <a:rPr sz="6813" b="0" dirty="0" smtClean="0">
                <a:solidFill>
                  <a:srgbClr val="FFFFFF"/>
                </a:solidFill>
              </a:rPr>
              <a:t>the</a:t>
            </a:r>
            <a:r>
              <a:rPr lang="en-US" dirty="0"/>
              <a:t> </a:t>
            </a:r>
            <a:r>
              <a:rPr lang="en-US" dirty="0" smtClean="0"/>
              <a:t>bible as a</a:t>
            </a:r>
            <a:r>
              <a:rPr sz="6813" b="0" dirty="0" smtClean="0">
                <a:solidFill>
                  <a:srgbClr val="FFFFFF"/>
                </a:solidFill>
              </a:rPr>
              <a:t> </a:t>
            </a:r>
            <a:r>
              <a:rPr sz="6813" b="0" dirty="0">
                <a:solidFill>
                  <a:srgbClr val="FFFFFF"/>
                </a:solidFill>
              </a:rPr>
              <a:t>Sword?</a:t>
            </a:r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46199" y="3657600"/>
            <a:ext cx="949325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lnSpcReduction="10000"/>
          </a:bodyPr>
          <a:lstStyle>
            <a:lvl1pPr algn="ctr">
              <a:defRPr sz="340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914400" y="1828800"/>
            <a:ext cx="10433050" cy="28511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 fontScale="92500" lnSpcReduction="10000"/>
          </a:bodyPr>
          <a:lstStyle>
            <a:lvl1pPr algn="ctr">
              <a:defRPr sz="6813">
                <a:solidFill>
                  <a:srgbClr val="FFFFFF"/>
                </a:solidFill>
              </a:defRPr>
            </a:lvl1pPr>
          </a:lstStyle>
          <a:p>
            <a:pPr algn="ctr"/>
            <a:r>
              <a:rPr sz="6813" b="0" dirty="0">
                <a:solidFill>
                  <a:srgbClr val="FFFFFF"/>
                </a:solidFill>
              </a:rPr>
              <a:t>What would you say if someone asked you why you believe the bible is </a:t>
            </a:r>
            <a:r>
              <a:rPr sz="6813" b="0" dirty="0" smtClean="0">
                <a:solidFill>
                  <a:srgbClr val="FFFFFF"/>
                </a:solidFill>
              </a:rPr>
              <a:t>true?</a:t>
            </a:r>
            <a:endParaRPr sz="6813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1514</Words>
  <Application>Microsoft Office PowerPoint</Application>
  <PresentationFormat>Custom</PresentationFormat>
  <Paragraphs>122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55</cp:revision>
  <dcterms:modified xsi:type="dcterms:W3CDTF">2019-05-13T18:15:45Z</dcterms:modified>
</cp:coreProperties>
</file>