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sldIdLst>
    <p:sldId id="257" r:id="rId2"/>
    <p:sldId id="258" r:id="rId3"/>
    <p:sldId id="259" r:id="rId4"/>
    <p:sldId id="260" r:id="rId5"/>
    <p:sldId id="261" r:id="rId6"/>
    <p:sldId id="262" r:id="rId7"/>
    <p:sldId id="263" r:id="rId8"/>
    <p:sldId id="264" r:id="rId9"/>
    <p:sldId id="297" r:id="rId10"/>
    <p:sldId id="265" r:id="rId11"/>
    <p:sldId id="266" r:id="rId12"/>
    <p:sldId id="267" r:id="rId13"/>
    <p:sldId id="299" r:id="rId14"/>
    <p:sldId id="268" r:id="rId15"/>
    <p:sldId id="270" r:id="rId16"/>
    <p:sldId id="271" r:id="rId17"/>
    <p:sldId id="298" r:id="rId18"/>
    <p:sldId id="272" r:id="rId19"/>
    <p:sldId id="274" r:id="rId20"/>
    <p:sldId id="293" r:id="rId21"/>
    <p:sldId id="277" r:id="rId22"/>
    <p:sldId id="279" r:id="rId23"/>
    <p:sldId id="294" r:id="rId24"/>
    <p:sldId id="295" r:id="rId25"/>
    <p:sldId id="296" r:id="rId26"/>
    <p:sldId id="281" r:id="rId27"/>
    <p:sldId id="282" r:id="rId28"/>
    <p:sldId id="284" r:id="rId29"/>
    <p:sldId id="285" r:id="rId30"/>
    <p:sldId id="286" r:id="rId31"/>
    <p:sldId id="287" r:id="rId32"/>
    <p:sldId id="288" r:id="rId33"/>
    <p:sldId id="289" r:id="rId34"/>
    <p:sldId id="290" r:id="rId35"/>
    <p:sldId id="291" r:id="rId36"/>
    <p:sldId id="292" r:id="rId37"/>
    <p:sldId id="301" r:id="rId38"/>
    <p:sldId id="300" r:id="rId39"/>
    <p:sldId id="302" r:id="rId40"/>
    <p:sldId id="303" r:id="rId41"/>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2"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D684C258-9E2E-42C1-8DB9-FB65A845D770}" type="datetimeFigureOut">
              <a:rPr lang="en-US" smtClean="0"/>
              <a:t>7/30/2019</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E239B2D1-55F5-4032-9E5B-6F081B0E087A}" type="slidenum">
              <a:rPr lang="en-US" smtClean="0"/>
              <a:t>‹#›</a:t>
            </a:fld>
            <a:endParaRPr lang="en-US"/>
          </a:p>
        </p:txBody>
      </p:sp>
    </p:spTree>
    <p:extLst>
      <p:ext uri="{BB962C8B-B14F-4D97-AF65-F5344CB8AC3E}">
        <p14:creationId xmlns:p14="http://schemas.microsoft.com/office/powerpoint/2010/main" val="1889414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That’s a pretty forceful</a:t>
            </a:r>
            <a:r>
              <a:rPr lang="en-US" baseline="0" dirty="0" smtClean="0"/>
              <a:t> statement about prayer.</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4</a:t>
            </a:fld>
            <a:endParaRPr lang="en-US"/>
          </a:p>
        </p:txBody>
      </p:sp>
    </p:spTree>
    <p:extLst>
      <p:ext uri="{BB962C8B-B14F-4D97-AF65-F5344CB8AC3E}">
        <p14:creationId xmlns:p14="http://schemas.microsoft.com/office/powerpoint/2010/main" val="4204060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angel was held up for 21 days, fighting with the “Prince of Persia” (</a:t>
            </a:r>
            <a:r>
              <a:rPr lang="en-US" baseline="0" dirty="0" err="1" smtClean="0"/>
              <a:t>ie</a:t>
            </a:r>
            <a:r>
              <a:rPr lang="en-US" baseline="0" dirty="0" smtClean="0"/>
              <a:t> the angel of Iran). </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32</a:t>
            </a:fld>
            <a:endParaRPr lang="en-US"/>
          </a:p>
        </p:txBody>
      </p:sp>
    </p:spTree>
    <p:extLst>
      <p:ext uri="{BB962C8B-B14F-4D97-AF65-F5344CB8AC3E}">
        <p14:creationId xmlns:p14="http://schemas.microsoft.com/office/powerpoint/2010/main" val="1019830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 was the result </a:t>
            </a:r>
            <a:r>
              <a:rPr lang="en-US" baseline="0" dirty="0" smtClean="0"/>
              <a:t>Michael came &amp; helped him. Michael being the angel of Israel. Daniel then received the most prophetic description of the rise &amp; fall of nations &amp; the </a:t>
            </a:r>
            <a:r>
              <a:rPr lang="en-US" baseline="0" dirty="0" err="1" smtClean="0"/>
              <a:t>Anit-christ</a:t>
            </a:r>
            <a:r>
              <a:rPr lang="en-US" baseline="0" dirty="0" smtClean="0"/>
              <a:t> we have. </a:t>
            </a:r>
            <a:endParaRPr lang="en-US" dirty="0" smtClean="0"/>
          </a:p>
          <a:p>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33</a:t>
            </a:fld>
            <a:endParaRPr lang="en-US"/>
          </a:p>
        </p:txBody>
      </p:sp>
    </p:spTree>
    <p:extLst>
      <p:ext uri="{BB962C8B-B14F-4D97-AF65-F5344CB8AC3E}">
        <p14:creationId xmlns:p14="http://schemas.microsoft.com/office/powerpoint/2010/main" val="1272948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Limitless</a:t>
            </a:r>
            <a:r>
              <a:rPr lang="en-US" baseline="0" dirty="0" smtClean="0"/>
              <a:t> reach – can go anywhere @ anytime.</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36</a:t>
            </a:fld>
            <a:endParaRPr lang="en-US"/>
          </a:p>
        </p:txBody>
      </p:sp>
    </p:spTree>
    <p:extLst>
      <p:ext uri="{BB962C8B-B14F-4D97-AF65-F5344CB8AC3E}">
        <p14:creationId xmlns:p14="http://schemas.microsoft.com/office/powerpoint/2010/main" val="35175716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 just as</a:t>
            </a:r>
            <a:r>
              <a:rPr lang="en-US" baseline="0" dirty="0" smtClean="0"/>
              <a:t> science expected with concentration. </a:t>
            </a:r>
          </a:p>
          <a:p>
            <a:r>
              <a:rPr lang="en-US" baseline="0" dirty="0" smtClean="0"/>
              <a:t>#2 – Greatly surprised them.</a:t>
            </a:r>
          </a:p>
        </p:txBody>
      </p:sp>
      <p:sp>
        <p:nvSpPr>
          <p:cNvPr id="4" name="Slide Number Placeholder 3"/>
          <p:cNvSpPr>
            <a:spLocks noGrp="1"/>
          </p:cNvSpPr>
          <p:nvPr>
            <p:ph type="sldNum" sz="quarter" idx="10"/>
          </p:nvPr>
        </p:nvSpPr>
        <p:spPr/>
        <p:txBody>
          <a:bodyPr/>
          <a:lstStyle/>
          <a:p>
            <a:fld id="{E239B2D1-55F5-4032-9E5B-6F081B0E087A}" type="slidenum">
              <a:rPr lang="en-US" smtClean="0"/>
              <a:t>37</a:t>
            </a:fld>
            <a:endParaRPr lang="en-US"/>
          </a:p>
        </p:txBody>
      </p:sp>
    </p:spTree>
    <p:extLst>
      <p:ext uri="{BB962C8B-B14F-4D97-AF65-F5344CB8AC3E}">
        <p14:creationId xmlns:p14="http://schemas.microsoft.com/office/powerpoint/2010/main" val="1076250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6</a:t>
            </a:fld>
            <a:endParaRPr lang="en-US"/>
          </a:p>
        </p:txBody>
      </p:sp>
    </p:spTree>
    <p:extLst>
      <p:ext uri="{BB962C8B-B14F-4D97-AF65-F5344CB8AC3E}">
        <p14:creationId xmlns:p14="http://schemas.microsoft.com/office/powerpoint/2010/main" val="2418501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 like you can’t use the phone until you accept</a:t>
            </a:r>
            <a:r>
              <a:rPr lang="en-US" baseline="0" dirty="0" smtClean="0"/>
              <a:t> the terms from the phone company. </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9</a:t>
            </a:fld>
            <a:endParaRPr lang="en-US"/>
          </a:p>
        </p:txBody>
      </p:sp>
    </p:spTree>
    <p:extLst>
      <p:ext uri="{BB962C8B-B14F-4D97-AF65-F5344CB8AC3E}">
        <p14:creationId xmlns:p14="http://schemas.microsoft.com/office/powerpoint/2010/main" val="1905370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sense</a:t>
            </a:r>
            <a:r>
              <a:rPr lang="en-US" baseline="0" dirty="0" smtClean="0"/>
              <a:t> of smell produces the strongest memory recall of all the senses. You can smell several things at once &amp; completely pay attention to them all.</a:t>
            </a:r>
          </a:p>
        </p:txBody>
      </p:sp>
      <p:sp>
        <p:nvSpPr>
          <p:cNvPr id="4" name="Slide Number Placeholder 3"/>
          <p:cNvSpPr>
            <a:spLocks noGrp="1"/>
          </p:cNvSpPr>
          <p:nvPr>
            <p:ph type="sldNum" sz="quarter" idx="10"/>
          </p:nvPr>
        </p:nvSpPr>
        <p:spPr/>
        <p:txBody>
          <a:bodyPr/>
          <a:lstStyle/>
          <a:p>
            <a:fld id="{E239B2D1-55F5-4032-9E5B-6F081B0E087A}" type="slidenum">
              <a:rPr lang="en-US" smtClean="0"/>
              <a:t>14</a:t>
            </a:fld>
            <a:endParaRPr lang="en-US"/>
          </a:p>
        </p:txBody>
      </p:sp>
    </p:spTree>
    <p:extLst>
      <p:ext uri="{BB962C8B-B14F-4D97-AF65-F5344CB8AC3E}">
        <p14:creationId xmlns:p14="http://schemas.microsoft.com/office/powerpoint/2010/main" val="812831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17</a:t>
            </a:fld>
            <a:endParaRPr lang="en-US"/>
          </a:p>
        </p:txBody>
      </p:sp>
    </p:spTree>
    <p:extLst>
      <p:ext uri="{BB962C8B-B14F-4D97-AF65-F5344CB8AC3E}">
        <p14:creationId xmlns:p14="http://schemas.microsoft.com/office/powerpoint/2010/main" val="327815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to give thanks</a:t>
            </a:r>
            <a:r>
              <a:rPr lang="en-US" baseline="0" dirty="0" smtClean="0"/>
              <a:t> to God for all the past blessings &amp; answered prayers. Those are not to be forgotten.</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21</a:t>
            </a:fld>
            <a:endParaRPr lang="en-US"/>
          </a:p>
        </p:txBody>
      </p:sp>
    </p:spTree>
    <p:extLst>
      <p:ext uri="{BB962C8B-B14F-4D97-AF65-F5344CB8AC3E}">
        <p14:creationId xmlns:p14="http://schemas.microsoft.com/office/powerpoint/2010/main" val="4053200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It’s to be that intimate</a:t>
            </a:r>
            <a:r>
              <a:rPr lang="en-US" baseline="0" dirty="0" smtClean="0"/>
              <a:t>. </a:t>
            </a:r>
          </a:p>
          <a:p>
            <a:endParaRPr lang="en-US" dirty="0" smtClean="0"/>
          </a:p>
          <a:p>
            <a:r>
              <a:rPr lang="en-US" dirty="0" smtClean="0"/>
              <a:t>Transition </a:t>
            </a:r>
            <a:r>
              <a:rPr lang="en-US" dirty="0" smtClean="0"/>
              <a:t>Note</a:t>
            </a:r>
            <a:r>
              <a:rPr lang="en-US" baseline="0" dirty="0" smtClean="0"/>
              <a:t> – So if God only hears the prayers of believers, what’s the standard?</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25</a:t>
            </a:fld>
            <a:endParaRPr lang="en-US"/>
          </a:p>
        </p:txBody>
      </p:sp>
    </p:spTree>
    <p:extLst>
      <p:ext uri="{BB962C8B-B14F-4D97-AF65-F5344CB8AC3E}">
        <p14:creationId xmlns:p14="http://schemas.microsoft.com/office/powerpoint/2010/main" val="283126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Confess your trespasses</a:t>
            </a:r>
            <a:r>
              <a:rPr lang="en-US" baseline="0" dirty="0" smtClean="0"/>
              <a:t> = If you have something between you and someone else try to work it out, if they won’t have it, continue on.</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26</a:t>
            </a:fld>
            <a:endParaRPr lang="en-US"/>
          </a:p>
        </p:txBody>
      </p:sp>
    </p:spTree>
    <p:extLst>
      <p:ext uri="{BB962C8B-B14F-4D97-AF65-F5344CB8AC3E}">
        <p14:creationId xmlns:p14="http://schemas.microsoft.com/office/powerpoint/2010/main" val="1474168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a:t>
            </a:r>
            <a:r>
              <a:rPr lang="en-US" baseline="0" dirty="0" smtClean="0"/>
              <a:t> slide intro with Dan </a:t>
            </a:r>
            <a:r>
              <a:rPr lang="en-US" baseline="0" dirty="0" err="1" smtClean="0"/>
              <a:t>Ch</a:t>
            </a:r>
            <a:r>
              <a:rPr lang="en-US" baseline="0" dirty="0" smtClean="0"/>
              <a:t> 10.</a:t>
            </a:r>
            <a:endParaRPr lang="en-US" dirty="0"/>
          </a:p>
        </p:txBody>
      </p:sp>
      <p:sp>
        <p:nvSpPr>
          <p:cNvPr id="4" name="Slide Number Placeholder 3"/>
          <p:cNvSpPr>
            <a:spLocks noGrp="1"/>
          </p:cNvSpPr>
          <p:nvPr>
            <p:ph type="sldNum" sz="quarter" idx="10"/>
          </p:nvPr>
        </p:nvSpPr>
        <p:spPr/>
        <p:txBody>
          <a:bodyPr/>
          <a:lstStyle/>
          <a:p>
            <a:fld id="{E239B2D1-55F5-4032-9E5B-6F081B0E087A}" type="slidenum">
              <a:rPr lang="en-US" smtClean="0"/>
              <a:t>31</a:t>
            </a:fld>
            <a:endParaRPr lang="en-US"/>
          </a:p>
        </p:txBody>
      </p:sp>
    </p:spTree>
    <p:extLst>
      <p:ext uri="{BB962C8B-B14F-4D97-AF65-F5344CB8AC3E}">
        <p14:creationId xmlns:p14="http://schemas.microsoft.com/office/powerpoint/2010/main" val="19917232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9000" y="1587500"/>
            <a:ext cx="10401300" cy="1454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113">
                <a:solidFill>
                  <a:srgbClr val="FFFFFF"/>
                </a:solidFill>
              </a:defRPr>
            </a:lvl1pPr>
          </a:lstStyle>
          <a:p>
            <a:pPr algn="ctr"/>
            <a:endParaRPr/>
          </a:p>
        </p:txBody>
      </p:sp>
      <p:sp>
        <p:nvSpPr>
          <p:cNvPr id="3" name="New Shape"/>
          <p:cNvSpPr>
            <a:spLocks noGrp="1"/>
          </p:cNvSpPr>
          <p:nvPr>
            <p:ph type="body" idx="1"/>
          </p:nvPr>
        </p:nvSpPr>
        <p:spPr>
          <a:xfrm>
            <a:off x="889000" y="3111499"/>
            <a:ext cx="10420350" cy="704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480">
                <a:solidFill>
                  <a:srgbClr val="FFFFFF"/>
                </a:solidFill>
              </a:defRPr>
            </a:lvl1pPr>
          </a:lstStyle>
          <a:p>
            <a:pPr algn="ctr"/>
            <a:endParaRPr/>
          </a:p>
        </p:txBody>
      </p:sp>
      <p:sp>
        <p:nvSpPr>
          <p:cNvPr id="4" name="New Shape"/>
          <p:cNvSpPr>
            <a:spLocks noGrp="1"/>
          </p:cNvSpPr>
          <p:nvPr>
            <p:ph type="body" idx="2"/>
          </p:nvPr>
        </p:nvSpPr>
        <p:spPr>
          <a:xfrm>
            <a:off x="889000" y="3937000"/>
            <a:ext cx="10426700" cy="4762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93">
                <a:solidFill>
                  <a:srgbClr val="FFFFFF"/>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17499" y="273050"/>
            <a:ext cx="11474450" cy="52895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FFFFFF"/>
                </a:solidFill>
              </a:defRPr>
            </a:lvl1pPr>
          </a:lstStyle>
          <a:p>
            <a:pPr algn="l"/>
            <a:endParaRPr/>
          </a:p>
        </p:txBody>
      </p:sp>
      <p:sp>
        <p:nvSpPr>
          <p:cNvPr id="3" name="New Shape"/>
          <p:cNvSpPr>
            <a:spLocks noGrp="1"/>
          </p:cNvSpPr>
          <p:nvPr>
            <p:ph type="body" idx="1"/>
          </p:nvPr>
        </p:nvSpPr>
        <p:spPr>
          <a:xfrm>
            <a:off x="1098550" y="5899149"/>
            <a:ext cx="9823450" cy="5461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bmp"/><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0.xml"/><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2.xml"/><Relationship Id="rId1" Type="http://schemas.openxmlformats.org/officeDocument/2006/relationships/slideLayout" Target="../slideLayouts/slideLayout3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14400" y="76200"/>
            <a:ext cx="10401300" cy="1905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6113">
                <a:solidFill>
                  <a:srgbClr val="FFFFFF"/>
                </a:solidFill>
              </a:defRPr>
            </a:lvl1pPr>
          </a:lstStyle>
          <a:p>
            <a:pPr algn="ctr"/>
            <a:r>
              <a:rPr sz="6113" b="0" dirty="0">
                <a:solidFill>
                  <a:srgbClr val="FF0000"/>
                </a:solidFill>
              </a:rPr>
              <a:t>The Armor of God </a:t>
            </a:r>
            <a:endParaRPr lang="en-US" sz="6113" b="0" dirty="0" smtClean="0">
              <a:solidFill>
                <a:srgbClr val="FF0000"/>
              </a:solidFill>
            </a:endParaRPr>
          </a:p>
          <a:p>
            <a:pPr algn="ctr"/>
            <a:r>
              <a:rPr lang="en-US" sz="6113" b="0" dirty="0" smtClean="0">
                <a:solidFill>
                  <a:srgbClr val="FF0000"/>
                </a:solidFill>
              </a:rPr>
              <a:t>“T</a:t>
            </a:r>
            <a:r>
              <a:rPr sz="6113" b="0" dirty="0" smtClean="0">
                <a:solidFill>
                  <a:srgbClr val="FF0000"/>
                </a:solidFill>
              </a:rPr>
              <a:t>he </a:t>
            </a:r>
            <a:r>
              <a:rPr sz="6113" b="0" dirty="0" smtClean="0">
                <a:solidFill>
                  <a:srgbClr val="FF0000"/>
                </a:solidFill>
              </a:rPr>
              <a:t>Spear</a:t>
            </a:r>
            <a:r>
              <a:rPr lang="en-US" sz="6113" b="0" dirty="0" smtClean="0">
                <a:solidFill>
                  <a:srgbClr val="FF0000"/>
                </a:solidFill>
              </a:rPr>
              <a:t>"</a:t>
            </a:r>
            <a:endParaRPr sz="6113" b="0" dirty="0">
              <a:solidFill>
                <a:srgbClr val="FF0000"/>
              </a:solidFill>
            </a:endParaRPr>
          </a:p>
        </p:txBody>
      </p:sp>
      <p:sp>
        <p:nvSpPr>
          <p:cNvPr id="3" name="New Shape"/>
          <p:cNvSpPr>
            <a:spLocks noGrp="1"/>
          </p:cNvSpPr>
          <p:nvPr>
            <p:ph type="body"/>
          </p:nvPr>
        </p:nvSpPr>
        <p:spPr>
          <a:xfrm>
            <a:off x="1066800" y="4724400"/>
            <a:ext cx="10401300" cy="990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6113">
                <a:solidFill>
                  <a:srgbClr val="FFFFFF"/>
                </a:solidFill>
              </a:defRPr>
            </a:lvl1pPr>
          </a:lstStyle>
          <a:p>
            <a:pPr algn="ctr"/>
            <a:r>
              <a:rPr lang="en-US" sz="6113" b="1" dirty="0" smtClean="0">
                <a:solidFill>
                  <a:srgbClr val="FF0000"/>
                </a:solidFill>
              </a:rPr>
              <a:t>PRAYER</a:t>
            </a:r>
            <a:endParaRPr sz="6113"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66800" y="304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smtClean="0">
                <a:solidFill>
                  <a:srgbClr val="FFFFFF"/>
                </a:solidFill>
              </a:rPr>
              <a:t>Does </a:t>
            </a:r>
            <a:r>
              <a:rPr sz="6813" b="0" dirty="0">
                <a:solidFill>
                  <a:srgbClr val="FFFFFF"/>
                </a:solidFill>
              </a:rPr>
              <a:t>God hear all prayers from all people?</a:t>
            </a:r>
          </a:p>
        </p:txBody>
      </p:sp>
      <p:sp>
        <p:nvSpPr>
          <p:cNvPr id="4" name="New Shape"/>
          <p:cNvSpPr>
            <a:spLocks noGrp="1"/>
          </p:cNvSpPr>
          <p:nvPr>
            <p:ph type="body" idx="1"/>
          </p:nvPr>
        </p:nvSpPr>
        <p:spPr>
          <a:xfrm>
            <a:off x="228600" y="19050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Autofit/>
          </a:bodyPr>
          <a:lstStyle>
            <a:lvl1pPr algn="ctr">
              <a:defRPr sz="3406">
                <a:solidFill>
                  <a:srgbClr val="FFFFFF"/>
                </a:solidFill>
              </a:defRPr>
            </a:lvl1pPr>
          </a:lstStyle>
          <a:p>
            <a:pPr algn="l" rtl="0"/>
            <a:r>
              <a:rPr lang="en-US" sz="2800" dirty="0"/>
              <a:t>But your iniquities have separated you from your God;</a:t>
            </a:r>
          </a:p>
          <a:p>
            <a:pPr algn="l" rtl="0"/>
            <a:r>
              <a:rPr lang="en-US" sz="2800" dirty="0"/>
              <a:t>And your sins have hidden </a:t>
            </a:r>
            <a:r>
              <a:rPr lang="en-US" sz="2800" i="1" dirty="0"/>
              <a:t>His face from you,</a:t>
            </a:r>
          </a:p>
          <a:p>
            <a:pPr algn="l" rtl="0"/>
            <a:r>
              <a:rPr lang="en-US" sz="2800" dirty="0"/>
              <a:t>So that He will not hear</a:t>
            </a:r>
            <a:r>
              <a:rPr lang="en-US" sz="2800" dirty="0" smtClean="0"/>
              <a:t>.</a:t>
            </a:r>
          </a:p>
          <a:p>
            <a:pPr algn="l" rtl="0"/>
            <a:r>
              <a:rPr lang="en-US" sz="2800" dirty="0" smtClean="0">
                <a:solidFill>
                  <a:srgbClr val="00B0F0"/>
                </a:solidFill>
              </a:rPr>
              <a:t>Isa 59:2</a:t>
            </a:r>
            <a:endParaRPr sz="2800" dirty="0">
              <a:solidFill>
                <a:srgbClr val="00B0F0"/>
              </a:solidFill>
            </a:endParaRPr>
          </a:p>
        </p:txBody>
      </p:sp>
      <p:sp>
        <p:nvSpPr>
          <p:cNvPr id="5" name="New Shape"/>
          <p:cNvSpPr txBox="1">
            <a:spLocks/>
          </p:cNvSpPr>
          <p:nvPr/>
        </p:nvSpPr>
        <p:spPr>
          <a:xfrm>
            <a:off x="228600" y="3962400"/>
            <a:ext cx="9493250" cy="57785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sz="3600" dirty="0"/>
              <a:t>Now we know that God does </a:t>
            </a:r>
            <a:endParaRPr lang="en-US" sz="3600" dirty="0" smtClean="0"/>
          </a:p>
          <a:p>
            <a:pPr algn="l"/>
            <a:r>
              <a:rPr lang="en-US" sz="3600" dirty="0" smtClean="0"/>
              <a:t>not </a:t>
            </a:r>
            <a:r>
              <a:rPr lang="en-US" sz="3600" dirty="0"/>
              <a:t>hear sinners; but if anyone </a:t>
            </a:r>
            <a:endParaRPr lang="en-US" sz="3600" dirty="0" smtClean="0"/>
          </a:p>
          <a:p>
            <a:pPr algn="l"/>
            <a:r>
              <a:rPr lang="en-US" sz="3600" dirty="0" smtClean="0"/>
              <a:t>is </a:t>
            </a:r>
            <a:r>
              <a:rPr lang="en-US" sz="3600" dirty="0"/>
              <a:t>a worshiper of God and does His </a:t>
            </a:r>
            <a:endParaRPr lang="en-US" sz="3600" dirty="0" smtClean="0"/>
          </a:p>
          <a:p>
            <a:pPr algn="l"/>
            <a:r>
              <a:rPr lang="en-US" sz="3600" dirty="0" smtClean="0"/>
              <a:t>will</a:t>
            </a:r>
            <a:r>
              <a:rPr lang="en-US" sz="3600" dirty="0"/>
              <a:t>, He hears him</a:t>
            </a:r>
            <a:r>
              <a:rPr lang="en-US" sz="3600" dirty="0" smtClean="0"/>
              <a:t>.</a:t>
            </a:r>
          </a:p>
          <a:p>
            <a:pPr algn="l"/>
            <a:r>
              <a:rPr lang="en-US" sz="3600" dirty="0" err="1" smtClean="0">
                <a:solidFill>
                  <a:srgbClr val="FFFF00"/>
                </a:solidFill>
              </a:rPr>
              <a:t>Jn</a:t>
            </a:r>
            <a:r>
              <a:rPr lang="en-US" sz="3600" dirty="0" smtClean="0">
                <a:solidFill>
                  <a:srgbClr val="FFFF00"/>
                </a:solidFill>
              </a:rPr>
              <a:t> 9:31</a:t>
            </a:r>
            <a:endParaRPr lang="en-US" sz="28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304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What’s the difference between prayer in the OT &amp; NT/now?</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2286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62500" lnSpcReduction="20000"/>
          </a:bodyPr>
          <a:lstStyle>
            <a:lvl1pPr algn="ctr">
              <a:defRPr sz="6813">
                <a:solidFill>
                  <a:srgbClr val="FFFFFF"/>
                </a:solidFill>
              </a:defRPr>
            </a:lvl1pPr>
          </a:lstStyle>
          <a:p>
            <a:pPr algn="ctr"/>
            <a:r>
              <a:rPr sz="6813" b="0" dirty="0">
                <a:solidFill>
                  <a:srgbClr val="FFFFFF"/>
                </a:solidFill>
              </a:rPr>
              <a:t>Prayer is coming before the Throne of God in Heaven, </a:t>
            </a:r>
            <a:r>
              <a:rPr sz="6813" b="0" dirty="0" smtClean="0">
                <a:solidFill>
                  <a:srgbClr val="FFFFFF"/>
                </a:solidFill>
              </a:rPr>
              <a:t>through</a:t>
            </a:r>
            <a:r>
              <a:rPr lang="en-US" sz="6813" b="0" dirty="0" smtClean="0">
                <a:solidFill>
                  <a:srgbClr val="FFFFFF"/>
                </a:solidFill>
              </a:rPr>
              <a:t> the High Priest</a:t>
            </a:r>
            <a:r>
              <a:rPr sz="6813" b="0" dirty="0" smtClean="0">
                <a:solidFill>
                  <a:srgbClr val="FFFFFF"/>
                </a:solidFill>
              </a:rPr>
              <a:t>.</a:t>
            </a:r>
            <a:endParaRPr sz="6813" b="0" dirty="0">
              <a:solidFill>
                <a:srgbClr val="FFFFFF"/>
              </a:solidFill>
            </a:endParaRPr>
          </a:p>
        </p:txBody>
      </p:sp>
      <p:sp>
        <p:nvSpPr>
          <p:cNvPr id="6" name="New Shape"/>
          <p:cNvSpPr txBox="1">
            <a:spLocks/>
          </p:cNvSpPr>
          <p:nvPr/>
        </p:nvSpPr>
        <p:spPr>
          <a:xfrm>
            <a:off x="804672" y="3200400"/>
            <a:ext cx="10433050" cy="14986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ctr">
              <a:defRPr sz="6813">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b="1" dirty="0" smtClean="0">
                <a:solidFill>
                  <a:srgbClr val="FFFF00"/>
                </a:solidFill>
              </a:rPr>
              <a:t>In the OT they had to go through a priest or prophet/seer. In the NT we also go through a priest, the High </a:t>
            </a:r>
            <a:r>
              <a:rPr lang="en-US" b="1" dirty="0" smtClean="0">
                <a:solidFill>
                  <a:srgbClr val="FFFF00"/>
                </a:solidFill>
              </a:rPr>
              <a:t>Priest.</a:t>
            </a:r>
            <a:endParaRPr lang="en-US"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304800" y="533400"/>
            <a:ext cx="11506199" cy="5105400"/>
          </a:xfrm>
        </p:spPr>
        <p:txBody>
          <a:bodyPr>
            <a:noAutofit/>
          </a:bodyPr>
          <a:lstStyle/>
          <a:p>
            <a:endParaRPr lang="en-US" sz="2300" dirty="0"/>
          </a:p>
          <a:p>
            <a:r>
              <a:rPr lang="en-US" sz="2300" dirty="0" smtClean="0"/>
              <a:t>Because </a:t>
            </a:r>
            <a:r>
              <a:rPr lang="en-US" sz="2300" dirty="0"/>
              <a:t>of this oath, Jesus is the one who guarantees this better covenant with God. </a:t>
            </a:r>
          </a:p>
          <a:p>
            <a:r>
              <a:rPr lang="en-US" sz="2300" dirty="0" smtClean="0"/>
              <a:t>There </a:t>
            </a:r>
            <a:r>
              <a:rPr lang="en-US" sz="2300" dirty="0"/>
              <a:t>were many priests under the old system, for death prevented them from remaining in office. </a:t>
            </a:r>
            <a:r>
              <a:rPr lang="en-US" sz="2300" dirty="0" smtClean="0"/>
              <a:t>But </a:t>
            </a:r>
            <a:r>
              <a:rPr lang="en-US" sz="2300" dirty="0"/>
              <a:t>because Jesus lives forever, his priesthood lasts forever. </a:t>
            </a:r>
            <a:r>
              <a:rPr lang="en-US" sz="2300" dirty="0" smtClean="0"/>
              <a:t>Therefore </a:t>
            </a:r>
            <a:r>
              <a:rPr lang="en-US" sz="2300" dirty="0"/>
              <a:t>he is able, once and forever, to save those who come to God through him. He lives forever to intercede with God on their behalf. </a:t>
            </a:r>
            <a:r>
              <a:rPr lang="en-US" sz="2300" dirty="0" smtClean="0"/>
              <a:t>He </a:t>
            </a:r>
            <a:r>
              <a:rPr lang="en-US" sz="2300" dirty="0"/>
              <a:t>is the kind of high priest we need because he is holy and blameless, unstained by sin. He has been set apart from sinners and has been given the highest place of honor in heaven. </a:t>
            </a:r>
            <a:r>
              <a:rPr lang="en-US" sz="2300" dirty="0" smtClean="0"/>
              <a:t>Unlike </a:t>
            </a:r>
            <a:r>
              <a:rPr lang="en-US" sz="2300" dirty="0"/>
              <a:t>those other high priests, he does not need to offer sacrifices every day. They did this for their own sins first and then for the sins of the people. But Jesus did this once for all when he offered himself as the sacrifice for the people’s sins. </a:t>
            </a:r>
            <a:r>
              <a:rPr lang="en-US" sz="2300" dirty="0" smtClean="0"/>
              <a:t>The </a:t>
            </a:r>
            <a:r>
              <a:rPr lang="en-US" sz="2300" dirty="0"/>
              <a:t>law appointed high priests who were limited by human weakness. But after the law was given, God appointed his Son with an oath, and his Son has been made the perfect High Priest forever. </a:t>
            </a:r>
          </a:p>
          <a:p>
            <a:endParaRPr lang="en-US" sz="2300" dirty="0"/>
          </a:p>
          <a:p>
            <a:endParaRPr lang="en-US" sz="2300" dirty="0"/>
          </a:p>
        </p:txBody>
      </p:sp>
      <p:sp>
        <p:nvSpPr>
          <p:cNvPr id="3" name="Text Placeholder 2"/>
          <p:cNvSpPr>
            <a:spLocks noGrp="1"/>
          </p:cNvSpPr>
          <p:nvPr>
            <p:ph type="body" idx="1"/>
          </p:nvPr>
        </p:nvSpPr>
        <p:spPr>
          <a:xfrm>
            <a:off x="1219200" y="5334000"/>
            <a:ext cx="9493250" cy="577850"/>
          </a:xfrm>
        </p:spPr>
        <p:txBody>
          <a:bodyPr>
            <a:normAutofit lnSpcReduction="10000"/>
          </a:bodyPr>
          <a:lstStyle/>
          <a:p>
            <a:pPr algn="r"/>
            <a:r>
              <a:rPr lang="en-US" dirty="0" err="1" smtClean="0"/>
              <a:t>Heb</a:t>
            </a:r>
            <a:r>
              <a:rPr lang="en-US" dirty="0" smtClean="0"/>
              <a:t> 7:22-28 NLT</a:t>
            </a:r>
            <a:endParaRPr lang="en-US" dirty="0"/>
          </a:p>
        </p:txBody>
      </p:sp>
    </p:spTree>
    <p:extLst>
      <p:ext uri="{BB962C8B-B14F-4D97-AF65-F5344CB8AC3E}">
        <p14:creationId xmlns:p14="http://schemas.microsoft.com/office/powerpoint/2010/main" val="2694463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38200" y="381000"/>
            <a:ext cx="10433050" cy="933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6813">
                <a:solidFill>
                  <a:srgbClr val="FFFFFF"/>
                </a:solidFill>
              </a:defRPr>
            </a:lvl1pPr>
          </a:lstStyle>
          <a:p>
            <a:pPr algn="ctr"/>
            <a:r>
              <a:rPr sz="6813" b="1" dirty="0">
                <a:solidFill>
                  <a:srgbClr val="FFFFFF"/>
                </a:solidFill>
              </a:rPr>
              <a:t>How does God hear our prayers?</a:t>
            </a:r>
          </a:p>
        </p:txBody>
      </p:sp>
      <p:sp>
        <p:nvSpPr>
          <p:cNvPr id="4" name="New Shape"/>
          <p:cNvSpPr txBox="1">
            <a:spLocks/>
          </p:cNvSpPr>
          <p:nvPr/>
        </p:nvSpPr>
        <p:spPr>
          <a:xfrm>
            <a:off x="990600" y="1600200"/>
            <a:ext cx="10160000" cy="21336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8773">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4000" dirty="0" smtClean="0">
                <a:solidFill>
                  <a:srgbClr val="FFFF00"/>
                </a:solidFill>
              </a:rPr>
              <a:t>He doesn’t, He smells them.</a:t>
            </a:r>
            <a:endParaRPr lang="en-US" sz="2800" dirty="0"/>
          </a:p>
          <a:p>
            <a:pPr algn="r"/>
            <a:endParaRPr lang="en-US" sz="4000" dirty="0"/>
          </a:p>
        </p:txBody>
      </p:sp>
      <p:sp>
        <p:nvSpPr>
          <p:cNvPr id="5" name="New Shape"/>
          <p:cNvSpPr txBox="1">
            <a:spLocks/>
          </p:cNvSpPr>
          <p:nvPr/>
        </p:nvSpPr>
        <p:spPr>
          <a:xfrm>
            <a:off x="1106424" y="4191000"/>
            <a:ext cx="10160000" cy="21336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8773">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4000" dirty="0" smtClean="0">
                <a:solidFill>
                  <a:srgbClr val="FFFF00"/>
                </a:solidFill>
              </a:rPr>
              <a:t>Let my prayer be set before You as incense,</a:t>
            </a:r>
          </a:p>
          <a:p>
            <a:pPr algn="r"/>
            <a:r>
              <a:rPr lang="en-US" sz="2800" dirty="0"/>
              <a:t>Ps 141:2 </a:t>
            </a:r>
            <a:r>
              <a:rPr lang="en-US" sz="2800" dirty="0" err="1"/>
              <a:t>NKJV</a:t>
            </a:r>
            <a:endParaRPr lang="en-US" sz="2800" dirty="0"/>
          </a:p>
          <a:p>
            <a:pPr algn="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55000" lnSpcReduction="20000"/>
          </a:bodyPr>
          <a:lstStyle>
            <a:lvl1pPr algn="l">
              <a:defRPr sz="8773">
                <a:solidFill>
                  <a:srgbClr val="FFFFFF"/>
                </a:solidFill>
              </a:defRPr>
            </a:lvl1pPr>
          </a:lstStyle>
          <a:p>
            <a:pPr algn="l"/>
            <a:r>
              <a:rPr sz="8773" b="0">
                <a:solidFill>
                  <a:srgbClr val="FFFFFF"/>
                </a:solidFill>
              </a:rPr>
              <a:t>Now when He had taken the scroll, the four living creatures and the twenty-four elders fell down before the Lamb, each having a harp, and golden bowls full of incense, which are the prayers of the saints.</a:t>
            </a: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sz="7000" b="0">
                <a:solidFill>
                  <a:srgbClr val="FFFFFF"/>
                </a:solidFill>
              </a:rPr>
              <a:t>Rev 5:8 NKJV</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0000" lnSpcReduction="20000"/>
          </a:bodyPr>
          <a:lstStyle>
            <a:lvl1pPr algn="l">
              <a:defRPr sz="8773">
                <a:solidFill>
                  <a:srgbClr val="FFFFFF"/>
                </a:solidFill>
              </a:defRPr>
            </a:lvl1pPr>
          </a:lstStyle>
          <a:p>
            <a:pPr algn="l"/>
            <a:r>
              <a:rPr sz="8773" b="0">
                <a:solidFill>
                  <a:srgbClr val="FFFFFF"/>
                </a:solidFill>
              </a:rPr>
              <a:t>Then another angel, having a golden censer, came and stood at the altar. He was given much incense, that he should offer it with the prayers of all the saints upon the golden altar which was before the throne. And the smoke of the incense, with the prayers of the saints, ascended before God from the angel’s hand.</a:t>
            </a: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sz="7000" b="0">
                <a:solidFill>
                  <a:srgbClr val="FFFFFF"/>
                </a:solidFill>
              </a:rPr>
              <a:t>Rev 8:3-4 NKJV</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990600" y="304800"/>
            <a:ext cx="9804400" cy="2336801"/>
          </a:xfrm>
        </p:spPr>
        <p:txBody>
          <a:bodyPr>
            <a:normAutofit fontScale="70000" lnSpcReduction="20000"/>
          </a:bodyPr>
          <a:lstStyle/>
          <a:p>
            <a:endParaRPr lang="en-US" dirty="0"/>
          </a:p>
          <a:p>
            <a:r>
              <a:rPr lang="en-US" dirty="0"/>
              <a:t>Have you ever tried to hide or cover up a smell?</a:t>
            </a:r>
          </a:p>
        </p:txBody>
      </p:sp>
      <p:sp>
        <p:nvSpPr>
          <p:cNvPr id="3" name="Text Placeholder 2"/>
          <p:cNvSpPr>
            <a:spLocks noGrp="1"/>
          </p:cNvSpPr>
          <p:nvPr>
            <p:ph type="body" idx="1"/>
          </p:nvPr>
        </p:nvSpPr>
        <p:spPr>
          <a:xfrm>
            <a:off x="914400" y="3276600"/>
            <a:ext cx="9817100" cy="539750"/>
          </a:xfrm>
        </p:spPr>
        <p:txBody>
          <a:bodyPr>
            <a:normAutofit fontScale="47500" lnSpcReduction="20000"/>
          </a:bodyPr>
          <a:lstStyle/>
          <a:p>
            <a:r>
              <a:rPr lang="en-US" dirty="0" smtClean="0">
                <a:solidFill>
                  <a:srgbClr val="FFFF00"/>
                </a:solidFill>
              </a:rPr>
              <a:t>The truth always comes through.</a:t>
            </a:r>
            <a:endParaRPr lang="en-US" dirty="0">
              <a:solidFill>
                <a:srgbClr val="FFFF00"/>
              </a:solidFill>
            </a:endParaRPr>
          </a:p>
        </p:txBody>
      </p:sp>
      <p:sp>
        <p:nvSpPr>
          <p:cNvPr id="4" name="Text Placeholder 2"/>
          <p:cNvSpPr txBox="1">
            <a:spLocks/>
          </p:cNvSpPr>
          <p:nvPr/>
        </p:nvSpPr>
        <p:spPr>
          <a:xfrm>
            <a:off x="838200" y="4114800"/>
            <a:ext cx="10972800" cy="2133600"/>
          </a:xfrm>
          <a:prstGeom prst="rect">
            <a:avLst/>
          </a:prstGeom>
          <a:noFill/>
          <a:ln w="9525" cap="flat" cmpd="sng" algn="ctr">
            <a:noFill/>
            <a:prstDash val="solid"/>
          </a:ln>
          <a:effectLst/>
        </p:spPr>
        <p:txBody>
          <a:bodyPr anchor="ctr">
            <a:normAutofit fontScale="62500" lnSpcReduction="20000"/>
          </a:bodyPr>
          <a:lstStyle>
            <a:lvl1pPr algn="l">
              <a:defRPr sz="7000">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rtl="0">
              <a:defRPr/>
            </a:pPr>
            <a:r>
              <a:rPr lang="en-US" dirty="0"/>
              <a:t>You just can’t cover up poop, at some point you have to pick it up and get it out of your </a:t>
            </a:r>
            <a:r>
              <a:rPr lang="en-US" dirty="0" smtClean="0"/>
              <a:t>house to </a:t>
            </a:r>
            <a:r>
              <a:rPr lang="en-US" dirty="0" smtClean="0"/>
              <a:t>get rid of the smell.</a:t>
            </a:r>
            <a:endParaRPr lang="en-US" dirty="0"/>
          </a:p>
        </p:txBody>
      </p:sp>
    </p:spTree>
    <p:extLst>
      <p:ext uri="{BB962C8B-B14F-4D97-AF65-F5344CB8AC3E}">
        <p14:creationId xmlns:p14="http://schemas.microsoft.com/office/powerpoint/2010/main" val="302685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524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a:bodyPr>
          <a:lstStyle>
            <a:lvl1pPr algn="ctr">
              <a:defRPr sz="6813">
                <a:solidFill>
                  <a:srgbClr val="FFFFFF"/>
                </a:solidFill>
              </a:defRPr>
            </a:lvl1pPr>
          </a:lstStyle>
          <a:p>
            <a:pPr algn="ctr"/>
            <a:r>
              <a:rPr sz="6813" b="0" dirty="0">
                <a:solidFill>
                  <a:srgbClr val="FFFFFF"/>
                </a:solidFill>
              </a:rPr>
              <a:t>When did man start to pray?</a:t>
            </a:r>
          </a:p>
        </p:txBody>
      </p:sp>
      <p:sp>
        <p:nvSpPr>
          <p:cNvPr id="4" name="New Shape"/>
          <p:cNvSpPr>
            <a:spLocks noGrp="1"/>
          </p:cNvSpPr>
          <p:nvPr>
            <p:ph type="body"/>
          </p:nvPr>
        </p:nvSpPr>
        <p:spPr>
          <a:xfrm>
            <a:off x="1193800" y="2209800"/>
            <a:ext cx="9804400" cy="299719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8773">
                <a:solidFill>
                  <a:srgbClr val="FFFFFF"/>
                </a:solidFill>
              </a:defRPr>
            </a:lvl1pPr>
          </a:lstStyle>
          <a:p>
            <a:pPr algn="l"/>
            <a:r>
              <a:rPr sz="3600" b="0" dirty="0">
                <a:solidFill>
                  <a:srgbClr val="FFFF00"/>
                </a:solidFill>
              </a:rPr>
              <a:t>And as for Seth, to him also a son was born; and he named him </a:t>
            </a:r>
            <a:r>
              <a:rPr sz="3600" b="0" dirty="0" err="1">
                <a:solidFill>
                  <a:srgbClr val="FFFF00"/>
                </a:solidFill>
              </a:rPr>
              <a:t>Enosh</a:t>
            </a:r>
            <a:r>
              <a:rPr sz="3600" b="0" dirty="0">
                <a:solidFill>
                  <a:srgbClr val="FFFF00"/>
                </a:solidFill>
              </a:rPr>
              <a:t>. Then men began to call on the name of the LORD</a:t>
            </a:r>
            <a:r>
              <a:rPr sz="3600" b="0" dirty="0" smtClean="0">
                <a:solidFill>
                  <a:srgbClr val="FFFF00"/>
                </a:solidFill>
              </a:rPr>
              <a:t>.</a:t>
            </a:r>
            <a:endParaRPr lang="en-US" sz="3600" b="0" dirty="0" smtClean="0">
              <a:solidFill>
                <a:srgbClr val="FFFF00"/>
              </a:solidFill>
            </a:endParaRPr>
          </a:p>
          <a:p>
            <a:pPr algn="r"/>
            <a:r>
              <a:rPr lang="en-US" sz="3600" dirty="0" smtClean="0"/>
              <a:t>Gen 4:26 </a:t>
            </a:r>
            <a:r>
              <a:rPr lang="en-US" sz="3600" dirty="0" err="1" smtClean="0"/>
              <a:t>NKJV</a:t>
            </a:r>
            <a:endParaRPr sz="3600" b="0"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457200" y="228600"/>
            <a:ext cx="1150620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Where is the last prayer in the bible?</a:t>
            </a:r>
          </a:p>
        </p:txBody>
      </p:sp>
      <p:sp>
        <p:nvSpPr>
          <p:cNvPr id="4" name="New Shape"/>
          <p:cNvSpPr>
            <a:spLocks noGrp="1"/>
          </p:cNvSpPr>
          <p:nvPr>
            <p:ph type="body"/>
          </p:nvPr>
        </p:nvSpPr>
        <p:spPr>
          <a:xfrm>
            <a:off x="1193800" y="2514599"/>
            <a:ext cx="9804400" cy="269239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8773">
                <a:solidFill>
                  <a:srgbClr val="FFFFFF"/>
                </a:solidFill>
              </a:defRPr>
            </a:lvl1pPr>
          </a:lstStyle>
          <a:p>
            <a:pPr algn="l"/>
            <a:r>
              <a:rPr sz="3600" b="0" dirty="0">
                <a:solidFill>
                  <a:srgbClr val="FFFF00"/>
                </a:solidFill>
              </a:rPr>
              <a:t>He who testifies to these things says,</a:t>
            </a:r>
            <a:r>
              <a:rPr sz="3600" b="0" dirty="0">
                <a:solidFill>
                  <a:srgbClr val="FFFFFF"/>
                </a:solidFill>
              </a:rPr>
              <a:t> “</a:t>
            </a:r>
            <a:r>
              <a:rPr sz="3600" b="0" dirty="0">
                <a:solidFill>
                  <a:srgbClr val="FF0000"/>
                </a:solidFill>
              </a:rPr>
              <a:t>Surely I am coming quickly.</a:t>
            </a:r>
            <a:r>
              <a:rPr sz="3600" b="0" dirty="0">
                <a:solidFill>
                  <a:srgbClr val="FFFFFF"/>
                </a:solidFill>
              </a:rPr>
              <a:t>” </a:t>
            </a:r>
            <a:r>
              <a:rPr sz="3600" b="0" dirty="0">
                <a:solidFill>
                  <a:srgbClr val="FFFF00"/>
                </a:solidFill>
              </a:rPr>
              <a:t>Amen. Even so, come, Lord Jesus</a:t>
            </a:r>
            <a:r>
              <a:rPr sz="3600" b="0" dirty="0" smtClean="0">
                <a:solidFill>
                  <a:srgbClr val="FFFF00"/>
                </a:solidFill>
              </a:rPr>
              <a:t>!</a:t>
            </a:r>
            <a:endParaRPr lang="en-US" sz="3600" b="0" dirty="0" smtClean="0">
              <a:solidFill>
                <a:srgbClr val="FFFF00"/>
              </a:solidFill>
            </a:endParaRPr>
          </a:p>
          <a:p>
            <a:pPr algn="r"/>
            <a:r>
              <a:rPr lang="en-US" sz="3600" dirty="0" smtClean="0"/>
              <a:t>Rev 22:20 </a:t>
            </a:r>
            <a:r>
              <a:rPr lang="en-US" sz="3600" dirty="0" err="1" smtClean="0"/>
              <a:t>NKJV</a:t>
            </a:r>
            <a:endParaRPr sz="3600" b="0"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0" y="1371600"/>
            <a:ext cx="8648699" cy="131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Prayer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304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What should we pray for?</a:t>
            </a:r>
          </a:p>
        </p:txBody>
      </p:sp>
      <p:sp>
        <p:nvSpPr>
          <p:cNvPr id="3" name="New Shape"/>
          <p:cNvSpPr>
            <a:spLocks noGrp="1"/>
          </p:cNvSpPr>
          <p:nvPr>
            <p:ph type="body"/>
          </p:nvPr>
        </p:nvSpPr>
        <p:spPr>
          <a:xfrm>
            <a:off x="304800" y="2514600"/>
            <a:ext cx="716280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We are to pray about </a:t>
            </a:r>
            <a:endParaRPr lang="en-US" sz="6813" b="0" dirty="0" smtClean="0">
              <a:solidFill>
                <a:srgbClr val="FFFFFF"/>
              </a:solidFill>
            </a:endParaRPr>
          </a:p>
          <a:p>
            <a:pPr algn="ctr"/>
            <a:r>
              <a:rPr sz="6813" b="0" dirty="0" smtClean="0">
                <a:solidFill>
                  <a:srgbClr val="FFFFFF"/>
                </a:solidFill>
              </a:rPr>
              <a:t>everything</a:t>
            </a:r>
            <a:r>
              <a:rPr sz="6813" b="0" dirty="0">
                <a:solidFill>
                  <a:srgbClr val="FFFFFF"/>
                </a:solidFill>
              </a:rPr>
              <a:t>.</a:t>
            </a:r>
          </a:p>
        </p:txBody>
      </p:sp>
    </p:spTree>
    <p:extLst>
      <p:ext uri="{BB962C8B-B14F-4D97-AF65-F5344CB8AC3E}">
        <p14:creationId xmlns:p14="http://schemas.microsoft.com/office/powerpoint/2010/main" val="192059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8773">
                <a:solidFill>
                  <a:srgbClr val="FFFFFF"/>
                </a:solidFill>
              </a:defRPr>
            </a:lvl1pPr>
          </a:lstStyle>
          <a:p>
            <a:pPr algn="l"/>
            <a:r>
              <a:rPr sz="8773" b="0" dirty="0">
                <a:solidFill>
                  <a:srgbClr val="FFFFFF"/>
                </a:solidFill>
              </a:rPr>
              <a:t>Be anxious for nothing, but in </a:t>
            </a:r>
            <a:r>
              <a:rPr sz="8773" b="1" u="sng" dirty="0">
                <a:solidFill>
                  <a:srgbClr val="FFFF00"/>
                </a:solidFill>
              </a:rPr>
              <a:t>everything</a:t>
            </a:r>
            <a:r>
              <a:rPr sz="8773" b="0" dirty="0">
                <a:solidFill>
                  <a:srgbClr val="FFFFFF"/>
                </a:solidFill>
              </a:rPr>
              <a:t> by prayer and supplication, </a:t>
            </a:r>
            <a:r>
              <a:rPr sz="8773" b="1" u="sng" dirty="0">
                <a:solidFill>
                  <a:srgbClr val="FFFF00"/>
                </a:solidFill>
              </a:rPr>
              <a:t>with thanksgiving</a:t>
            </a:r>
            <a:r>
              <a:rPr sz="8773" b="0" dirty="0">
                <a:solidFill>
                  <a:srgbClr val="FFFFFF"/>
                </a:solidFill>
              </a:rPr>
              <a:t>, let your requests be made known to God; and the peace of God, which surpasses all understanding, will guard your hearts and minds through Christ Jesus.</a:t>
            </a: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sz="7000" b="0" dirty="0">
                <a:solidFill>
                  <a:srgbClr val="FFFFFF"/>
                </a:solidFill>
              </a:rPr>
              <a:t>Philippians 4:6-7 </a:t>
            </a:r>
            <a:r>
              <a:rPr sz="7000" b="0" dirty="0" err="1">
                <a:solidFill>
                  <a:srgbClr val="FFFFFF"/>
                </a:solidFill>
              </a:rPr>
              <a:t>NKJV</a:t>
            </a:r>
            <a:endParaRPr sz="7000" b="0" dirty="0">
              <a:solidFill>
                <a:srgbClr val="FFFFFF"/>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3810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How does God tell us to refer to Him?</a:t>
            </a:r>
          </a:p>
        </p:txBody>
      </p:sp>
      <p:sp>
        <p:nvSpPr>
          <p:cNvPr id="3" name="New Shape"/>
          <p:cNvSpPr>
            <a:spLocks noGrp="1"/>
          </p:cNvSpPr>
          <p:nvPr>
            <p:ph type="body" idx="1"/>
          </p:nvPr>
        </p:nvSpPr>
        <p:spPr>
          <a:xfrm>
            <a:off x="1371600" y="2133600"/>
            <a:ext cx="9493250" cy="2667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r>
              <a:rPr lang="en-US" dirty="0"/>
              <a:t>For you did not receive the spirit of bondage again to fear, but you received the Spirit of adoption by whom we cry out, “</a:t>
            </a:r>
            <a:r>
              <a:rPr lang="en-US" b="1" dirty="0"/>
              <a:t>Abba, Father</a:t>
            </a:r>
            <a:r>
              <a:rPr lang="en-US" dirty="0" smtClean="0"/>
              <a:t>.”</a:t>
            </a:r>
          </a:p>
          <a:p>
            <a:pPr algn="r"/>
            <a:r>
              <a:rPr lang="en-US" dirty="0" smtClean="0"/>
              <a:t>Rom 8:15</a:t>
            </a: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3810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How does God tell us to refer to Him?</a:t>
            </a:r>
          </a:p>
        </p:txBody>
      </p:sp>
      <p:sp>
        <p:nvSpPr>
          <p:cNvPr id="3" name="New Shape"/>
          <p:cNvSpPr>
            <a:spLocks noGrp="1"/>
          </p:cNvSpPr>
          <p:nvPr>
            <p:ph type="body" idx="1"/>
          </p:nvPr>
        </p:nvSpPr>
        <p:spPr>
          <a:xfrm>
            <a:off x="1371600" y="2133600"/>
            <a:ext cx="9493250" cy="2667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r>
              <a:rPr lang="en-US" dirty="0"/>
              <a:t>For you did not receive the spirit of bondage again to fear, but you received the Spirit of adoption by whom we cry out, </a:t>
            </a:r>
            <a:r>
              <a:rPr lang="en-US" dirty="0" smtClean="0"/>
              <a:t>“        </a:t>
            </a:r>
            <a:r>
              <a:rPr lang="en-US" b="1" dirty="0" smtClean="0"/>
              <a:t>, </a:t>
            </a:r>
            <a:r>
              <a:rPr lang="en-US" b="1" dirty="0"/>
              <a:t>Father</a:t>
            </a:r>
            <a:r>
              <a:rPr lang="en-US" dirty="0" smtClean="0"/>
              <a:t>.”</a:t>
            </a:r>
          </a:p>
          <a:p>
            <a:pPr algn="r"/>
            <a:r>
              <a:rPr lang="en-US" dirty="0" smtClean="0"/>
              <a:t>Rom 8:15</a:t>
            </a:r>
            <a:endParaRPr lang="en-US" dirty="0"/>
          </a:p>
          <a:p>
            <a:endParaRPr lang="en-US" dirty="0"/>
          </a:p>
        </p:txBody>
      </p:sp>
      <p:sp>
        <p:nvSpPr>
          <p:cNvPr id="4" name="Rectangle 3"/>
          <p:cNvSpPr/>
          <p:nvPr/>
        </p:nvSpPr>
        <p:spPr>
          <a:xfrm>
            <a:off x="7620000" y="3200400"/>
            <a:ext cx="1143000" cy="584775"/>
          </a:xfrm>
          <a:prstGeom prst="rect">
            <a:avLst/>
          </a:prstGeom>
        </p:spPr>
        <p:txBody>
          <a:bodyPr wrap="square">
            <a:spAutoFit/>
          </a:bodyPr>
          <a:lstStyle/>
          <a:p>
            <a:r>
              <a:rPr lang="el-GR" sz="3200" dirty="0" smtClean="0">
                <a:solidFill>
                  <a:srgbClr val="FFFF00"/>
                </a:solidFill>
              </a:rPr>
              <a:t>ἀββά</a:t>
            </a:r>
            <a:endParaRPr lang="en-US" sz="3200" dirty="0">
              <a:solidFill>
                <a:srgbClr val="FFFF00"/>
              </a:solidFill>
            </a:endParaRPr>
          </a:p>
        </p:txBody>
      </p:sp>
    </p:spTree>
    <p:extLst>
      <p:ext uri="{BB962C8B-B14F-4D97-AF65-F5344CB8AC3E}">
        <p14:creationId xmlns:p14="http://schemas.microsoft.com/office/powerpoint/2010/main" val="7474600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3810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How does God tell us to refer to Him?</a:t>
            </a:r>
          </a:p>
        </p:txBody>
      </p:sp>
      <p:sp>
        <p:nvSpPr>
          <p:cNvPr id="3" name="New Shape"/>
          <p:cNvSpPr>
            <a:spLocks noGrp="1"/>
          </p:cNvSpPr>
          <p:nvPr>
            <p:ph type="body" idx="1"/>
          </p:nvPr>
        </p:nvSpPr>
        <p:spPr>
          <a:xfrm>
            <a:off x="1371600" y="2133600"/>
            <a:ext cx="9493250" cy="2667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r>
              <a:rPr lang="en-US" dirty="0"/>
              <a:t>For you did not receive the spirit of bondage again to fear, but you received the Spirit of adoption by whom we cry out, </a:t>
            </a:r>
            <a:r>
              <a:rPr lang="en-US" dirty="0" smtClean="0"/>
              <a:t>“        </a:t>
            </a:r>
            <a:r>
              <a:rPr lang="en-US" b="1" dirty="0" smtClean="0"/>
              <a:t>, Papa</a:t>
            </a:r>
            <a:r>
              <a:rPr lang="en-US" dirty="0" smtClean="0"/>
              <a:t>.”      </a:t>
            </a:r>
          </a:p>
          <a:p>
            <a:pPr algn="r"/>
            <a:r>
              <a:rPr lang="en-US" dirty="0" smtClean="0"/>
              <a:t>Rom 8:15</a:t>
            </a:r>
            <a:endParaRPr lang="en-US" dirty="0"/>
          </a:p>
          <a:p>
            <a:endParaRPr lang="en-US" dirty="0"/>
          </a:p>
        </p:txBody>
      </p:sp>
      <p:sp>
        <p:nvSpPr>
          <p:cNvPr id="4" name="Rectangle 3"/>
          <p:cNvSpPr/>
          <p:nvPr/>
        </p:nvSpPr>
        <p:spPr>
          <a:xfrm>
            <a:off x="7772400" y="3200400"/>
            <a:ext cx="1143000" cy="584775"/>
          </a:xfrm>
          <a:prstGeom prst="rect">
            <a:avLst/>
          </a:prstGeom>
        </p:spPr>
        <p:txBody>
          <a:bodyPr wrap="square">
            <a:spAutoFit/>
          </a:bodyPr>
          <a:lstStyle/>
          <a:p>
            <a:r>
              <a:rPr lang="el-GR" sz="3200" dirty="0" smtClean="0">
                <a:solidFill>
                  <a:srgbClr val="FFFF00"/>
                </a:solidFill>
              </a:rPr>
              <a:t>ἀββά</a:t>
            </a:r>
            <a:endParaRPr lang="en-US" sz="3200" dirty="0">
              <a:solidFill>
                <a:srgbClr val="FFFF0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7600" y="3962400"/>
            <a:ext cx="4607366" cy="2686050"/>
          </a:xfrm>
          <a:prstGeom prst="rect">
            <a:avLst/>
          </a:prstGeom>
        </p:spPr>
      </p:pic>
    </p:spTree>
    <p:extLst>
      <p:ext uri="{BB962C8B-B14F-4D97-AF65-F5344CB8AC3E}">
        <p14:creationId xmlns:p14="http://schemas.microsoft.com/office/powerpoint/2010/main" val="34455280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3810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How does God tell us to refer to Him?</a:t>
            </a:r>
          </a:p>
        </p:txBody>
      </p:sp>
      <p:sp>
        <p:nvSpPr>
          <p:cNvPr id="3" name="New Shape"/>
          <p:cNvSpPr>
            <a:spLocks noGrp="1"/>
          </p:cNvSpPr>
          <p:nvPr>
            <p:ph type="body" idx="1"/>
          </p:nvPr>
        </p:nvSpPr>
        <p:spPr>
          <a:xfrm>
            <a:off x="1371600" y="2133600"/>
            <a:ext cx="9493250" cy="2667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r>
              <a:rPr lang="en-US" dirty="0"/>
              <a:t>For you did not receive the spirit of bondage again to fear, but you received the Spirit of adoption by whom we cry out, </a:t>
            </a:r>
            <a:r>
              <a:rPr lang="en-US" dirty="0" smtClean="0"/>
              <a:t>“        </a:t>
            </a:r>
            <a:r>
              <a:rPr lang="en-US" b="1" dirty="0" smtClean="0"/>
              <a:t>, Daddy</a:t>
            </a:r>
            <a:r>
              <a:rPr lang="en-US" dirty="0" smtClean="0"/>
              <a:t>.”      </a:t>
            </a:r>
          </a:p>
          <a:p>
            <a:pPr algn="r"/>
            <a:r>
              <a:rPr lang="en-US" dirty="0" smtClean="0"/>
              <a:t>Rom 8:15</a:t>
            </a:r>
            <a:endParaRPr lang="en-US" dirty="0"/>
          </a:p>
          <a:p>
            <a:endParaRPr lang="en-US" dirty="0"/>
          </a:p>
        </p:txBody>
      </p:sp>
      <p:sp>
        <p:nvSpPr>
          <p:cNvPr id="4" name="Rectangle 3"/>
          <p:cNvSpPr/>
          <p:nvPr/>
        </p:nvSpPr>
        <p:spPr>
          <a:xfrm>
            <a:off x="7620000" y="3200400"/>
            <a:ext cx="1143000" cy="584775"/>
          </a:xfrm>
          <a:prstGeom prst="rect">
            <a:avLst/>
          </a:prstGeom>
        </p:spPr>
        <p:txBody>
          <a:bodyPr wrap="square">
            <a:spAutoFit/>
          </a:bodyPr>
          <a:lstStyle/>
          <a:p>
            <a:r>
              <a:rPr lang="el-GR" sz="3200" dirty="0" smtClean="0">
                <a:solidFill>
                  <a:srgbClr val="FFFF00"/>
                </a:solidFill>
              </a:rPr>
              <a:t>ἀββά</a:t>
            </a:r>
            <a:endParaRPr lang="en-US" sz="3200" dirty="0">
              <a:solidFill>
                <a:srgbClr val="FFFF00"/>
              </a:solidFill>
            </a:endParaRPr>
          </a:p>
        </p:txBody>
      </p:sp>
    </p:spTree>
    <p:extLst>
      <p:ext uri="{BB962C8B-B14F-4D97-AF65-F5344CB8AC3E}">
        <p14:creationId xmlns:p14="http://schemas.microsoft.com/office/powerpoint/2010/main" val="39366288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419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62500" lnSpcReduction="20000"/>
          </a:bodyPr>
          <a:lstStyle>
            <a:lvl1pPr algn="l">
              <a:defRPr sz="8773">
                <a:solidFill>
                  <a:srgbClr val="FFFFFF"/>
                </a:solidFill>
              </a:defRPr>
            </a:lvl1pPr>
          </a:lstStyle>
          <a:p>
            <a:pPr algn="l"/>
            <a:r>
              <a:rPr sz="8773" b="0">
                <a:solidFill>
                  <a:srgbClr val="FFFFFF"/>
                </a:solidFill>
              </a:rPr>
              <a:t>Confess your trespasses to one another, and pray for one another, that you may be healed. The effective, fervent prayer of a righteous man avails much.</a:t>
            </a: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sz="7000" b="0">
                <a:solidFill>
                  <a:srgbClr val="FFFFFF"/>
                </a:solidFill>
              </a:rPr>
              <a:t>James 5:16 NKJV</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14400" y="533400"/>
            <a:ext cx="10433050" cy="100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10000"/>
          </a:bodyPr>
          <a:lstStyle>
            <a:lvl1pPr algn="ctr">
              <a:defRPr sz="6813">
                <a:solidFill>
                  <a:srgbClr val="FFFFFF"/>
                </a:solidFill>
              </a:defRPr>
            </a:lvl1pPr>
          </a:lstStyle>
          <a:p>
            <a:pPr algn="ctr"/>
            <a:r>
              <a:rPr sz="6813" b="0" dirty="0">
                <a:solidFill>
                  <a:srgbClr val="FFFFFF"/>
                </a:solidFill>
              </a:rPr>
              <a:t>How do we become righteous?</a:t>
            </a:r>
          </a:p>
        </p:txBody>
      </p:sp>
      <p:sp>
        <p:nvSpPr>
          <p:cNvPr id="4" name="New Shape"/>
          <p:cNvSpPr>
            <a:spLocks noGrp="1"/>
          </p:cNvSpPr>
          <p:nvPr>
            <p:ph type="body"/>
          </p:nvPr>
        </p:nvSpPr>
        <p:spPr>
          <a:xfrm>
            <a:off x="838200" y="2971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By </a:t>
            </a:r>
            <a:r>
              <a:rPr lang="en-US" dirty="0" smtClean="0"/>
              <a:t>putt</a:t>
            </a:r>
            <a:r>
              <a:rPr sz="6813" b="0" dirty="0" smtClean="0">
                <a:solidFill>
                  <a:srgbClr val="FFFFFF"/>
                </a:solidFill>
              </a:rPr>
              <a:t>ing </a:t>
            </a:r>
            <a:r>
              <a:rPr sz="6813" b="0" dirty="0">
                <a:solidFill>
                  <a:srgbClr val="FFFFFF"/>
                </a:solidFill>
              </a:rPr>
              <a:t>on Jesus’ righteousness.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38200" y="685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What are the 3 ways our prayers are answered?</a:t>
            </a:r>
          </a:p>
        </p:txBody>
      </p:sp>
      <p:sp>
        <p:nvSpPr>
          <p:cNvPr id="3" name="New Shape"/>
          <p:cNvSpPr>
            <a:spLocks noGrp="1"/>
          </p:cNvSpPr>
          <p:nvPr>
            <p:ph type="body" idx="1"/>
          </p:nvPr>
        </p:nvSpPr>
        <p:spPr>
          <a:xfrm>
            <a:off x="1479550" y="29718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r>
              <a:rPr lang="en-US" b="1" dirty="0" smtClean="0">
                <a:solidFill>
                  <a:srgbClr val="00B050"/>
                </a:solidFill>
              </a:rPr>
              <a:t>YES</a:t>
            </a:r>
            <a:endParaRPr b="1" dirty="0">
              <a:solidFill>
                <a:srgbClr val="00B050"/>
              </a:solidFill>
            </a:endParaRPr>
          </a:p>
        </p:txBody>
      </p:sp>
      <p:sp>
        <p:nvSpPr>
          <p:cNvPr id="4" name="New Shape"/>
          <p:cNvSpPr txBox="1">
            <a:spLocks/>
          </p:cNvSpPr>
          <p:nvPr/>
        </p:nvSpPr>
        <p:spPr>
          <a:xfrm>
            <a:off x="1522222" y="4375150"/>
            <a:ext cx="9493250" cy="57785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b="1" dirty="0" smtClean="0">
                <a:solidFill>
                  <a:srgbClr val="FF0000"/>
                </a:solidFill>
              </a:rPr>
              <a:t>NO</a:t>
            </a:r>
            <a:endParaRPr lang="en-US" b="1" dirty="0">
              <a:solidFill>
                <a:srgbClr val="FF0000"/>
              </a:solidFill>
            </a:endParaRPr>
          </a:p>
        </p:txBody>
      </p:sp>
      <p:sp>
        <p:nvSpPr>
          <p:cNvPr id="5" name="New Shape"/>
          <p:cNvSpPr txBox="1">
            <a:spLocks/>
          </p:cNvSpPr>
          <p:nvPr/>
        </p:nvSpPr>
        <p:spPr>
          <a:xfrm>
            <a:off x="1522222" y="5638800"/>
            <a:ext cx="9493250" cy="57785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b="1" dirty="0" smtClean="0">
                <a:solidFill>
                  <a:srgbClr val="FFFF00"/>
                </a:solidFill>
              </a:rPr>
              <a:t>WAIT</a:t>
            </a:r>
            <a:endParaRPr lang="en-US"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Why do our </a:t>
            </a:r>
            <a:r>
              <a:rPr lang="en-US" dirty="0" smtClean="0"/>
              <a:t>prayers</a:t>
            </a:r>
            <a:r>
              <a:rPr sz="6813" b="0" dirty="0" smtClean="0">
                <a:solidFill>
                  <a:srgbClr val="FFFFFF"/>
                </a:solidFill>
              </a:rPr>
              <a:t> </a:t>
            </a:r>
            <a:r>
              <a:rPr sz="6813" b="0" dirty="0">
                <a:solidFill>
                  <a:srgbClr val="FFFFFF"/>
                </a:solidFill>
              </a:rPr>
              <a:t>seem to go unanswered?</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524000" y="2590800"/>
            <a:ext cx="10433050" cy="23812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lang="en-US" dirty="0" smtClean="0">
                <a:solidFill>
                  <a:schemeClr val="tx1"/>
                </a:solidFill>
              </a:rPr>
              <a:t>Set date &amp; food for Aug</a:t>
            </a:r>
            <a:r>
              <a:rPr sz="6813" b="0" dirty="0" smtClean="0">
                <a:solidFill>
                  <a:schemeClr val="tx1"/>
                </a:solidFill>
              </a:rPr>
              <a:t>. </a:t>
            </a:r>
            <a:endParaRPr sz="6813" b="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17499" y="273050"/>
            <a:ext cx="11474450" cy="52895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0000" lnSpcReduction="20000"/>
          </a:bodyPr>
          <a:lstStyle>
            <a:lvl1pPr algn="l">
              <a:defRPr sz="8773">
                <a:solidFill>
                  <a:srgbClr val="FFFFFF"/>
                </a:solidFill>
              </a:defRPr>
            </a:lvl1pPr>
          </a:lstStyle>
          <a:p>
            <a:pPr algn="l"/>
            <a:r>
              <a:rPr sz="8773" b="0">
                <a:solidFill>
                  <a:srgbClr val="FFFFFF"/>
                </a:solidFill>
              </a:rPr>
              <a:t>You want what you don’t have, so you scheme and kill to get it. You are jealous of what others have, but you can’t get it, so you fight and wage war to take it away from them. Yet you don’t have what you want because you don’t ask God for it. And even when you ask, you don’t get it because your motives are all wrong—you want only what will give you pleasure. You adulterers! Don’t you realize that friendship with the world makes you an enemy of God? I say it again: If you want to be a friend of the world, you make yourself an enemy of God.</a:t>
            </a:r>
          </a:p>
        </p:txBody>
      </p:sp>
      <p:sp>
        <p:nvSpPr>
          <p:cNvPr id="3" name="New Shape"/>
          <p:cNvSpPr>
            <a:spLocks noGrp="1"/>
          </p:cNvSpPr>
          <p:nvPr>
            <p:ph type="body" idx="1"/>
          </p:nvPr>
        </p:nvSpPr>
        <p:spPr>
          <a:xfrm>
            <a:off x="1098550" y="5899149"/>
            <a:ext cx="9823450" cy="5461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47500" lnSpcReduction="20000"/>
          </a:bodyPr>
          <a:lstStyle>
            <a:lvl1pPr algn="l">
              <a:defRPr sz="7000">
                <a:solidFill>
                  <a:srgbClr val="FFFFFF"/>
                </a:solidFill>
              </a:defRPr>
            </a:lvl1pPr>
          </a:lstStyle>
          <a:p>
            <a:pPr algn="l"/>
            <a:r>
              <a:rPr sz="7000" b="0">
                <a:solidFill>
                  <a:srgbClr val="FFFFFF"/>
                </a:solidFill>
              </a:rPr>
              <a:t>James 4:2-4 NLT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90269" y="381000"/>
            <a:ext cx="10433050" cy="1447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To have effective </a:t>
            </a:r>
            <a:r>
              <a:rPr sz="6813" b="0" dirty="0" smtClean="0">
                <a:solidFill>
                  <a:srgbClr val="FFFFFF"/>
                </a:solidFill>
              </a:rPr>
              <a:t>prayer</a:t>
            </a:r>
            <a:r>
              <a:rPr lang="en-US" sz="6813" b="0" dirty="0" smtClean="0">
                <a:solidFill>
                  <a:srgbClr val="FFFFFF"/>
                </a:solidFill>
              </a:rPr>
              <a:t>s</a:t>
            </a:r>
            <a:r>
              <a:rPr sz="6813" b="0" dirty="0" smtClean="0">
                <a:solidFill>
                  <a:srgbClr val="FFFFFF"/>
                </a:solidFill>
              </a:rPr>
              <a:t> </a:t>
            </a:r>
            <a:r>
              <a:rPr sz="6813" b="0" dirty="0">
                <a:solidFill>
                  <a:srgbClr val="FFFFFF"/>
                </a:solidFill>
              </a:rPr>
              <a:t>they must be - “in truth</a:t>
            </a:r>
            <a:r>
              <a:rPr sz="6813" b="0" dirty="0" smtClean="0">
                <a:solidFill>
                  <a:srgbClr val="FFFFFF"/>
                </a:solidFill>
              </a:rPr>
              <a:t>”</a:t>
            </a:r>
            <a:endParaRPr sz="6813" b="0" dirty="0">
              <a:solidFill>
                <a:srgbClr val="FFFFFF"/>
              </a:solidFill>
            </a:endParaRPr>
          </a:p>
        </p:txBody>
      </p:sp>
      <p:sp>
        <p:nvSpPr>
          <p:cNvPr id="3" name="New Shape"/>
          <p:cNvSpPr>
            <a:spLocks noGrp="1"/>
          </p:cNvSpPr>
          <p:nvPr>
            <p:ph type="body" idx="1"/>
          </p:nvPr>
        </p:nvSpPr>
        <p:spPr>
          <a:xfrm>
            <a:off x="762000" y="2514600"/>
            <a:ext cx="10363199" cy="16764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r>
              <a:rPr lang="en-US" sz="3600" dirty="0">
                <a:solidFill>
                  <a:srgbClr val="FFFF00"/>
                </a:solidFill>
              </a:rPr>
              <a:t>The LORD is near to all who call upon Him, in truth. Ps 145:18</a:t>
            </a:r>
            <a:endParaRPr dirty="0">
              <a:solidFill>
                <a:srgbClr val="FFFF00"/>
              </a:solidFill>
            </a:endParaRPr>
          </a:p>
        </p:txBody>
      </p:sp>
      <p:sp>
        <p:nvSpPr>
          <p:cNvPr id="4" name="New Shape"/>
          <p:cNvSpPr txBox="1">
            <a:spLocks/>
          </p:cNvSpPr>
          <p:nvPr/>
        </p:nvSpPr>
        <p:spPr>
          <a:xfrm>
            <a:off x="990600" y="4343400"/>
            <a:ext cx="10363199" cy="23622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3600" dirty="0" smtClean="0">
                <a:solidFill>
                  <a:schemeClr val="bg1"/>
                </a:solidFill>
              </a:rPr>
              <a:t>With thanksgiving, with His will in mind by praying His Word back to Him &amp; standing on His promises.</a:t>
            </a:r>
          </a:p>
          <a:p>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1295400"/>
            <a:ext cx="10433050" cy="2305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Daniel’s prayer was answered right when he prayed it, but he had to wait. So what did he do?</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The nuclear </a:t>
            </a:r>
            <a:r>
              <a:rPr sz="6813" b="0" dirty="0" smtClean="0">
                <a:solidFill>
                  <a:srgbClr val="FFFFFF"/>
                </a:solidFill>
              </a:rPr>
              <a:t>option</a:t>
            </a:r>
            <a:endParaRPr sz="6813" b="0" dirty="0">
              <a:solidFill>
                <a:srgbClr val="FFFFFF"/>
              </a:solidFill>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b="1" dirty="0">
                <a:solidFill>
                  <a:srgbClr val="FFFF00"/>
                </a:solidFill>
              </a:rPr>
              <a:t>Fasting &amp; prayer.</a:t>
            </a:r>
            <a:endParaRPr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What is the purpose of fasting? What should we fast from? </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b="1" dirty="0">
                <a:solidFill>
                  <a:srgbClr val="FFFF00"/>
                </a:solidFill>
              </a:rPr>
              <a:t>Food, Sex, Games, </a:t>
            </a:r>
            <a:r>
              <a:rPr lang="en-US" sz="3600" b="1" dirty="0" smtClean="0">
                <a:solidFill>
                  <a:srgbClr val="FFFF00"/>
                </a:solidFill>
              </a:rPr>
              <a:t>Sleep…</a:t>
            </a:r>
            <a:endParaRPr lang="en-US" sz="3600" b="1" dirty="0">
              <a:solidFill>
                <a:srgbClr val="FFFF00"/>
              </a:solidFill>
            </a:endParaRPr>
          </a:p>
          <a:p>
            <a:pPr algn="ctr"/>
            <a:endParaRPr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4572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Is fasting just in the OT?</a:t>
            </a:r>
          </a:p>
        </p:txBody>
      </p:sp>
      <p:sp>
        <p:nvSpPr>
          <p:cNvPr id="3" name="New Shape"/>
          <p:cNvSpPr>
            <a:spLocks noGrp="1"/>
          </p:cNvSpPr>
          <p:nvPr>
            <p:ph type="body" idx="1"/>
          </p:nvPr>
        </p:nvSpPr>
        <p:spPr>
          <a:xfrm>
            <a:off x="1066800" y="22098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Autofit/>
          </a:bodyPr>
          <a:lstStyle>
            <a:lvl1pPr algn="ctr">
              <a:defRPr sz="3406">
                <a:solidFill>
                  <a:srgbClr val="FFFFFF"/>
                </a:solidFill>
              </a:defRPr>
            </a:lvl1pPr>
          </a:lstStyle>
          <a:p>
            <a:pPr algn="ctr"/>
            <a:r>
              <a:rPr lang="en-US" sz="4000" b="1" dirty="0" smtClean="0">
                <a:solidFill>
                  <a:srgbClr val="FFFF00"/>
                </a:solidFill>
              </a:rPr>
              <a:t>No</a:t>
            </a:r>
            <a:endParaRPr sz="4000" b="1" dirty="0">
              <a:solidFill>
                <a:srgbClr val="FFFF00"/>
              </a:solidFill>
            </a:endParaRPr>
          </a:p>
        </p:txBody>
      </p:sp>
      <p:sp>
        <p:nvSpPr>
          <p:cNvPr id="4" name="New Shape"/>
          <p:cNvSpPr txBox="1">
            <a:spLocks/>
          </p:cNvSpPr>
          <p:nvPr/>
        </p:nvSpPr>
        <p:spPr>
          <a:xfrm>
            <a:off x="1066800" y="2940050"/>
            <a:ext cx="9493250" cy="57785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marL="571500" indent="-571500" algn="l">
              <a:buFont typeface="Arial" panose="020B0604020202020204" pitchFamily="34" charset="0"/>
              <a:buChar char="•"/>
            </a:pPr>
            <a:r>
              <a:rPr lang="en-US" sz="4000" b="1" dirty="0" smtClean="0">
                <a:solidFill>
                  <a:srgbClr val="FFFF00"/>
                </a:solidFill>
              </a:rPr>
              <a:t>Lk 5:33-35</a:t>
            </a:r>
          </a:p>
          <a:p>
            <a:pPr marL="571500" indent="-571500" algn="l">
              <a:buFont typeface="Arial" panose="020B0604020202020204" pitchFamily="34" charset="0"/>
              <a:buChar char="•"/>
            </a:pPr>
            <a:r>
              <a:rPr lang="en-US" sz="4000" b="1" dirty="0" smtClean="0">
                <a:solidFill>
                  <a:srgbClr val="FFFF00"/>
                </a:solidFill>
              </a:rPr>
              <a:t>Acts 13:2-3</a:t>
            </a:r>
          </a:p>
          <a:p>
            <a:pPr marL="571500" indent="-571500" algn="l">
              <a:buFont typeface="Arial" panose="020B0604020202020204" pitchFamily="34" charset="0"/>
              <a:buChar char="•"/>
            </a:pPr>
            <a:r>
              <a:rPr lang="en-US" sz="4000" b="1" dirty="0" smtClean="0">
                <a:solidFill>
                  <a:srgbClr val="FFFF00"/>
                </a:solidFill>
              </a:rPr>
              <a:t>Acts </a:t>
            </a:r>
            <a:r>
              <a:rPr lang="en-US" sz="4000" b="1" dirty="0" smtClean="0">
                <a:solidFill>
                  <a:srgbClr val="FFFF00"/>
                </a:solidFill>
              </a:rPr>
              <a:t>14:23</a:t>
            </a:r>
          </a:p>
          <a:p>
            <a:pPr marL="571500" indent="-571500" algn="l">
              <a:buFont typeface="Arial" panose="020B0604020202020204" pitchFamily="34" charset="0"/>
              <a:buChar char="•"/>
            </a:pPr>
            <a:r>
              <a:rPr lang="en-US" sz="4000" b="1" dirty="0" smtClean="0">
                <a:solidFill>
                  <a:srgbClr val="FFFF00"/>
                </a:solidFill>
              </a:rPr>
              <a:t>&amp; more.</a:t>
            </a:r>
            <a:endParaRPr lang="en-US" sz="4000" b="1"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3" name="New Shape"/>
          <p:cNvSpPr>
            <a:spLocks noGrp="1"/>
          </p:cNvSpPr>
          <p:nvPr>
            <p:ph type="body" idx="1"/>
          </p:nvPr>
        </p:nvSpPr>
        <p:spPr>
          <a:xfrm>
            <a:off x="990600" y="2057400"/>
            <a:ext cx="9493250" cy="9144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3406">
                <a:solidFill>
                  <a:srgbClr val="FFFFFF"/>
                </a:solidFill>
              </a:defRPr>
            </a:lvl1pPr>
          </a:lstStyle>
          <a:p>
            <a:pPr algn="l"/>
            <a:r>
              <a:rPr lang="en-US" dirty="0" smtClean="0">
                <a:solidFill>
                  <a:srgbClr val="FFFF00"/>
                </a:solidFill>
              </a:rPr>
              <a:t>It is the only thing we have that reaches into the spiritual realm &amp; </a:t>
            </a:r>
            <a:r>
              <a:rPr lang="en-US" dirty="0" smtClean="0">
                <a:solidFill>
                  <a:srgbClr val="FFFF00"/>
                </a:solidFill>
              </a:rPr>
              <a:t>can cause changes </a:t>
            </a:r>
            <a:r>
              <a:rPr lang="en-US" dirty="0" smtClean="0">
                <a:solidFill>
                  <a:srgbClr val="FFFF00"/>
                </a:solidFill>
              </a:rPr>
              <a:t>before we act.</a:t>
            </a:r>
            <a:endParaRPr dirty="0">
              <a:solidFill>
                <a:srgbClr val="FFFF00"/>
              </a:solidFill>
            </a:endParaRPr>
          </a:p>
        </p:txBody>
      </p:sp>
      <p:sp>
        <p:nvSpPr>
          <p:cNvPr id="4" name="Text Placeholder 3"/>
          <p:cNvSpPr>
            <a:spLocks noGrp="1"/>
          </p:cNvSpPr>
          <p:nvPr>
            <p:ph type="body"/>
          </p:nvPr>
        </p:nvSpPr>
        <p:spPr>
          <a:xfrm>
            <a:off x="838200" y="304800"/>
            <a:ext cx="10433050" cy="1498600"/>
          </a:xfrm>
        </p:spPr>
        <p:txBody>
          <a:bodyPr>
            <a:normAutofit fontScale="77500" lnSpcReduction="20000"/>
          </a:bodyPr>
          <a:lstStyle/>
          <a:p>
            <a:r>
              <a:rPr lang="en-US" dirty="0" smtClean="0"/>
              <a:t>HOW DOES PRAYER FALL INTO SPIRITUAL WARFARE?</a:t>
            </a:r>
            <a:endParaRPr lang="en-US" dirty="0"/>
          </a:p>
        </p:txBody>
      </p:sp>
      <p:sp>
        <p:nvSpPr>
          <p:cNvPr id="5" name="New Shape"/>
          <p:cNvSpPr txBox="1">
            <a:spLocks/>
          </p:cNvSpPr>
          <p:nvPr/>
        </p:nvSpPr>
        <p:spPr>
          <a:xfrm>
            <a:off x="914400" y="3148584"/>
            <a:ext cx="10820400" cy="9144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solidFill>
                  <a:schemeClr val="bg1"/>
                </a:solidFill>
              </a:rPr>
              <a:t>It is the way we reach the Creator, Maintainer and Director of all </a:t>
            </a:r>
            <a:r>
              <a:rPr lang="en-US" dirty="0" smtClean="0">
                <a:solidFill>
                  <a:schemeClr val="bg1"/>
                </a:solidFill>
              </a:rPr>
              <a:t>creation</a:t>
            </a:r>
            <a:r>
              <a:rPr lang="en-US" dirty="0" smtClean="0">
                <a:solidFill>
                  <a:schemeClr val="bg1"/>
                </a:solidFill>
              </a:rPr>
              <a:t>; we</a:t>
            </a:r>
            <a:r>
              <a:rPr lang="en-US" dirty="0" smtClean="0">
                <a:solidFill>
                  <a:schemeClr val="bg1"/>
                </a:solidFill>
              </a:rPr>
              <a:t> </a:t>
            </a:r>
            <a:r>
              <a:rPr lang="en-US" dirty="0" smtClean="0">
                <a:solidFill>
                  <a:schemeClr val="bg1"/>
                </a:solidFill>
              </a:rPr>
              <a:t>can make requests directly to Him.</a:t>
            </a:r>
            <a:endParaRPr lang="en-US" dirty="0">
              <a:solidFill>
                <a:schemeClr val="bg1"/>
              </a:solidFill>
            </a:endParaRPr>
          </a:p>
        </p:txBody>
      </p:sp>
      <p:sp>
        <p:nvSpPr>
          <p:cNvPr id="6" name="New Shape"/>
          <p:cNvSpPr txBox="1">
            <a:spLocks/>
          </p:cNvSpPr>
          <p:nvPr/>
        </p:nvSpPr>
        <p:spPr>
          <a:xfrm>
            <a:off x="914400" y="4114800"/>
            <a:ext cx="9493250" cy="9144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solidFill>
                  <a:srgbClr val="FFFF00"/>
                </a:solidFill>
              </a:rPr>
              <a:t>It is the 1</a:t>
            </a:r>
            <a:r>
              <a:rPr lang="en-US" baseline="30000" dirty="0" smtClean="0">
                <a:solidFill>
                  <a:srgbClr val="FFFF00"/>
                </a:solidFill>
              </a:rPr>
              <a:t>st</a:t>
            </a:r>
            <a:r>
              <a:rPr lang="en-US" dirty="0" smtClean="0">
                <a:solidFill>
                  <a:srgbClr val="FFFF00"/>
                </a:solidFill>
              </a:rPr>
              <a:t> thing the enemy tries to stop.</a:t>
            </a:r>
            <a:endParaRPr lang="en-US" dirty="0">
              <a:solidFill>
                <a:srgbClr val="FFFF00"/>
              </a:solidFill>
            </a:endParaRPr>
          </a:p>
        </p:txBody>
      </p:sp>
      <p:sp>
        <p:nvSpPr>
          <p:cNvPr id="7" name="New Shape"/>
          <p:cNvSpPr txBox="1">
            <a:spLocks/>
          </p:cNvSpPr>
          <p:nvPr/>
        </p:nvSpPr>
        <p:spPr>
          <a:xfrm>
            <a:off x="914400" y="4800600"/>
            <a:ext cx="10820400" cy="9144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solidFill>
                  <a:schemeClr val="bg1"/>
                </a:solidFill>
              </a:rPr>
              <a:t>It is how we access all the gifts God has for us, just waiting for us to ask for them.</a:t>
            </a:r>
            <a:endParaRPr lang="en-US" dirty="0">
              <a:solidFill>
                <a:schemeClr val="bg1"/>
              </a:solidFill>
            </a:endParaRPr>
          </a:p>
        </p:txBody>
      </p:sp>
      <p:sp>
        <p:nvSpPr>
          <p:cNvPr id="8" name="New Shape"/>
          <p:cNvSpPr txBox="1">
            <a:spLocks/>
          </p:cNvSpPr>
          <p:nvPr/>
        </p:nvSpPr>
        <p:spPr>
          <a:xfrm>
            <a:off x="914400" y="5638800"/>
            <a:ext cx="9493250" cy="9144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solidFill>
                  <a:srgbClr val="FFFF00"/>
                </a:solidFill>
              </a:rPr>
              <a:t>It </a:t>
            </a:r>
            <a:r>
              <a:rPr lang="en-US" dirty="0" smtClean="0">
                <a:solidFill>
                  <a:srgbClr val="FFFF00"/>
                </a:solidFill>
              </a:rPr>
              <a:t>has limitless reach &amp; can actually interject into other’s lives.</a:t>
            </a:r>
            <a:endParaRPr lang="en-US"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P spid="7" grpId="0" build="p"/>
      <p:bldP spid="8"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838200" y="228600"/>
            <a:ext cx="10433050" cy="1498600"/>
          </a:xfrm>
        </p:spPr>
        <p:txBody>
          <a:bodyPr/>
          <a:lstStyle/>
          <a:p>
            <a:r>
              <a:rPr lang="en-US" dirty="0" smtClean="0"/>
              <a:t>Science Fact</a:t>
            </a:r>
            <a:endParaRPr lang="en-US" dirty="0"/>
          </a:p>
        </p:txBody>
      </p:sp>
      <p:sp>
        <p:nvSpPr>
          <p:cNvPr id="3" name="Text Placeholder 2"/>
          <p:cNvSpPr>
            <a:spLocks noGrp="1"/>
          </p:cNvSpPr>
          <p:nvPr>
            <p:ph type="body" idx="1"/>
          </p:nvPr>
        </p:nvSpPr>
        <p:spPr>
          <a:xfrm>
            <a:off x="1143000" y="2133600"/>
            <a:ext cx="9493250" cy="1143000"/>
          </a:xfrm>
        </p:spPr>
        <p:txBody>
          <a:bodyPr>
            <a:normAutofit/>
          </a:bodyPr>
          <a:lstStyle/>
          <a:p>
            <a:r>
              <a:rPr lang="en-US" dirty="0" smtClean="0"/>
              <a:t>When brain scans were done of people praying, the frontal lobe lit up </a:t>
            </a:r>
            <a:endParaRPr lang="en-US" dirty="0"/>
          </a:p>
        </p:txBody>
      </p:sp>
      <p:sp>
        <p:nvSpPr>
          <p:cNvPr id="4" name="Text Placeholder 2"/>
          <p:cNvSpPr txBox="1">
            <a:spLocks/>
          </p:cNvSpPr>
          <p:nvPr/>
        </p:nvSpPr>
        <p:spPr>
          <a:xfrm>
            <a:off x="1066800" y="4114800"/>
            <a:ext cx="9493250" cy="1371600"/>
          </a:xfrm>
          <a:prstGeom prst="rect">
            <a:avLst/>
          </a:prstGeom>
          <a:noFill/>
          <a:ln w="9525" cap="flat" cmpd="sng" algn="ctr">
            <a:noFill/>
            <a:prstDash val="solid"/>
          </a:ln>
          <a:effectLst/>
        </p:spPr>
        <p:txBody>
          <a:bodyPr anchor="t">
            <a:normAutofit fontScale="92500" lnSpcReduction="2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dirty="0" smtClean="0"/>
              <a:t>When brain scans were done of people meditating or feeling “1 with the universe” their frontal lobe went dark.</a:t>
            </a:r>
            <a:endParaRPr lang="en-US" dirty="0"/>
          </a:p>
        </p:txBody>
      </p:sp>
    </p:spTree>
    <p:extLst>
      <p:ext uri="{BB962C8B-B14F-4D97-AF65-F5344CB8AC3E}">
        <p14:creationId xmlns:p14="http://schemas.microsoft.com/office/powerpoint/2010/main" val="1914260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838200" y="304800"/>
            <a:ext cx="10433050" cy="1143000"/>
          </a:xfrm>
        </p:spPr>
        <p:txBody>
          <a:bodyPr/>
          <a:lstStyle/>
          <a:p>
            <a:r>
              <a:rPr lang="en-US" b="1" dirty="0" smtClean="0"/>
              <a:t>MAIN POINTS</a:t>
            </a:r>
            <a:endParaRPr lang="en-US" b="1" dirty="0"/>
          </a:p>
        </p:txBody>
      </p:sp>
      <p:sp>
        <p:nvSpPr>
          <p:cNvPr id="3" name="Text Placeholder 2"/>
          <p:cNvSpPr>
            <a:spLocks noGrp="1"/>
          </p:cNvSpPr>
          <p:nvPr>
            <p:ph type="body" idx="1"/>
          </p:nvPr>
        </p:nvSpPr>
        <p:spPr>
          <a:xfrm>
            <a:off x="533400" y="1676400"/>
            <a:ext cx="9493250" cy="577850"/>
          </a:xfrm>
        </p:spPr>
        <p:txBody>
          <a:bodyPr>
            <a:normAutofit lnSpcReduction="10000"/>
          </a:bodyPr>
          <a:lstStyle/>
          <a:p>
            <a:pPr algn="l"/>
            <a:r>
              <a:rPr lang="en-US" dirty="0" smtClean="0"/>
              <a:t>Prayer is an offensive weapon.</a:t>
            </a:r>
            <a:endParaRPr lang="en-US" dirty="0"/>
          </a:p>
        </p:txBody>
      </p:sp>
      <p:sp>
        <p:nvSpPr>
          <p:cNvPr id="4" name="Text Placeholder 2"/>
          <p:cNvSpPr txBox="1">
            <a:spLocks/>
          </p:cNvSpPr>
          <p:nvPr/>
        </p:nvSpPr>
        <p:spPr>
          <a:xfrm>
            <a:off x="488950" y="2362200"/>
            <a:ext cx="9493250" cy="577850"/>
          </a:xfrm>
          <a:prstGeom prst="rect">
            <a:avLst/>
          </a:prstGeom>
          <a:noFill/>
          <a:ln w="9525" cap="flat" cmpd="sng" algn="ctr">
            <a:noFill/>
            <a:prstDash val="solid"/>
          </a:ln>
          <a:effectLst/>
        </p:spPr>
        <p:txBody>
          <a:bodyPr anchor="t">
            <a:normAutofit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t>Prayer should never be a “last resort”.</a:t>
            </a:r>
            <a:endParaRPr lang="en-US" dirty="0"/>
          </a:p>
        </p:txBody>
      </p:sp>
      <p:sp>
        <p:nvSpPr>
          <p:cNvPr id="5" name="Text Placeholder 2"/>
          <p:cNvSpPr txBox="1">
            <a:spLocks/>
          </p:cNvSpPr>
          <p:nvPr/>
        </p:nvSpPr>
        <p:spPr>
          <a:xfrm>
            <a:off x="499872" y="2940050"/>
            <a:ext cx="10591800" cy="577850"/>
          </a:xfrm>
          <a:prstGeom prst="rect">
            <a:avLst/>
          </a:prstGeom>
          <a:noFill/>
          <a:ln w="9525" cap="flat" cmpd="sng" algn="ctr">
            <a:noFill/>
            <a:prstDash val="solid"/>
          </a:ln>
          <a:effectLst/>
        </p:spPr>
        <p:txBody>
          <a:bodyPr anchor="t">
            <a:normAutofit fontScale="92500"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t>Prayer should transport you to the throne room of God.</a:t>
            </a:r>
            <a:endParaRPr lang="en-US" dirty="0"/>
          </a:p>
        </p:txBody>
      </p:sp>
      <p:sp>
        <p:nvSpPr>
          <p:cNvPr id="6" name="Text Placeholder 2"/>
          <p:cNvSpPr txBox="1">
            <a:spLocks/>
          </p:cNvSpPr>
          <p:nvPr/>
        </p:nvSpPr>
        <p:spPr>
          <a:xfrm>
            <a:off x="488950" y="3517900"/>
            <a:ext cx="10591800" cy="577850"/>
          </a:xfrm>
          <a:prstGeom prst="rect">
            <a:avLst/>
          </a:prstGeom>
          <a:noFill/>
          <a:ln w="9525" cap="flat" cmpd="sng" algn="ctr">
            <a:noFill/>
            <a:prstDash val="solid"/>
          </a:ln>
          <a:effectLst/>
        </p:spPr>
        <p:txBody>
          <a:bodyPr anchor="t">
            <a:normAutofit fontScale="92500"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t>Prayer should not only be about wants &amp; needs.</a:t>
            </a:r>
            <a:endParaRPr lang="en-US" dirty="0"/>
          </a:p>
        </p:txBody>
      </p:sp>
      <p:sp>
        <p:nvSpPr>
          <p:cNvPr id="7" name="Text Placeholder 2"/>
          <p:cNvSpPr txBox="1">
            <a:spLocks/>
          </p:cNvSpPr>
          <p:nvPr/>
        </p:nvSpPr>
        <p:spPr>
          <a:xfrm>
            <a:off x="499872" y="4038600"/>
            <a:ext cx="11234928" cy="577850"/>
          </a:xfrm>
          <a:prstGeom prst="rect">
            <a:avLst/>
          </a:prstGeom>
          <a:noFill/>
          <a:ln w="9525" cap="flat" cmpd="sng" algn="ctr">
            <a:noFill/>
            <a:prstDash val="solid"/>
          </a:ln>
          <a:effectLst/>
        </p:spPr>
        <p:txBody>
          <a:bodyPr anchor="t">
            <a:normAutofit fontScale="92500"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t>Prayer may not be answered (Paul &amp; the thorn in his side).</a:t>
            </a:r>
            <a:endParaRPr lang="en-US" dirty="0"/>
          </a:p>
        </p:txBody>
      </p:sp>
      <p:sp>
        <p:nvSpPr>
          <p:cNvPr id="8" name="Text Placeholder 2"/>
          <p:cNvSpPr txBox="1">
            <a:spLocks/>
          </p:cNvSpPr>
          <p:nvPr/>
        </p:nvSpPr>
        <p:spPr>
          <a:xfrm>
            <a:off x="499872" y="4616450"/>
            <a:ext cx="11234928" cy="577850"/>
          </a:xfrm>
          <a:prstGeom prst="rect">
            <a:avLst/>
          </a:prstGeom>
          <a:noFill/>
          <a:ln w="9525" cap="flat" cmpd="sng" algn="ctr">
            <a:noFill/>
            <a:prstDash val="solid"/>
          </a:ln>
          <a:effectLst/>
        </p:spPr>
        <p:txBody>
          <a:bodyPr anchor="t">
            <a:normAutofit fontScale="92500"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t>It was something all the apostles did A LOT of.  </a:t>
            </a:r>
            <a:endParaRPr lang="en-US" dirty="0"/>
          </a:p>
        </p:txBody>
      </p:sp>
      <p:sp>
        <p:nvSpPr>
          <p:cNvPr id="9" name="Text Placeholder 2"/>
          <p:cNvSpPr txBox="1">
            <a:spLocks/>
          </p:cNvSpPr>
          <p:nvPr/>
        </p:nvSpPr>
        <p:spPr>
          <a:xfrm>
            <a:off x="523367" y="5194300"/>
            <a:ext cx="11234928" cy="577850"/>
          </a:xfrm>
          <a:prstGeom prst="rect">
            <a:avLst/>
          </a:prstGeom>
          <a:noFill/>
          <a:ln w="9525" cap="flat" cmpd="sng" algn="ctr">
            <a:noFill/>
            <a:prstDash val="solid"/>
          </a:ln>
          <a:effectLst/>
        </p:spPr>
        <p:txBody>
          <a:bodyPr anchor="t">
            <a:normAutofit fontScale="92500"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dirty="0" smtClean="0"/>
              <a:t>It was what Jesus did when he was busy, stressed, anything.  </a:t>
            </a:r>
            <a:endParaRPr lang="en-US" dirty="0"/>
          </a:p>
        </p:txBody>
      </p:sp>
    </p:spTree>
    <p:extLst>
      <p:ext uri="{BB962C8B-B14F-4D97-AF65-F5344CB8AC3E}">
        <p14:creationId xmlns:p14="http://schemas.microsoft.com/office/powerpoint/2010/main" val="2381231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7" grpId="0"/>
      <p:bldP spid="8" grpId="0"/>
      <p:bldP spid="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p:txBody>
          <a:bodyPr/>
          <a:lstStyle/>
          <a:p>
            <a:r>
              <a:rPr lang="en-US" dirty="0" smtClean="0"/>
              <a:t>Questions or comments</a:t>
            </a:r>
            <a:endParaRPr lang="en-US" dirty="0"/>
          </a:p>
        </p:txBody>
      </p:sp>
      <p:sp>
        <p:nvSpPr>
          <p:cNvPr id="3" name="Text Placeholder 2"/>
          <p:cNvSpPr>
            <a:spLocks noGrp="1"/>
          </p:cNvSpPr>
          <p:nvPr>
            <p:ph type="body" idx="1"/>
          </p:nvPr>
        </p:nvSpPr>
        <p:spPr/>
        <p:txBody>
          <a:bodyPr>
            <a:normAutofit lnSpcReduction="10000"/>
          </a:bodyPr>
          <a:lstStyle/>
          <a:p>
            <a:endParaRPr lang="en-US"/>
          </a:p>
        </p:txBody>
      </p:sp>
    </p:spTree>
    <p:extLst>
      <p:ext uri="{BB962C8B-B14F-4D97-AF65-F5344CB8AC3E}">
        <p14:creationId xmlns:p14="http://schemas.microsoft.com/office/powerpoint/2010/main" val="2574426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1219200"/>
            <a:ext cx="10433050" cy="23812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62500" lnSpcReduction="20000"/>
          </a:bodyPr>
          <a:lstStyle>
            <a:lvl1pPr algn="ctr">
              <a:defRPr sz="6813">
                <a:solidFill>
                  <a:srgbClr val="FFFFFF"/>
                </a:solidFill>
              </a:defRPr>
            </a:lvl1pPr>
          </a:lstStyle>
          <a:p>
            <a:pPr algn="ctr"/>
            <a:r>
              <a:rPr sz="6813" b="0" dirty="0">
                <a:solidFill>
                  <a:srgbClr val="FFFFFF"/>
                </a:solidFill>
              </a:rPr>
              <a:t>Pray in the Spirit at all times and on every occasion. Stay alert and be persistent in your prayers for all believers everywhere. </a:t>
            </a:r>
          </a:p>
        </p:txBody>
      </p:sp>
      <p:sp>
        <p:nvSpPr>
          <p:cNvPr id="3" name="New Shape"/>
          <p:cNvSpPr>
            <a:spLocks noGrp="1"/>
          </p:cNvSpPr>
          <p:nvPr>
            <p:ph type="body" idx="1"/>
          </p:nvPr>
        </p:nvSpPr>
        <p:spPr>
          <a:xfrm>
            <a:off x="1219200" y="53340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pPr algn="r"/>
            <a:r>
              <a:rPr lang="en-US" sz="3600" dirty="0" err="1"/>
              <a:t>Eph</a:t>
            </a:r>
            <a:r>
              <a:rPr lang="en-US" sz="3600" dirty="0"/>
              <a:t> 6:18 NLT</a:t>
            </a:r>
            <a:endParaRP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0" y="1371600"/>
            <a:ext cx="8648699" cy="131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Prayer</a:t>
            </a:r>
          </a:p>
        </p:txBody>
      </p:sp>
    </p:spTree>
    <p:extLst>
      <p:ext uri="{BB962C8B-B14F-4D97-AF65-F5344CB8AC3E}">
        <p14:creationId xmlns:p14="http://schemas.microsoft.com/office/powerpoint/2010/main" val="1500141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5334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What is prayer?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762000" y="2286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10000"/>
          </a:bodyPr>
          <a:lstStyle>
            <a:lvl1pPr algn="ctr">
              <a:defRPr sz="6813">
                <a:solidFill>
                  <a:srgbClr val="FFFFFF"/>
                </a:solidFill>
              </a:defRPr>
            </a:lvl1pPr>
          </a:lstStyle>
          <a:p>
            <a:pPr algn="ctr"/>
            <a:r>
              <a:rPr sz="6813" b="0" dirty="0">
                <a:solidFill>
                  <a:srgbClr val="FFFFFF"/>
                </a:solidFill>
              </a:rPr>
              <a:t>What is the purpose of prayer?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90600" y="304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What should we pray for?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14400" y="304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When should we pray?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066800" y="304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smtClean="0">
                <a:solidFill>
                  <a:srgbClr val="FFFFFF"/>
                </a:solidFill>
              </a:rPr>
              <a:t>Does </a:t>
            </a:r>
            <a:r>
              <a:rPr sz="6813" b="0" dirty="0">
                <a:solidFill>
                  <a:srgbClr val="FFFFFF"/>
                </a:solidFill>
              </a:rPr>
              <a:t>God hear all prayers from all people?</a:t>
            </a:r>
          </a:p>
        </p:txBody>
      </p:sp>
      <p:sp>
        <p:nvSpPr>
          <p:cNvPr id="4" name="New Shape"/>
          <p:cNvSpPr>
            <a:spLocks noGrp="1"/>
          </p:cNvSpPr>
          <p:nvPr>
            <p:ph type="body" idx="1"/>
          </p:nvPr>
        </p:nvSpPr>
        <p:spPr>
          <a:xfrm>
            <a:off x="228600" y="19050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Autofit/>
          </a:bodyPr>
          <a:lstStyle>
            <a:lvl1pPr algn="ctr">
              <a:defRPr sz="3406">
                <a:solidFill>
                  <a:srgbClr val="FFFFFF"/>
                </a:solidFill>
              </a:defRPr>
            </a:lvl1pPr>
          </a:lstStyle>
          <a:p>
            <a:pPr algn="l" rtl="0"/>
            <a:r>
              <a:rPr lang="en-US" sz="2800" b="1" dirty="0" smtClean="0">
                <a:solidFill>
                  <a:srgbClr val="00B0F0"/>
                </a:solidFill>
              </a:rPr>
              <a:t>YES &amp; NO</a:t>
            </a:r>
            <a:endParaRPr sz="2800" b="1" dirty="0">
              <a:solidFill>
                <a:srgbClr val="FF0000"/>
              </a:solidFill>
            </a:endParaRPr>
          </a:p>
        </p:txBody>
      </p:sp>
      <p:sp>
        <p:nvSpPr>
          <p:cNvPr id="5" name="New Shape"/>
          <p:cNvSpPr txBox="1">
            <a:spLocks/>
          </p:cNvSpPr>
          <p:nvPr/>
        </p:nvSpPr>
        <p:spPr>
          <a:xfrm>
            <a:off x="228600" y="3048000"/>
            <a:ext cx="9493250" cy="190500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algn="l"/>
            <a:r>
              <a:rPr lang="en-US" sz="2800" dirty="0" smtClean="0">
                <a:solidFill>
                  <a:srgbClr val="FFFF00"/>
                </a:solidFill>
              </a:rPr>
              <a:t>For the unbeliever, God only hears the prayer asking for forgiveness. That opens the line of communication. Or for God to show them He is God, </a:t>
            </a:r>
            <a:r>
              <a:rPr lang="en-US" sz="2800" dirty="0" err="1" smtClean="0">
                <a:solidFill>
                  <a:srgbClr val="FFFF00"/>
                </a:solidFill>
              </a:rPr>
              <a:t>ie</a:t>
            </a:r>
            <a:r>
              <a:rPr lang="en-US" sz="2800" dirty="0" smtClean="0">
                <a:solidFill>
                  <a:srgbClr val="FFFF00"/>
                </a:solidFill>
              </a:rPr>
              <a:t> seek Him.</a:t>
            </a:r>
            <a:endParaRPr lang="en-US" sz="2800" dirty="0">
              <a:solidFill>
                <a:srgbClr val="FFFF00"/>
              </a:solidFill>
            </a:endParaRPr>
          </a:p>
        </p:txBody>
      </p:sp>
    </p:spTree>
    <p:extLst>
      <p:ext uri="{BB962C8B-B14F-4D97-AF65-F5344CB8AC3E}">
        <p14:creationId xmlns:p14="http://schemas.microsoft.com/office/powerpoint/2010/main" val="34699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1646</Words>
  <Application>Microsoft Office PowerPoint</Application>
  <PresentationFormat>Custom</PresentationFormat>
  <Paragraphs>140</Paragraphs>
  <Slides>40</Slides>
  <Notes>13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Windows User</cp:lastModifiedBy>
  <cp:revision>46</cp:revision>
  <dcterms:modified xsi:type="dcterms:W3CDTF">2019-07-30T07:44:25Z</dcterms:modified>
</cp:coreProperties>
</file>