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7" r:id="rId2"/>
    <p:sldId id="258" r:id="rId3"/>
    <p:sldId id="271" r:id="rId4"/>
    <p:sldId id="279" r:id="rId5"/>
    <p:sldId id="259" r:id="rId6"/>
    <p:sldId id="260" r:id="rId7"/>
    <p:sldId id="277" r:id="rId8"/>
    <p:sldId id="261" r:id="rId9"/>
    <p:sldId id="272" r:id="rId10"/>
    <p:sldId id="262" r:id="rId11"/>
    <p:sldId id="263" r:id="rId12"/>
    <p:sldId id="273" r:id="rId13"/>
    <p:sldId id="264" r:id="rId14"/>
    <p:sldId id="265" r:id="rId15"/>
    <p:sldId id="274" r:id="rId16"/>
    <p:sldId id="280" r:id="rId17"/>
    <p:sldId id="283" r:id="rId18"/>
    <p:sldId id="281" r:id="rId19"/>
    <p:sldId id="284" r:id="rId20"/>
    <p:sldId id="266" r:id="rId21"/>
    <p:sldId id="267" r:id="rId22"/>
    <p:sldId id="285" r:id="rId23"/>
    <p:sldId id="275" r:id="rId24"/>
    <p:sldId id="276" r:id="rId25"/>
    <p:sldId id="268" r:id="rId26"/>
    <p:sldId id="278" r:id="rId27"/>
    <p:sldId id="286" r:id="rId28"/>
    <p:sldId id="287" r:id="rId29"/>
    <p:sldId id="290" r:id="rId30"/>
    <p:sldId id="288" r:id="rId31"/>
    <p:sldId id="289"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8" r:id="rId45"/>
    <p:sldId id="303" r:id="rId46"/>
    <p:sldId id="304" r:id="rId47"/>
    <p:sldId id="305" r:id="rId48"/>
    <p:sldId id="306" r:id="rId49"/>
    <p:sldId id="307" r:id="rId50"/>
    <p:sldId id="309" r:id="rId51"/>
    <p:sldId id="310" r:id="rId52"/>
    <p:sldId id="269" r:id="rId53"/>
    <p:sldId id="270" r:id="rId54"/>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22" autoAdjust="0"/>
  </p:normalViewPr>
  <p:slideViewPr>
    <p:cSldViewPr>
      <p:cViewPr varScale="1">
        <p:scale>
          <a:sx n="67" d="100"/>
          <a:sy n="67" d="100"/>
        </p:scale>
        <p:origin x="-710"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82FD73C0-2AC4-43CD-A4C2-B31D1F2653EA}" type="datetimeFigureOut">
              <a:rPr lang="en-US" smtClean="0"/>
              <a:t>12/10/2019</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A9AB0910-40BC-48BC-B290-A02B4CE41E16}" type="slidenum">
              <a:rPr lang="en-US" smtClean="0"/>
              <a:t>‹#›</a:t>
            </a:fld>
            <a:endParaRPr lang="en-US"/>
          </a:p>
        </p:txBody>
      </p:sp>
    </p:spTree>
    <p:extLst>
      <p:ext uri="{BB962C8B-B14F-4D97-AF65-F5344CB8AC3E}">
        <p14:creationId xmlns:p14="http://schemas.microsoft.com/office/powerpoint/2010/main" val="646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f.ly/logosref/bible.87.3.14-87.3.2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f.ly/logosref/bible.61.1.18-61.2.1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1</a:t>
            </a:fld>
            <a:endParaRPr lang="en-US"/>
          </a:p>
        </p:txBody>
      </p:sp>
    </p:spTree>
    <p:extLst>
      <p:ext uri="{BB962C8B-B14F-4D97-AF65-F5344CB8AC3E}">
        <p14:creationId xmlns:p14="http://schemas.microsoft.com/office/powerpoint/2010/main" val="328236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a:r>
            <a:r>
              <a:rPr lang="en-US" baseline="0" dirty="0" smtClean="0"/>
              <a:t> = stately </a:t>
            </a:r>
          </a:p>
          <a:p>
            <a:endParaRPr lang="en-US" baseline="0" dirty="0" smtClean="0"/>
          </a:p>
          <a:p>
            <a:r>
              <a:rPr lang="en-US" baseline="0" dirty="0" smtClean="0"/>
              <a:t>Comeliness = splendor</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14</a:t>
            </a:fld>
            <a:endParaRPr lang="en-US"/>
          </a:p>
        </p:txBody>
      </p:sp>
    </p:spTree>
    <p:extLst>
      <p:ext uri="{BB962C8B-B14F-4D97-AF65-F5344CB8AC3E}">
        <p14:creationId xmlns:p14="http://schemas.microsoft.com/office/powerpoint/2010/main" val="195241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guys with knives, take a man into a room &amp; cut out</a:t>
            </a:r>
            <a:r>
              <a:rPr lang="en-US" baseline="0" dirty="0" smtClean="0"/>
              <a:t> his heart. Several people stand outside the door, able to stop it, but they did nothing.</a:t>
            </a:r>
          </a:p>
          <a:p>
            <a:endParaRPr lang="en-US" baseline="0" dirty="0" smtClean="0"/>
          </a:p>
          <a:p>
            <a:r>
              <a:rPr lang="en-US" baseline="0" dirty="0" smtClean="0"/>
              <a:t>Surgeons </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15</a:t>
            </a:fld>
            <a:endParaRPr lang="en-US"/>
          </a:p>
        </p:txBody>
      </p:sp>
    </p:spTree>
    <p:extLst>
      <p:ext uri="{BB962C8B-B14F-4D97-AF65-F5344CB8AC3E}">
        <p14:creationId xmlns:p14="http://schemas.microsoft.com/office/powerpoint/2010/main" val="289287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16</a:t>
            </a:fld>
            <a:endParaRPr lang="en-US"/>
          </a:p>
        </p:txBody>
      </p:sp>
    </p:spTree>
    <p:extLst>
      <p:ext uri="{BB962C8B-B14F-4D97-AF65-F5344CB8AC3E}">
        <p14:creationId xmlns:p14="http://schemas.microsoft.com/office/powerpoint/2010/main" val="336952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9AB0910-40BC-48BC-B290-A02B4CE41E16}" type="slidenum">
              <a:rPr lang="en-US" smtClean="0"/>
              <a:t>17</a:t>
            </a:fld>
            <a:endParaRPr lang="en-US"/>
          </a:p>
        </p:txBody>
      </p:sp>
    </p:spTree>
    <p:extLst>
      <p:ext uri="{BB962C8B-B14F-4D97-AF65-F5344CB8AC3E}">
        <p14:creationId xmlns:p14="http://schemas.microsoft.com/office/powerpoint/2010/main" val="350815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was</a:t>
            </a:r>
            <a:r>
              <a:rPr lang="en-US" baseline="0" dirty="0" smtClean="0"/>
              <a:t> a 14-16yr old girl near the end of her pregnancy. Told she has to take a 7-9 day journey on foot/donkey through the woods, hills </a:t>
            </a:r>
            <a:r>
              <a:rPr lang="en-US" baseline="0" dirty="0" err="1" smtClean="0"/>
              <a:t>etc</a:t>
            </a:r>
            <a:r>
              <a:rPr lang="en-US" baseline="0" dirty="0" smtClean="0"/>
              <a:t> just so they can be counted. Today it would take us about 1hr 45min by car. </a:t>
            </a:r>
          </a:p>
          <a:p>
            <a:endParaRPr lang="en-US" baseline="0" dirty="0" smtClean="0"/>
          </a:p>
          <a:p>
            <a:r>
              <a:rPr lang="en-US" baseline="0" dirty="0" smtClean="0"/>
              <a:t>O by the way when we get there, there’s probably not going to be room at my families house. Family I haven’t either seen in forever or ever. Then they arrive &amp; can’t find a place to stay so we are going to stay in a barn (actually a cave) with animals. And this is where you will have your baby.</a:t>
            </a:r>
            <a:endParaRPr lang="en-US" dirty="0" smtClean="0"/>
          </a:p>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18</a:t>
            </a:fld>
            <a:endParaRPr lang="en-US"/>
          </a:p>
        </p:txBody>
      </p:sp>
    </p:spTree>
    <p:extLst>
      <p:ext uri="{BB962C8B-B14F-4D97-AF65-F5344CB8AC3E}">
        <p14:creationId xmlns:p14="http://schemas.microsoft.com/office/powerpoint/2010/main" val="400376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t>
            </a:r>
            <a:r>
              <a:rPr lang="en-US" baseline="0" dirty="0" smtClean="0"/>
              <a:t>Christmas a gift, or an opportunity.</a:t>
            </a:r>
          </a:p>
          <a:p>
            <a:endParaRPr lang="en-US" baseline="0" dirty="0" smtClean="0"/>
          </a:p>
          <a:p>
            <a:r>
              <a:rPr lang="en-US" baseline="0" dirty="0" smtClean="0"/>
              <a:t>What type of opportunity could Christmas give us?</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20</a:t>
            </a:fld>
            <a:endParaRPr lang="en-US"/>
          </a:p>
        </p:txBody>
      </p:sp>
    </p:spTree>
    <p:extLst>
      <p:ext uri="{BB962C8B-B14F-4D97-AF65-F5344CB8AC3E}">
        <p14:creationId xmlns:p14="http://schemas.microsoft.com/office/powerpoint/2010/main" val="165071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21</a:t>
            </a:fld>
            <a:endParaRPr lang="en-US"/>
          </a:p>
        </p:txBody>
      </p:sp>
    </p:spTree>
    <p:extLst>
      <p:ext uri="{BB962C8B-B14F-4D97-AF65-F5344CB8AC3E}">
        <p14:creationId xmlns:p14="http://schemas.microsoft.com/office/powerpoint/2010/main" val="162524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22</a:t>
            </a:fld>
            <a:endParaRPr lang="en-US"/>
          </a:p>
        </p:txBody>
      </p:sp>
    </p:spTree>
    <p:extLst>
      <p:ext uri="{BB962C8B-B14F-4D97-AF65-F5344CB8AC3E}">
        <p14:creationId xmlns:p14="http://schemas.microsoft.com/office/powerpoint/2010/main" val="16252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If</a:t>
            </a:r>
            <a:r>
              <a:rPr lang="en-US" baseline="0" dirty="0" smtClean="0"/>
              <a:t> I’m dead &amp; live by faith, why do I care so much about how I’m viewed in the world?</a:t>
            </a:r>
          </a:p>
          <a:p>
            <a:endParaRPr lang="en-US" baseline="0" dirty="0" smtClean="0"/>
          </a:p>
          <a:p>
            <a:r>
              <a:rPr lang="en-US" baseline="0" dirty="0" smtClean="0"/>
              <a:t>2 – rooted &amp; built up = basing everything on &amp; going off of Him.</a:t>
            </a:r>
          </a:p>
          <a:p>
            <a:endParaRPr lang="en-US" baseline="0" dirty="0" smtClean="0"/>
          </a:p>
          <a:p>
            <a:r>
              <a:rPr lang="en-US" baseline="0" dirty="0" smtClean="0"/>
              <a:t>Beware – this is huge it’s a call to pay attention</a:t>
            </a:r>
          </a:p>
          <a:p>
            <a:endParaRPr lang="en-US" baseline="0" dirty="0" smtClean="0"/>
          </a:p>
          <a:p>
            <a:r>
              <a:rPr lang="en-US" baseline="0" dirty="0" smtClean="0"/>
              <a:t>Through philosophy &amp; empty deceit = reason without biblical standing &amp; lies</a:t>
            </a:r>
          </a:p>
          <a:p>
            <a:endParaRPr lang="en-US" baseline="0" dirty="0" smtClean="0"/>
          </a:p>
          <a:p>
            <a:r>
              <a:rPr lang="en-US" baseline="0" dirty="0" smtClean="0"/>
              <a:t>Tradition of men – a deep look into our most basic traditions will start to make you wonder, I’ll leave it at that.</a:t>
            </a:r>
          </a:p>
          <a:p>
            <a:endParaRPr lang="en-US" baseline="0" dirty="0" smtClean="0"/>
          </a:p>
          <a:p>
            <a:r>
              <a:rPr lang="en-US" baseline="0" dirty="0" smtClean="0"/>
              <a:t>The basic principles of the world – our desires, the flesh, worry, fear.</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23</a:t>
            </a:fld>
            <a:endParaRPr lang="en-US"/>
          </a:p>
        </p:txBody>
      </p:sp>
    </p:spTree>
    <p:extLst>
      <p:ext uri="{BB962C8B-B14F-4D97-AF65-F5344CB8AC3E}">
        <p14:creationId xmlns:p14="http://schemas.microsoft.com/office/powerpoint/2010/main" val="335557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Rev 3:14-22???</a:t>
            </a:r>
          </a:p>
        </p:txBody>
      </p:sp>
      <p:sp>
        <p:nvSpPr>
          <p:cNvPr id="4" name="Slide Number Placeholder 3"/>
          <p:cNvSpPr>
            <a:spLocks noGrp="1"/>
          </p:cNvSpPr>
          <p:nvPr>
            <p:ph type="sldNum" sz="quarter" idx="10"/>
          </p:nvPr>
        </p:nvSpPr>
        <p:spPr/>
        <p:txBody>
          <a:bodyPr/>
          <a:lstStyle/>
          <a:p>
            <a:fld id="{A9AB0910-40BC-48BC-B290-A02B4CE41E16}" type="slidenum">
              <a:rPr lang="en-US" smtClean="0"/>
              <a:t>24</a:t>
            </a:fld>
            <a:endParaRPr lang="en-US"/>
          </a:p>
        </p:txBody>
      </p:sp>
    </p:spTree>
    <p:extLst>
      <p:ext uri="{BB962C8B-B14F-4D97-AF65-F5344CB8AC3E}">
        <p14:creationId xmlns:p14="http://schemas.microsoft.com/office/powerpoint/2010/main" val="364366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 standard.</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2</a:t>
            </a:fld>
            <a:endParaRPr lang="en-US"/>
          </a:p>
        </p:txBody>
      </p:sp>
    </p:spTree>
    <p:extLst>
      <p:ext uri="{BB962C8B-B14F-4D97-AF65-F5344CB8AC3E}">
        <p14:creationId xmlns:p14="http://schemas.microsoft.com/office/powerpoint/2010/main" val="143917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mistakes - We learn from them, loose pride gain humility</a:t>
            </a:r>
          </a:p>
          <a:p>
            <a:pPr rtl="0"/>
            <a:r>
              <a:rPr lang="en-US" sz="1200" b="0" i="0" kern="1200" dirty="0" smtClean="0">
                <a:solidFill>
                  <a:schemeClr val="tx1"/>
                </a:solidFill>
                <a:effectLst/>
                <a:latin typeface="+mn-lt"/>
                <a:ea typeface="+mn-ea"/>
                <a:cs typeface="+mn-cs"/>
              </a:rPr>
              <a:t>forgiveness - to be forgiven is to learn to forgive. And to forgive others, is to forgive ourselves.</a:t>
            </a:r>
          </a:p>
          <a:p>
            <a:pPr rtl="0"/>
            <a:r>
              <a:rPr lang="en-US" sz="1200" b="0" i="0" kern="1200" dirty="0" smtClean="0">
                <a:solidFill>
                  <a:schemeClr val="tx1"/>
                </a:solidFill>
                <a:effectLst/>
                <a:latin typeface="+mn-lt"/>
                <a:ea typeface="+mn-ea"/>
                <a:cs typeface="+mn-cs"/>
              </a:rPr>
              <a:t>Faith - The opportunity of eternity stands before us all. Right now we can invest in the world, or heaven; but not both. </a:t>
            </a:r>
          </a:p>
          <a:p>
            <a:pPr rtl="0"/>
            <a:endParaRPr lang="en-US" sz="1200" b="0" i="0" u="none" strike="noStrike" kern="1200" dirty="0" smtClean="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A9AB0910-40BC-48BC-B290-A02B4CE41E16}" type="slidenum">
              <a:rPr lang="en-US" smtClean="0"/>
              <a:t>25</a:t>
            </a:fld>
            <a:endParaRPr lang="en-US"/>
          </a:p>
        </p:txBody>
      </p:sp>
    </p:spTree>
    <p:extLst>
      <p:ext uri="{BB962C8B-B14F-4D97-AF65-F5344CB8AC3E}">
        <p14:creationId xmlns:p14="http://schemas.microsoft.com/office/powerpoint/2010/main" val="1400706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Jesus opens His gift from you, this is what He wants – All your pride, lust, idolatry, pain, insecurity, selfishness, substance abuse </a:t>
            </a:r>
            <a:r>
              <a:rPr lang="en-US" baseline="0" dirty="0" err="1" smtClean="0"/>
              <a:t>ect</a:t>
            </a:r>
            <a:r>
              <a:rPr lang="en-US" baseline="0" dirty="0" smtClean="0"/>
              <a:t>.  </a:t>
            </a:r>
          </a:p>
          <a:p>
            <a:endParaRPr lang="en-US" baseline="0" dirty="0" smtClean="0"/>
          </a:p>
          <a:p>
            <a:r>
              <a:rPr lang="en-US" baseline="0" dirty="0" smtClean="0"/>
              <a:t>And His gift is love, acceptance &amp; eternal life.</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26</a:t>
            </a:fld>
            <a:endParaRPr lang="en-US"/>
          </a:p>
        </p:txBody>
      </p:sp>
    </p:spTree>
    <p:extLst>
      <p:ext uri="{BB962C8B-B14F-4D97-AF65-F5344CB8AC3E}">
        <p14:creationId xmlns:p14="http://schemas.microsoft.com/office/powerpoint/2010/main" val="360583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time when</a:t>
            </a:r>
            <a:r>
              <a:rPr lang="en-US" baseline="0" dirty="0" smtClean="0"/>
              <a:t> people are most open to hearing the “Christmas story” which opens us to sharing the gospel. Even if we don’t agree with how it is celebrated by the world, we can use it to reach them. </a:t>
            </a:r>
          </a:p>
          <a:p>
            <a:endParaRPr lang="en-US" baseline="0" dirty="0" smtClean="0"/>
          </a:p>
          <a:p>
            <a:r>
              <a:rPr lang="en-US" baseline="0" dirty="0" smtClean="0"/>
              <a:t>We should be most afraid of letting Christmas go by &amp; not talk about Jesus with the world. That would be sinful. </a:t>
            </a:r>
          </a:p>
          <a:p>
            <a:endParaRPr lang="en-US" baseline="0" dirty="0" smtClean="0"/>
          </a:p>
          <a:p>
            <a:r>
              <a:rPr lang="en-US" sz="1200" b="0" i="0" kern="1200" dirty="0" smtClean="0">
                <a:solidFill>
                  <a:schemeClr val="tx1"/>
                </a:solidFill>
                <a:effectLst/>
                <a:latin typeface="+mn-lt"/>
                <a:ea typeface="+mn-ea"/>
                <a:cs typeface="+mn-cs"/>
              </a:rPr>
              <a:t>Read </a:t>
            </a:r>
            <a:r>
              <a:rPr lang="en-US" sz="1200" b="0" i="0" u="none" strike="noStrike" kern="1200" dirty="0" smtClean="0">
                <a:solidFill>
                  <a:schemeClr val="tx1"/>
                </a:solidFill>
                <a:effectLst/>
                <a:latin typeface="+mn-lt"/>
                <a:ea typeface="+mn-ea"/>
                <a:cs typeface="+mn-cs"/>
                <a:hlinkClick r:id="rId3"/>
              </a:rPr>
              <a:t>Matt 1:18-2:18</a:t>
            </a:r>
            <a:r>
              <a:rPr lang="en-US" sz="1200" b="0" i="0" kern="1200" dirty="0" smtClean="0">
                <a:solidFill>
                  <a:schemeClr val="tx1"/>
                </a:solidFill>
                <a:effectLst/>
                <a:latin typeface="+mn-lt"/>
                <a:ea typeface="+mn-ea"/>
                <a:cs typeface="+mn-cs"/>
              </a:rPr>
              <a:t> to your family</a:t>
            </a:r>
            <a:r>
              <a:rPr lang="en-US" sz="1200" b="0" i="0" kern="1200" baseline="0" dirty="0" smtClean="0">
                <a:solidFill>
                  <a:schemeClr val="tx1"/>
                </a:solidFill>
                <a:effectLst/>
                <a:latin typeface="+mn-lt"/>
                <a:ea typeface="+mn-ea"/>
                <a:cs typeface="+mn-cs"/>
              </a:rPr>
              <a:t> in your house &amp; make that the focus of your Christmas, this truth of what we celebrate &amp; the reason for the season.</a:t>
            </a:r>
          </a:p>
          <a:p>
            <a:r>
              <a:rPr lang="en-US" sz="1200" b="0" i="0" kern="1200" baseline="0" dirty="0" smtClean="0">
                <a:solidFill>
                  <a:schemeClr val="tx1"/>
                </a:solidFill>
                <a:effectLst/>
                <a:latin typeface="+mn-lt"/>
                <a:ea typeface="+mn-ea"/>
                <a:cs typeface="+mn-cs"/>
              </a:rPr>
              <a:t>Where it says that the word of the prophet may be fulfilled, go there and read it to your family so they know.</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28</a:t>
            </a:fld>
            <a:endParaRPr lang="en-US"/>
          </a:p>
        </p:txBody>
      </p:sp>
    </p:spTree>
    <p:extLst>
      <p:ext uri="{BB962C8B-B14F-4D97-AF65-F5344CB8AC3E}">
        <p14:creationId xmlns:p14="http://schemas.microsoft.com/office/powerpoint/2010/main" val="3141720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9AB0910-40BC-48BC-B290-A02B4CE41E16}" type="slidenum">
              <a:rPr lang="en-US" smtClean="0"/>
              <a:t>31</a:t>
            </a:fld>
            <a:endParaRPr lang="en-US"/>
          </a:p>
        </p:txBody>
      </p:sp>
    </p:spTree>
    <p:extLst>
      <p:ext uri="{BB962C8B-B14F-4D97-AF65-F5344CB8AC3E}">
        <p14:creationId xmlns:p14="http://schemas.microsoft.com/office/powerpoint/2010/main" val="300657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Shepherds</a:t>
            </a:r>
            <a:r>
              <a:rPr lang="en-US" baseline="0" dirty="0" smtClean="0"/>
              <a:t> in the fields</a:t>
            </a:r>
          </a:p>
          <a:p>
            <a:r>
              <a:rPr lang="en-US" baseline="0" dirty="0" smtClean="0"/>
              <a:t>Long journey for many for the census in the winter would have killed many.</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32</a:t>
            </a:fld>
            <a:endParaRPr lang="en-US"/>
          </a:p>
        </p:txBody>
      </p:sp>
    </p:spTree>
    <p:extLst>
      <p:ext uri="{BB962C8B-B14F-4D97-AF65-F5344CB8AC3E}">
        <p14:creationId xmlns:p14="http://schemas.microsoft.com/office/powerpoint/2010/main" val="50710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Nowhere does God command us to celebrate Christmas.</a:t>
            </a:r>
          </a:p>
          <a:p>
            <a:endParaRPr lang="en-US" dirty="0" smtClean="0"/>
          </a:p>
          <a:p>
            <a:r>
              <a:rPr lang="en-US" dirty="0" smtClean="0"/>
              <a:t>Communion</a:t>
            </a:r>
            <a:r>
              <a:rPr lang="en-US" baseline="0" dirty="0" smtClean="0"/>
              <a:t> – There are no dates or seasons or amount of times we should do this either.</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33</a:t>
            </a:fld>
            <a:endParaRPr lang="en-US"/>
          </a:p>
        </p:txBody>
      </p:sp>
    </p:spTree>
    <p:extLst>
      <p:ext uri="{BB962C8B-B14F-4D97-AF65-F5344CB8AC3E}">
        <p14:creationId xmlns:p14="http://schemas.microsoft.com/office/powerpoint/2010/main" val="2576263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 Why do we care about </a:t>
            </a:r>
            <a:r>
              <a:rPr lang="en-US" baseline="0" dirty="0" err="1" smtClean="0"/>
              <a:t>Hunakkah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34</a:t>
            </a:fld>
            <a:endParaRPr lang="en-US"/>
          </a:p>
        </p:txBody>
      </p:sp>
    </p:spTree>
    <p:extLst>
      <p:ext uri="{BB962C8B-B14F-4D97-AF65-F5344CB8AC3E}">
        <p14:creationId xmlns:p14="http://schemas.microsoft.com/office/powerpoint/2010/main" val="1211220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35</a:t>
            </a:fld>
            <a:endParaRPr lang="en-US"/>
          </a:p>
        </p:txBody>
      </p:sp>
    </p:spTree>
    <p:extLst>
      <p:ext uri="{BB962C8B-B14F-4D97-AF65-F5344CB8AC3E}">
        <p14:creationId xmlns:p14="http://schemas.microsoft.com/office/powerpoint/2010/main" val="257286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Exiguus</a:t>
            </a:r>
            <a:r>
              <a:rPr lang="en-US" dirty="0" smtClean="0"/>
              <a:t> = The humble one</a:t>
            </a:r>
          </a:p>
          <a:p>
            <a:r>
              <a:rPr lang="en-US" dirty="0" smtClean="0"/>
              <a:t>Scythia =</a:t>
            </a:r>
            <a:r>
              <a:rPr lang="en-US" baseline="0" dirty="0" smtClean="0"/>
              <a:t> Modern day Romania N.E. of the Black Sea</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36</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37</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AB0910-40BC-48BC-B290-A02B4CE41E16}" type="slidenum">
              <a:rPr lang="en-US" smtClean="0"/>
              <a:t>3</a:t>
            </a:fld>
            <a:endParaRPr lang="en-US"/>
          </a:p>
        </p:txBody>
      </p:sp>
    </p:spTree>
    <p:extLst>
      <p:ext uri="{BB962C8B-B14F-4D97-AF65-F5344CB8AC3E}">
        <p14:creationId xmlns:p14="http://schemas.microsoft.com/office/powerpoint/2010/main" val="2688874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Paca</a:t>
            </a:r>
            <a:r>
              <a:rPr lang="en-US" baseline="0" dirty="0" smtClean="0"/>
              <a:t> </a:t>
            </a:r>
            <a:r>
              <a:rPr lang="en-US" baseline="0" dirty="0" err="1" smtClean="0"/>
              <a:t>Computus</a:t>
            </a:r>
            <a:r>
              <a:rPr lang="en-US" baseline="0" dirty="0" smtClean="0"/>
              <a:t> – written in Northern Africa near 243 AD says Jesus was born March 28</a:t>
            </a:r>
            <a:r>
              <a:rPr lang="en-US" baseline="30000" dirty="0" smtClean="0"/>
              <a:t>th</a:t>
            </a:r>
            <a:r>
              <a:rPr lang="en-US" baseline="0" dirty="0" smtClean="0"/>
              <a:t> 3 AD</a:t>
            </a:r>
          </a:p>
          <a:p>
            <a:endParaRPr lang="en-US" baseline="0" dirty="0" smtClean="0"/>
          </a:p>
          <a:p>
            <a:r>
              <a:rPr lang="en-US" baseline="0" dirty="0" err="1" smtClean="0"/>
              <a:t>Fitzmeyer</a:t>
            </a:r>
            <a:r>
              <a:rPr lang="en-US" baseline="0" dirty="0" smtClean="0"/>
              <a:t> – Catholic school in US</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38</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39</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holiday represented in 1 Kings as the worship of Baal &amp; </a:t>
            </a:r>
            <a:r>
              <a:rPr lang="en-US" baseline="0" dirty="0" err="1" smtClean="0"/>
              <a:t>Asherah</a:t>
            </a:r>
            <a:r>
              <a:rPr lang="en-US" baseline="0" dirty="0" smtClean="0"/>
              <a:t> during the time of King Ahab &amp; the Prophet Elijah.</a:t>
            </a:r>
            <a:endParaRPr lang="en-US" dirty="0" smtClean="0"/>
          </a:p>
          <a:p>
            <a:endParaRPr lang="en-US" dirty="0" smtClean="0"/>
          </a:p>
          <a:p>
            <a:r>
              <a:rPr lang="en-US" dirty="0" err="1" smtClean="0"/>
              <a:t>Asherah</a:t>
            </a:r>
            <a:r>
              <a:rPr lang="en-US" dirty="0" smtClean="0"/>
              <a:t> Pole in OT.</a:t>
            </a:r>
          </a:p>
          <a:p>
            <a:endParaRPr lang="en-US" dirty="0" smtClean="0"/>
          </a:p>
          <a:p>
            <a:r>
              <a:rPr lang="en-US" dirty="0" err="1" smtClean="0">
                <a:solidFill>
                  <a:srgbClr val="FFFF00"/>
                </a:solidFill>
              </a:rPr>
              <a:t>Asherah</a:t>
            </a:r>
            <a:r>
              <a:rPr lang="en-US" dirty="0" smtClean="0">
                <a:solidFill>
                  <a:srgbClr val="FFFF00"/>
                </a:solidFill>
              </a:rPr>
              <a:t>, Ashtoreth &amp; Ishtar = </a:t>
            </a:r>
            <a:r>
              <a:rPr lang="en-US" dirty="0" err="1" smtClean="0">
                <a:solidFill>
                  <a:srgbClr val="FFFF00"/>
                </a:solidFill>
              </a:rPr>
              <a:t>Seriramis</a:t>
            </a:r>
            <a:r>
              <a:rPr lang="en-US" dirty="0" smtClean="0">
                <a:solidFill>
                  <a:srgbClr val="FFFF00"/>
                </a:solidFill>
              </a:rPr>
              <a:t> – wife of Nimrod. Thus Nimrod</a:t>
            </a:r>
            <a:r>
              <a:rPr lang="en-US" baseline="0" dirty="0" smtClean="0">
                <a:solidFill>
                  <a:srgbClr val="FFFF00"/>
                </a:solidFill>
              </a:rPr>
              <a:t> is Saturn</a:t>
            </a:r>
          </a:p>
          <a:p>
            <a:endParaRPr lang="en-US" baseline="0"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40</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 The Roman courts were closed &amp;</a:t>
            </a:r>
            <a:r>
              <a:rPr lang="en-US" baseline="0" dirty="0" smtClean="0"/>
              <a:t> no one could be punished for damaging property or injuring people.</a:t>
            </a:r>
          </a:p>
          <a:p>
            <a:endParaRPr lang="en-US" baseline="0" dirty="0" smtClean="0"/>
          </a:p>
          <a:p>
            <a:r>
              <a:rPr lang="en-US" baseline="0" dirty="0" smtClean="0"/>
              <a:t>#3 – They would be forced to indulge in food &amp; other physical pleasures during the week, then brutally murdered on Dec 25</a:t>
            </a:r>
            <a:r>
              <a:rPr lang="en-US" baseline="30000" dirty="0" smtClean="0"/>
              <a:t>th</a:t>
            </a:r>
            <a:r>
              <a:rPr lang="en-US" baseline="0" dirty="0" smtClean="0"/>
              <a:t>. This was seen as killing the evil inside Rome.</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41</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1 – Spoke of human sacrifice &amp; wide spread drunkenness, rape &amp; other sexual license. Go to # 2</a:t>
            </a:r>
          </a:p>
          <a:p>
            <a:endParaRPr lang="en-US" baseline="0" dirty="0" smtClean="0"/>
          </a:p>
          <a:p>
            <a:r>
              <a:rPr lang="en-US" baseline="0" dirty="0" smtClean="0"/>
              <a:t># 3 – Gingerbread men.</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42</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1 – Slaves could say whatever they wanted to their masters with no punishment. They would wear hats that represented they were free, so no one knew they were a slave.</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43</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Christmas</a:t>
            </a:r>
            <a:r>
              <a:rPr lang="en-US" baseline="0" dirty="0" smtClean="0"/>
              <a:t> Tree – Male penis &amp; wreath – </a:t>
            </a:r>
            <a:r>
              <a:rPr lang="en-US" baseline="0" smtClean="0"/>
              <a:t>Female vagina.</a:t>
            </a:r>
          </a:p>
          <a:p>
            <a:r>
              <a:rPr lang="en-US" baseline="0" smtClean="0"/>
              <a:t> </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44</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45</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46</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47</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Kits</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a:t>
            </a:fld>
            <a:endParaRPr lang="en-US"/>
          </a:p>
        </p:txBody>
      </p:sp>
    </p:spTree>
    <p:extLst>
      <p:ext uri="{BB962C8B-B14F-4D97-AF65-F5344CB8AC3E}">
        <p14:creationId xmlns:p14="http://schemas.microsoft.com/office/powerpoint/2010/main" val="1262179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Christmas</a:t>
            </a:r>
            <a:r>
              <a:rPr lang="en-US" baseline="0" dirty="0" smtClean="0"/>
              <a:t> Tree – Male penis &amp; wreath – Female vagina.</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48</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Christmas</a:t>
            </a:r>
            <a:r>
              <a:rPr lang="en-US" baseline="0" dirty="0" smtClean="0"/>
              <a:t> Tree – Male penis &amp; wreath – </a:t>
            </a:r>
            <a:r>
              <a:rPr lang="en-US" baseline="0" smtClean="0"/>
              <a:t>Female vagina.</a:t>
            </a:r>
          </a:p>
          <a:p>
            <a:r>
              <a:rPr lang="en-US" baseline="0" smtClean="0"/>
              <a:t> </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49</a:t>
            </a:fld>
            <a:endParaRPr lang="en-US"/>
          </a:p>
        </p:txBody>
      </p:sp>
    </p:spTree>
    <p:extLst>
      <p:ext uri="{BB962C8B-B14F-4D97-AF65-F5344CB8AC3E}">
        <p14:creationId xmlns:p14="http://schemas.microsoft.com/office/powerpoint/2010/main" val="9457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become reckless in your faith &amp; devotion to God. To not gauge your success or worth on what others say you have or are; but instead on the measure of your Creator.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Take</a:t>
            </a:r>
            <a:r>
              <a:rPr lang="en-US" sz="1200" b="0" i="0" kern="1200" baseline="0" dirty="0" smtClean="0">
                <a:solidFill>
                  <a:schemeClr val="tx1"/>
                </a:solidFill>
                <a:effectLst/>
                <a:latin typeface="+mn-lt"/>
                <a:ea typeface="+mn-ea"/>
                <a:cs typeface="+mn-cs"/>
              </a:rPr>
              <a:t> hold of the opportunity of His birth &amp; make this the time you know Him better than ever.</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52</a:t>
            </a:fld>
            <a:endParaRPr lang="en-US"/>
          </a:p>
        </p:txBody>
      </p:sp>
    </p:spTree>
    <p:extLst>
      <p:ext uri="{BB962C8B-B14F-4D97-AF65-F5344CB8AC3E}">
        <p14:creationId xmlns:p14="http://schemas.microsoft.com/office/powerpoint/2010/main" val="2063973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the room.</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53</a:t>
            </a:fld>
            <a:endParaRPr lang="en-US"/>
          </a:p>
        </p:txBody>
      </p:sp>
    </p:spTree>
    <p:extLst>
      <p:ext uri="{BB962C8B-B14F-4D97-AF65-F5344CB8AC3E}">
        <p14:creationId xmlns:p14="http://schemas.microsoft.com/office/powerpoint/2010/main" val="38193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Kenosis</a:t>
            </a:r>
            <a:r>
              <a:rPr lang="en-US" baseline="0" dirty="0" smtClean="0"/>
              <a:t> – That Jesus left heaven, giving up power &amp; knowledge to be a man.</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6</a:t>
            </a:fld>
            <a:endParaRPr lang="en-US"/>
          </a:p>
        </p:txBody>
      </p:sp>
    </p:spTree>
    <p:extLst>
      <p:ext uri="{BB962C8B-B14F-4D97-AF65-F5344CB8AC3E}">
        <p14:creationId xmlns:p14="http://schemas.microsoft.com/office/powerpoint/2010/main" val="231179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Prophesy – They knew it. Just as we should know it today, to see the signs of his appearing – not return</a:t>
            </a:r>
          </a:p>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7</a:t>
            </a:fld>
            <a:endParaRPr lang="en-US"/>
          </a:p>
        </p:txBody>
      </p:sp>
    </p:spTree>
    <p:extLst>
      <p:ext uri="{BB962C8B-B14F-4D97-AF65-F5344CB8AC3E}">
        <p14:creationId xmlns:p14="http://schemas.microsoft.com/office/powerpoint/2010/main" val="102711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is God, couldn’t He</a:t>
            </a:r>
            <a:r>
              <a:rPr lang="en-US" baseline="0" dirty="0" smtClean="0"/>
              <a:t> just save 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8</a:t>
            </a:fld>
            <a:endParaRPr lang="en-US"/>
          </a:p>
        </p:txBody>
      </p:sp>
    </p:spTree>
    <p:extLst>
      <p:ext uri="{BB962C8B-B14F-4D97-AF65-F5344CB8AC3E}">
        <p14:creationId xmlns:p14="http://schemas.microsoft.com/office/powerpoint/2010/main" val="68456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Love</a:t>
            </a:r>
            <a:r>
              <a:rPr lang="en-US" baseline="0" dirty="0" smtClean="0"/>
              <a:t>d one</a:t>
            </a:r>
          </a:p>
          <a:p>
            <a:r>
              <a:rPr lang="en-US" baseline="0" dirty="0" smtClean="0"/>
              <a:t>Friend</a:t>
            </a:r>
          </a:p>
          <a:p>
            <a:r>
              <a:rPr lang="en-US" baseline="0" dirty="0" smtClean="0"/>
              <a:t>Stranger</a:t>
            </a:r>
          </a:p>
          <a:p>
            <a:r>
              <a:rPr lang="en-US" baseline="0" dirty="0" smtClean="0"/>
              <a:t>Enemy</a:t>
            </a:r>
          </a:p>
          <a:p>
            <a:endParaRPr lang="en-US" baseline="0" dirty="0" smtClean="0"/>
          </a:p>
          <a:p>
            <a:r>
              <a:rPr lang="en-US" baseline="0" dirty="0" smtClean="0"/>
              <a:t>*If life – like Moses (take my salvation) or just here?</a:t>
            </a:r>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10</a:t>
            </a:fld>
            <a:endParaRPr lang="en-US"/>
          </a:p>
        </p:txBody>
      </p:sp>
    </p:spTree>
    <p:extLst>
      <p:ext uri="{BB962C8B-B14F-4D97-AF65-F5344CB8AC3E}">
        <p14:creationId xmlns:p14="http://schemas.microsoft.com/office/powerpoint/2010/main" val="303249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B0910-40BC-48BC-B290-A02B4CE41E16}" type="slidenum">
              <a:rPr lang="en-US" smtClean="0"/>
              <a:t>12</a:t>
            </a:fld>
            <a:endParaRPr lang="en-US"/>
          </a:p>
        </p:txBody>
      </p:sp>
    </p:spTree>
    <p:extLst>
      <p:ext uri="{BB962C8B-B14F-4D97-AF65-F5344CB8AC3E}">
        <p14:creationId xmlns:p14="http://schemas.microsoft.com/office/powerpoint/2010/main" val="373651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8000" b="0" dirty="0">
                <a:solidFill>
                  <a:srgbClr val="FFFFFF"/>
                </a:solidFill>
              </a:rPr>
              <a:t>What would you sacrifice for someone?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1600200"/>
            <a:ext cx="10433050" cy="2851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8000" b="0" dirty="0">
                <a:solidFill>
                  <a:srgbClr val="FFFFFF"/>
                </a:solidFill>
              </a:rPr>
              <a:t>How do we picture Jesus?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69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1447800"/>
            <a:ext cx="10325099" cy="312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8000" b="0" dirty="0">
                <a:solidFill>
                  <a:srgbClr val="FFFFFF"/>
                </a:solidFill>
              </a:rPr>
              <a:t>What does the bible say He looked like?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4713">
                <a:solidFill>
                  <a:srgbClr val="FFFFFF"/>
                </a:solidFill>
              </a:defRPr>
            </a:lvl1pPr>
          </a:lstStyle>
          <a:p>
            <a:pPr algn="l"/>
            <a:r>
              <a:rPr sz="5400" b="0" dirty="0">
                <a:solidFill>
                  <a:srgbClr val="FFFFFF"/>
                </a:solidFill>
              </a:rPr>
              <a:t>He has no form or comeliness;
And when we see Him,
There is no beauty that we should desire Him.</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Isaiah 53:2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NKJV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07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1066800"/>
            <a:ext cx="10433050" cy="3429000"/>
          </a:xfrm>
        </p:spPr>
        <p:txBody>
          <a:bodyPr>
            <a:normAutofit/>
          </a:bodyPr>
          <a:lstStyle/>
          <a:p>
            <a:r>
              <a:rPr lang="en-US" dirty="0" smtClean="0"/>
              <a:t>Prior to His birth, how do you picture Joseph &amp; Mary going to &amp; in Bethlehem?</a:t>
            </a:r>
            <a:endParaRPr lang="en-US" dirty="0"/>
          </a:p>
        </p:txBody>
      </p:sp>
    </p:spTree>
    <p:extLst>
      <p:ext uri="{BB962C8B-B14F-4D97-AF65-F5344CB8AC3E}">
        <p14:creationId xmlns:p14="http://schemas.microsoft.com/office/powerpoint/2010/main" val="999920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259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228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
            <a:ext cx="13990320" cy="8743950"/>
          </a:xfrm>
          <a:prstGeom prst="rect">
            <a:avLst/>
          </a:prstGeom>
        </p:spPr>
      </p:pic>
    </p:spTree>
    <p:extLst>
      <p:ext uri="{BB962C8B-B14F-4D97-AF65-F5344CB8AC3E}">
        <p14:creationId xmlns:p14="http://schemas.microsoft.com/office/powerpoint/2010/main" val="1713127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343400" y="990600"/>
            <a:ext cx="586740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l"/>
            <a:r>
              <a:rPr sz="9600" b="0" dirty="0">
                <a:solidFill>
                  <a:srgbClr val="FFFFFF"/>
                </a:solidFill>
              </a:rPr>
              <a:t>Prayer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3308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8000" b="0" dirty="0">
                <a:solidFill>
                  <a:srgbClr val="FFFFFF"/>
                </a:solidFill>
              </a:rPr>
              <a:t>What could a change of perspective do for us?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38100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8000" b="0" dirty="0" smtClean="0">
                <a:solidFill>
                  <a:srgbClr val="FFFFFF"/>
                </a:solidFill>
              </a:rPr>
              <a:t>After Christmas is the new year - What will you resolve?</a:t>
            </a:r>
            <a:endParaRPr lang="en-US" sz="8000" b="0" dirty="0" smtClean="0">
              <a:solidFill>
                <a:srgbClr val="FFFFFF"/>
              </a:solidFill>
            </a:endParaRPr>
          </a:p>
          <a:p>
            <a:pPr algn="ctr"/>
            <a:r>
              <a:rPr lang="en-US" sz="8000" dirty="0" smtClean="0"/>
              <a:t>(asked in 2018)</a:t>
            </a:r>
            <a:endParaRPr sz="8000" b="0"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1981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lang="en-US" sz="8000" b="0" dirty="0" smtClean="0">
                <a:solidFill>
                  <a:srgbClr val="FFFFFF"/>
                </a:solidFill>
              </a:rPr>
              <a:t>What has changed in 2019?</a:t>
            </a:r>
            <a:endParaRPr sz="8000" b="0" dirty="0">
              <a:solidFill>
                <a:srgbClr val="FFFFFF"/>
              </a:solidFill>
            </a:endParaRPr>
          </a:p>
        </p:txBody>
      </p:sp>
    </p:spTree>
    <p:extLst>
      <p:ext uri="{BB962C8B-B14F-4D97-AF65-F5344CB8AC3E}">
        <p14:creationId xmlns:p14="http://schemas.microsoft.com/office/powerpoint/2010/main" val="1104605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8" y="685800"/>
            <a:ext cx="10471151" cy="1752600"/>
          </a:xfrm>
        </p:spPr>
        <p:txBody>
          <a:bodyPr>
            <a:normAutofit fontScale="70000" lnSpcReduction="20000"/>
          </a:bodyPr>
          <a:lstStyle/>
          <a:p>
            <a:r>
              <a:rPr lang="en-US" sz="7200" baseline="30000" dirty="0" smtClean="0"/>
              <a:t>I </a:t>
            </a:r>
            <a:r>
              <a:rPr lang="en-US" sz="7200" baseline="30000" dirty="0"/>
              <a:t>have been crucified with Christ; it is no longer I who live, but Christ lives in me; and the </a:t>
            </a:r>
            <a:r>
              <a:rPr lang="en-US" sz="7200" i="1" baseline="30000" dirty="0"/>
              <a:t>life which I now live in the flesh I live by faith in the Son of God, who loved me and gave Himself for me</a:t>
            </a:r>
            <a:r>
              <a:rPr lang="en-US" sz="7200" i="1" baseline="30000" dirty="0" smtClean="0"/>
              <a:t>.</a:t>
            </a:r>
            <a:endParaRPr lang="en-US" sz="7200" i="1" baseline="30000" dirty="0"/>
          </a:p>
        </p:txBody>
      </p:sp>
      <p:sp>
        <p:nvSpPr>
          <p:cNvPr id="3" name="Text Placeholder 2"/>
          <p:cNvSpPr>
            <a:spLocks noGrp="1"/>
          </p:cNvSpPr>
          <p:nvPr>
            <p:ph type="body" idx="1"/>
          </p:nvPr>
        </p:nvSpPr>
        <p:spPr>
          <a:xfrm>
            <a:off x="1295400" y="2286000"/>
            <a:ext cx="9493250" cy="304800"/>
          </a:xfrm>
        </p:spPr>
        <p:txBody>
          <a:bodyPr>
            <a:normAutofit fontScale="47500" lnSpcReduction="20000"/>
          </a:bodyPr>
          <a:lstStyle/>
          <a:p>
            <a:r>
              <a:rPr lang="en-US" dirty="0" smtClean="0"/>
              <a:t>Galatians 2:20</a:t>
            </a:r>
            <a:endParaRPr lang="en-US" dirty="0"/>
          </a:p>
        </p:txBody>
      </p:sp>
      <p:sp>
        <p:nvSpPr>
          <p:cNvPr id="4" name="TextBox 3"/>
          <p:cNvSpPr txBox="1"/>
          <p:nvPr/>
        </p:nvSpPr>
        <p:spPr>
          <a:xfrm>
            <a:off x="1" y="2819400"/>
            <a:ext cx="12192000" cy="3046988"/>
          </a:xfrm>
          <a:prstGeom prst="rect">
            <a:avLst/>
          </a:prstGeom>
          <a:noFill/>
        </p:spPr>
        <p:txBody>
          <a:bodyPr wrap="square" rtlCol="0">
            <a:spAutoFit/>
          </a:bodyPr>
          <a:lstStyle/>
          <a:p>
            <a:r>
              <a:rPr lang="en-US" sz="3200" dirty="0" smtClean="0">
                <a:solidFill>
                  <a:schemeClr val="bg1"/>
                </a:solidFill>
                <a:latin typeface="+mj-lt"/>
              </a:rPr>
              <a:t>As you therefore have received Christ Jesus the Lord, so walk in Him, </a:t>
            </a:r>
            <a:r>
              <a:rPr lang="en-US" sz="3200" u="sng" dirty="0" smtClean="0">
                <a:solidFill>
                  <a:schemeClr val="bg1"/>
                </a:solidFill>
                <a:latin typeface="+mj-lt"/>
              </a:rPr>
              <a:t>rooted and built up</a:t>
            </a:r>
            <a:r>
              <a:rPr lang="en-US" sz="3200" dirty="0" smtClean="0">
                <a:solidFill>
                  <a:schemeClr val="bg1"/>
                </a:solidFill>
                <a:latin typeface="+mj-lt"/>
              </a:rPr>
              <a:t> in Him and established in the faith, as you have been taught, abounding in it with thanksgiving. </a:t>
            </a:r>
            <a:r>
              <a:rPr lang="en-US" sz="3200" b="1" u="sng" dirty="0" smtClean="0">
                <a:solidFill>
                  <a:schemeClr val="bg1"/>
                </a:solidFill>
                <a:latin typeface="+mj-lt"/>
              </a:rPr>
              <a:t>Beware</a:t>
            </a:r>
            <a:r>
              <a:rPr lang="en-US" sz="3200" dirty="0" smtClean="0">
                <a:solidFill>
                  <a:schemeClr val="bg1"/>
                </a:solidFill>
                <a:latin typeface="+mj-lt"/>
              </a:rPr>
              <a:t> lest anyone cheat you </a:t>
            </a:r>
            <a:r>
              <a:rPr lang="en-US" sz="3200" u="sng" dirty="0" smtClean="0">
                <a:solidFill>
                  <a:schemeClr val="bg1"/>
                </a:solidFill>
                <a:latin typeface="+mj-lt"/>
              </a:rPr>
              <a:t>through philosophy and empty deceit</a:t>
            </a:r>
            <a:r>
              <a:rPr lang="en-US" sz="3200" dirty="0" smtClean="0">
                <a:solidFill>
                  <a:schemeClr val="bg1"/>
                </a:solidFill>
                <a:latin typeface="+mj-lt"/>
              </a:rPr>
              <a:t>, according to the </a:t>
            </a:r>
            <a:r>
              <a:rPr lang="en-US" sz="3200" u="sng" dirty="0" smtClean="0">
                <a:solidFill>
                  <a:schemeClr val="bg1"/>
                </a:solidFill>
                <a:latin typeface="+mj-lt"/>
              </a:rPr>
              <a:t>tradition of men</a:t>
            </a:r>
            <a:r>
              <a:rPr lang="en-US" sz="3200" dirty="0" smtClean="0">
                <a:solidFill>
                  <a:schemeClr val="bg1"/>
                </a:solidFill>
                <a:latin typeface="+mj-lt"/>
              </a:rPr>
              <a:t>, according to the </a:t>
            </a:r>
            <a:r>
              <a:rPr lang="en-US" sz="3200" b="1" u="sng" dirty="0" smtClean="0">
                <a:solidFill>
                  <a:schemeClr val="bg1"/>
                </a:solidFill>
                <a:latin typeface="+mj-lt"/>
              </a:rPr>
              <a:t>basic principles of the world</a:t>
            </a:r>
            <a:r>
              <a:rPr lang="en-US" sz="3200" dirty="0" smtClean="0">
                <a:solidFill>
                  <a:schemeClr val="bg1"/>
                </a:solidFill>
                <a:latin typeface="+mj-lt"/>
              </a:rPr>
              <a:t>, and not according to Christ.</a:t>
            </a:r>
          </a:p>
        </p:txBody>
      </p:sp>
      <p:sp>
        <p:nvSpPr>
          <p:cNvPr id="5" name="TextBox 4"/>
          <p:cNvSpPr txBox="1"/>
          <p:nvPr/>
        </p:nvSpPr>
        <p:spPr>
          <a:xfrm>
            <a:off x="5562600" y="6139934"/>
            <a:ext cx="1903085" cy="369332"/>
          </a:xfrm>
          <a:prstGeom prst="rect">
            <a:avLst/>
          </a:prstGeom>
          <a:noFill/>
        </p:spPr>
        <p:txBody>
          <a:bodyPr wrap="none" rtlCol="0">
            <a:spAutoFit/>
          </a:bodyPr>
          <a:lstStyle/>
          <a:p>
            <a:r>
              <a:rPr lang="en-US" dirty="0" smtClean="0">
                <a:solidFill>
                  <a:schemeClr val="bg1"/>
                </a:solidFill>
              </a:rPr>
              <a:t>Colossians 2:6-8</a:t>
            </a:r>
            <a:endParaRPr lang="en-US" dirty="0">
              <a:solidFill>
                <a:schemeClr val="bg1"/>
              </a:solidFill>
            </a:endParaRPr>
          </a:p>
        </p:txBody>
      </p:sp>
    </p:spTree>
    <p:extLst>
      <p:ext uri="{BB962C8B-B14F-4D97-AF65-F5344CB8AC3E}">
        <p14:creationId xmlns:p14="http://schemas.microsoft.com/office/powerpoint/2010/main" val="313865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457200" y="1066800"/>
            <a:ext cx="11201399" cy="3048000"/>
          </a:xfrm>
        </p:spPr>
        <p:txBody>
          <a:bodyPr>
            <a:noAutofit/>
          </a:bodyPr>
          <a:lstStyle/>
          <a:p>
            <a:r>
              <a:rPr lang="en-US" sz="4850" dirty="0" smtClean="0"/>
              <a:t>For the flesh lusts against the Spirit, and the Spirit against the flesh; and these are contrary to one another, so that you do not do the things that you wish.</a:t>
            </a:r>
            <a:endParaRPr lang="en-US" sz="4850" dirty="0"/>
          </a:p>
        </p:txBody>
      </p:sp>
      <p:sp>
        <p:nvSpPr>
          <p:cNvPr id="3" name="Text Placeholder 2"/>
          <p:cNvSpPr>
            <a:spLocks noGrp="1"/>
          </p:cNvSpPr>
          <p:nvPr>
            <p:ph type="body" idx="1"/>
          </p:nvPr>
        </p:nvSpPr>
        <p:spPr>
          <a:xfrm>
            <a:off x="1447800" y="4419600"/>
            <a:ext cx="9493250" cy="577850"/>
          </a:xfrm>
        </p:spPr>
        <p:txBody>
          <a:bodyPr>
            <a:normAutofit lnSpcReduction="10000"/>
          </a:bodyPr>
          <a:lstStyle/>
          <a:p>
            <a:r>
              <a:rPr lang="en-US" dirty="0" err="1" smtClean="0"/>
              <a:t>Galations</a:t>
            </a:r>
            <a:r>
              <a:rPr lang="en-US" dirty="0" smtClean="0"/>
              <a:t> 5:17</a:t>
            </a:r>
            <a:endParaRPr lang="en-US" dirty="0"/>
          </a:p>
        </p:txBody>
      </p:sp>
    </p:spTree>
    <p:extLst>
      <p:ext uri="{BB962C8B-B14F-4D97-AF65-F5344CB8AC3E}">
        <p14:creationId xmlns:p14="http://schemas.microsoft.com/office/powerpoint/2010/main" val="3752573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838200"/>
            <a:ext cx="10433050" cy="4832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8000" b="0" dirty="0">
                <a:solidFill>
                  <a:srgbClr val="FFFFFF"/>
                </a:solidFill>
              </a:rPr>
              <a:t>The gift of mistakes, the freedom of forgiveness &amp; the opportunity of faith.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p:nvPr>
        </p:nvSpPr>
        <p:spPr>
          <a:xfrm>
            <a:off x="1143000" y="19050"/>
            <a:ext cx="10433050" cy="1498600"/>
          </a:xfrm>
        </p:spPr>
        <p:txBody>
          <a:bodyPr/>
          <a:lstStyle/>
          <a:p>
            <a:r>
              <a:rPr lang="en-US" dirty="0" smtClean="0"/>
              <a:t>Presents</a:t>
            </a:r>
            <a:endParaRPr lang="en-US" dirty="0"/>
          </a:p>
        </p:txBody>
      </p:sp>
      <p:sp>
        <p:nvSpPr>
          <p:cNvPr id="3" name="Text Placeholder 2"/>
          <p:cNvSpPr>
            <a:spLocks noGrp="1"/>
          </p:cNvSpPr>
          <p:nvPr>
            <p:ph type="body" idx="1"/>
          </p:nvPr>
        </p:nvSpPr>
        <p:spPr>
          <a:xfrm>
            <a:off x="381000" y="3505200"/>
            <a:ext cx="11201400" cy="577850"/>
          </a:xfrm>
        </p:spPr>
        <p:txBody>
          <a:bodyPr>
            <a:normAutofit fontScale="92500" lnSpcReduction="10000"/>
          </a:bodyPr>
          <a:lstStyle/>
          <a:p>
            <a:r>
              <a:rPr lang="en-US" dirty="0" smtClean="0"/>
              <a:t>What gift would you like to give Jesus this Christmas?</a:t>
            </a:r>
            <a:endParaRPr lang="en-US" dirty="0"/>
          </a:p>
        </p:txBody>
      </p:sp>
      <p:sp>
        <p:nvSpPr>
          <p:cNvPr id="4" name="Text Placeholder 2"/>
          <p:cNvSpPr txBox="1">
            <a:spLocks/>
          </p:cNvSpPr>
          <p:nvPr/>
        </p:nvSpPr>
        <p:spPr>
          <a:xfrm>
            <a:off x="381000" y="4846320"/>
            <a:ext cx="11201400" cy="577850"/>
          </a:xfrm>
          <a:prstGeom prst="rect">
            <a:avLst/>
          </a:prstGeom>
          <a:noFill/>
          <a:ln w="9525" cap="flat" cmpd="sng" algn="ctr">
            <a:noFill/>
            <a:prstDash val="solid"/>
          </a:ln>
          <a:effectLst/>
        </p:spPr>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What gift does Jesus want from you this Christmas?</a:t>
            </a:r>
            <a:endParaRPr lang="en-US" dirty="0"/>
          </a:p>
        </p:txBody>
      </p:sp>
    </p:spTree>
    <p:extLst>
      <p:ext uri="{BB962C8B-B14F-4D97-AF65-F5344CB8AC3E}">
        <p14:creationId xmlns:p14="http://schemas.microsoft.com/office/powerpoint/2010/main" val="18216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1447800"/>
            <a:ext cx="10433050" cy="2152650"/>
          </a:xfrm>
        </p:spPr>
        <p:txBody>
          <a:bodyPr>
            <a:normAutofit lnSpcReduction="10000"/>
          </a:bodyPr>
          <a:lstStyle/>
          <a:p>
            <a:r>
              <a:rPr lang="en-US" dirty="0" smtClean="0"/>
              <a:t>What is your true focus for Christmas?</a:t>
            </a:r>
            <a:endParaRPr lang="en-US" dirty="0"/>
          </a:p>
        </p:txBody>
      </p:sp>
      <p:sp>
        <p:nvSpPr>
          <p:cNvPr id="3" name="Text Placeholder 2"/>
          <p:cNvSpPr>
            <a:spLocks noGrp="1"/>
          </p:cNvSpPr>
          <p:nvPr>
            <p:ph type="body" idx="1"/>
          </p:nvPr>
        </p:nvSpPr>
        <p:spPr/>
        <p:txBody>
          <a:bodyPr>
            <a:normAutofit lnSpcReduction="10000"/>
          </a:bodyPr>
          <a:lstStyle/>
          <a:p>
            <a:endParaRPr lang="en-US"/>
          </a:p>
        </p:txBody>
      </p:sp>
    </p:spTree>
    <p:extLst>
      <p:ext uri="{BB962C8B-B14F-4D97-AF65-F5344CB8AC3E}">
        <p14:creationId xmlns:p14="http://schemas.microsoft.com/office/powerpoint/2010/main" val="1991332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685800" y="457200"/>
            <a:ext cx="10433050" cy="2590800"/>
          </a:xfrm>
        </p:spPr>
        <p:txBody>
          <a:bodyPr>
            <a:normAutofit fontScale="85000" lnSpcReduction="10000"/>
          </a:bodyPr>
          <a:lstStyle/>
          <a:p>
            <a:r>
              <a:rPr lang="en-US" dirty="0" smtClean="0"/>
              <a:t>All things related to Christmas is good to celebrate, if we do it the right way!</a:t>
            </a:r>
            <a:endParaRPr lang="en-US" dirty="0"/>
          </a:p>
        </p:txBody>
      </p:sp>
      <p:sp>
        <p:nvSpPr>
          <p:cNvPr id="3" name="Text Placeholder 2"/>
          <p:cNvSpPr>
            <a:spLocks noGrp="1"/>
          </p:cNvSpPr>
          <p:nvPr>
            <p:ph type="body" idx="1"/>
          </p:nvPr>
        </p:nvSpPr>
        <p:spPr>
          <a:xfrm>
            <a:off x="1371600" y="3124200"/>
            <a:ext cx="9493250" cy="1600200"/>
          </a:xfrm>
        </p:spPr>
        <p:txBody>
          <a:bodyPr>
            <a:normAutofit/>
          </a:bodyPr>
          <a:lstStyle/>
          <a:p>
            <a:r>
              <a:rPr lang="en-US" dirty="0" smtClean="0">
                <a:solidFill>
                  <a:srgbClr val="FFFF00"/>
                </a:solidFill>
              </a:rPr>
              <a:t>Bring the focus to Jesus &amp; His birth, through all the symbols &amp; traditions. </a:t>
            </a:r>
            <a:endParaRPr lang="en-US" dirty="0">
              <a:solidFill>
                <a:srgbClr val="FFFF00"/>
              </a:solidFill>
            </a:endParaRPr>
          </a:p>
        </p:txBody>
      </p:sp>
      <p:sp>
        <p:nvSpPr>
          <p:cNvPr id="4" name="Text Placeholder 2"/>
          <p:cNvSpPr txBox="1">
            <a:spLocks/>
          </p:cNvSpPr>
          <p:nvPr/>
        </p:nvSpPr>
        <p:spPr>
          <a:xfrm>
            <a:off x="1524000" y="4648200"/>
            <a:ext cx="9493250" cy="160020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There may not be a better time to reach the unsaved!</a:t>
            </a:r>
            <a:endParaRPr lang="en-US" dirty="0"/>
          </a:p>
        </p:txBody>
      </p:sp>
    </p:spTree>
    <p:extLst>
      <p:ext uri="{BB962C8B-B14F-4D97-AF65-F5344CB8AC3E}">
        <p14:creationId xmlns:p14="http://schemas.microsoft.com/office/powerpoint/2010/main" val="7705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990600"/>
            <a:ext cx="10433050" cy="3143250"/>
          </a:xfrm>
        </p:spPr>
        <p:txBody>
          <a:bodyPr>
            <a:noAutofit/>
          </a:bodyPr>
          <a:lstStyle/>
          <a:p>
            <a:r>
              <a:rPr lang="en-US" sz="4000" dirty="0"/>
              <a:t>So don’t let anyone condemn you for what you eat or drink, or for not celebrating certain holy days or new moon ceremonies or Sabbaths. </a:t>
            </a:r>
            <a:r>
              <a:rPr lang="en-US" sz="4000" dirty="0" smtClean="0"/>
              <a:t>For </a:t>
            </a:r>
            <a:r>
              <a:rPr lang="en-US" sz="4000" dirty="0"/>
              <a:t>these rules are only shadows of the reality yet to come. And Christ himself is that reality</a:t>
            </a:r>
            <a:r>
              <a:rPr lang="en-US" sz="4000" dirty="0" smtClean="0"/>
              <a:t>.</a:t>
            </a:r>
            <a:endParaRPr lang="en-US" sz="4000" dirty="0"/>
          </a:p>
        </p:txBody>
      </p:sp>
      <p:sp>
        <p:nvSpPr>
          <p:cNvPr id="3" name="Text Placeholder 2"/>
          <p:cNvSpPr>
            <a:spLocks noGrp="1"/>
          </p:cNvSpPr>
          <p:nvPr>
            <p:ph type="body" idx="1"/>
          </p:nvPr>
        </p:nvSpPr>
        <p:spPr>
          <a:xfrm>
            <a:off x="1600200" y="5486400"/>
            <a:ext cx="9493250" cy="577850"/>
          </a:xfrm>
        </p:spPr>
        <p:txBody>
          <a:bodyPr>
            <a:normAutofit lnSpcReduction="10000"/>
          </a:bodyPr>
          <a:lstStyle/>
          <a:p>
            <a:pPr algn="r"/>
            <a:r>
              <a:rPr lang="en-US" smtClean="0"/>
              <a:t>Col 2:16-17 NLT</a:t>
            </a:r>
            <a:endParaRPr lang="en-US" dirty="0"/>
          </a:p>
        </p:txBody>
      </p:sp>
    </p:spTree>
    <p:extLst>
      <p:ext uri="{BB962C8B-B14F-4D97-AF65-F5344CB8AC3E}">
        <p14:creationId xmlns:p14="http://schemas.microsoft.com/office/powerpoint/2010/main" val="184359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sz="6813" b="1" dirty="0">
                <a:solidFill>
                  <a:srgbClr val="FFFF00"/>
                </a:solidFill>
              </a:rPr>
              <a:t>Set date for January </a:t>
            </a:r>
            <a:r>
              <a:rPr sz="6813" b="1" dirty="0" smtClean="0">
                <a:solidFill>
                  <a:srgbClr val="FFFF00"/>
                </a:solidFill>
              </a:rPr>
              <a:t>20</a:t>
            </a:r>
            <a:r>
              <a:rPr lang="en-US" sz="6813" b="1" dirty="0" smtClean="0">
                <a:solidFill>
                  <a:srgbClr val="FFFF00"/>
                </a:solidFill>
              </a:rPr>
              <a:t>20</a:t>
            </a:r>
            <a:endParaRPr sz="6813" b="1"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62000" y="1600200"/>
            <a:ext cx="10433050" cy="3962400"/>
          </a:xfrm>
        </p:spPr>
        <p:txBody>
          <a:bodyPr>
            <a:noAutofit/>
          </a:bodyPr>
          <a:lstStyle/>
          <a:p>
            <a:pPr rtl="0"/>
            <a:r>
              <a:rPr lang="en-US" sz="2800" b="1" dirty="0"/>
              <a:t>For though I am free from all men, I have made myself a servant to all, that I might win the more; and to the Jews I became as a Jew, that I might win Jews; to those who are under the law, as under the law, that I might win those who are under the law; to those who are without law, as without law (not being without law toward God, but under law toward Christ), that I might win those who are without law; to the weak I became as weak, that I might win the weak. I have become all things to all men, that I might by all means save some. Now this I do for the gospel’s sake, that I may be partaker of it with you.</a:t>
            </a:r>
          </a:p>
          <a:p>
            <a:endParaRPr lang="en-US" sz="2800" b="1" dirty="0"/>
          </a:p>
        </p:txBody>
      </p:sp>
      <p:sp>
        <p:nvSpPr>
          <p:cNvPr id="3" name="Text Placeholder 2"/>
          <p:cNvSpPr>
            <a:spLocks noGrp="1"/>
          </p:cNvSpPr>
          <p:nvPr>
            <p:ph type="body" idx="1"/>
          </p:nvPr>
        </p:nvSpPr>
        <p:spPr>
          <a:xfrm>
            <a:off x="1295400" y="6019800"/>
            <a:ext cx="9493250" cy="577850"/>
          </a:xfrm>
        </p:spPr>
        <p:txBody>
          <a:bodyPr>
            <a:normAutofit lnSpcReduction="10000"/>
          </a:bodyPr>
          <a:lstStyle/>
          <a:p>
            <a:pPr algn="r"/>
            <a:r>
              <a:rPr lang="en-US" dirty="0" smtClean="0"/>
              <a:t>1 </a:t>
            </a:r>
            <a:r>
              <a:rPr lang="en-US" dirty="0" err="1" smtClean="0"/>
              <a:t>Cor</a:t>
            </a:r>
            <a:r>
              <a:rPr lang="en-US" dirty="0" smtClean="0"/>
              <a:t> 9:19-23 </a:t>
            </a:r>
            <a:r>
              <a:rPr lang="en-US" dirty="0" err="1" smtClean="0"/>
              <a:t>NKJV</a:t>
            </a:r>
            <a:endParaRPr lang="en-US" dirty="0"/>
          </a:p>
        </p:txBody>
      </p:sp>
    </p:spTree>
    <p:extLst>
      <p:ext uri="{BB962C8B-B14F-4D97-AF65-F5344CB8AC3E}">
        <p14:creationId xmlns:p14="http://schemas.microsoft.com/office/powerpoint/2010/main" val="2714695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1143000"/>
            <a:ext cx="10433050" cy="2457450"/>
          </a:xfrm>
        </p:spPr>
        <p:txBody>
          <a:bodyPr>
            <a:normAutofit fontScale="92500"/>
          </a:bodyPr>
          <a:lstStyle/>
          <a:p>
            <a:r>
              <a:rPr lang="en-US" dirty="0" smtClean="0"/>
              <a:t>Let’s Look at the truth behind the Christmas today.</a:t>
            </a:r>
            <a:endParaRPr lang="en-US" dirty="0"/>
          </a:p>
        </p:txBody>
      </p:sp>
      <p:sp>
        <p:nvSpPr>
          <p:cNvPr id="3" name="Text Placeholder 2"/>
          <p:cNvSpPr>
            <a:spLocks noGrp="1"/>
          </p:cNvSpPr>
          <p:nvPr>
            <p:ph type="body" idx="1"/>
          </p:nvPr>
        </p:nvSpPr>
        <p:spPr/>
        <p:txBody>
          <a:bodyPr>
            <a:normAutofit lnSpcReduction="10000"/>
          </a:bodyPr>
          <a:lstStyle/>
          <a:p>
            <a:endParaRPr lang="en-US"/>
          </a:p>
        </p:txBody>
      </p:sp>
    </p:spTree>
    <p:extLst>
      <p:ext uri="{BB962C8B-B14F-4D97-AF65-F5344CB8AC3E}">
        <p14:creationId xmlns:p14="http://schemas.microsoft.com/office/powerpoint/2010/main" val="3773682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1143000" y="304800"/>
            <a:ext cx="10433050" cy="1498600"/>
          </a:xfrm>
        </p:spPr>
        <p:txBody>
          <a:bodyPr>
            <a:normAutofit/>
          </a:bodyPr>
          <a:lstStyle/>
          <a:p>
            <a:r>
              <a:rPr lang="en-US" dirty="0" smtClean="0"/>
              <a:t>When was Jesus born?</a:t>
            </a:r>
            <a:endParaRPr lang="en-US" dirty="0"/>
          </a:p>
        </p:txBody>
      </p:sp>
      <p:sp>
        <p:nvSpPr>
          <p:cNvPr id="3" name="Text Placeholder 2"/>
          <p:cNvSpPr>
            <a:spLocks noGrp="1"/>
          </p:cNvSpPr>
          <p:nvPr>
            <p:ph type="body" idx="1"/>
          </p:nvPr>
        </p:nvSpPr>
        <p:spPr>
          <a:xfrm>
            <a:off x="1371600" y="3352800"/>
            <a:ext cx="9493250" cy="577850"/>
          </a:xfrm>
        </p:spPr>
        <p:txBody>
          <a:bodyPr>
            <a:normAutofit lnSpcReduction="10000"/>
          </a:bodyPr>
          <a:lstStyle/>
          <a:p>
            <a:r>
              <a:rPr lang="en-US" dirty="0" smtClean="0"/>
              <a:t>Sometime between April &amp; Sept in 3-4 </a:t>
            </a:r>
            <a:r>
              <a:rPr lang="en-US" dirty="0" err="1" smtClean="0"/>
              <a:t>a.d.</a:t>
            </a:r>
            <a:endParaRPr lang="en-US" dirty="0"/>
          </a:p>
        </p:txBody>
      </p:sp>
    </p:spTree>
    <p:extLst>
      <p:ext uri="{BB962C8B-B14F-4D97-AF65-F5344CB8AC3E}">
        <p14:creationId xmlns:p14="http://schemas.microsoft.com/office/powerpoint/2010/main" val="121153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381000"/>
            <a:ext cx="10433050" cy="1498600"/>
          </a:xfrm>
        </p:spPr>
        <p:txBody>
          <a:bodyPr>
            <a:normAutofit fontScale="77500" lnSpcReduction="20000"/>
          </a:bodyPr>
          <a:lstStyle/>
          <a:p>
            <a:r>
              <a:rPr lang="en-US" dirty="0" smtClean="0"/>
              <a:t>Where are we told to celebrate Christmas?</a:t>
            </a:r>
            <a:endParaRPr lang="en-US" dirty="0"/>
          </a:p>
        </p:txBody>
      </p:sp>
      <p:sp>
        <p:nvSpPr>
          <p:cNvPr id="3" name="Text Placeholder 2"/>
          <p:cNvSpPr>
            <a:spLocks noGrp="1"/>
          </p:cNvSpPr>
          <p:nvPr>
            <p:ph type="body" idx="1"/>
          </p:nvPr>
        </p:nvSpPr>
        <p:spPr>
          <a:xfrm>
            <a:off x="1295400" y="2209800"/>
            <a:ext cx="9493250" cy="577850"/>
          </a:xfrm>
        </p:spPr>
        <p:txBody>
          <a:bodyPr>
            <a:normAutofit lnSpcReduction="10000"/>
          </a:bodyPr>
          <a:lstStyle/>
          <a:p>
            <a:r>
              <a:rPr lang="en-US" dirty="0" smtClean="0">
                <a:solidFill>
                  <a:srgbClr val="FFFF00"/>
                </a:solidFill>
              </a:rPr>
              <a:t>NOWHERE</a:t>
            </a:r>
            <a:endParaRPr lang="en-US" dirty="0">
              <a:solidFill>
                <a:srgbClr val="FFFF00"/>
              </a:solidFill>
            </a:endParaRPr>
          </a:p>
        </p:txBody>
      </p:sp>
      <p:sp>
        <p:nvSpPr>
          <p:cNvPr id="5" name="Text Placeholder 2"/>
          <p:cNvSpPr txBox="1">
            <a:spLocks/>
          </p:cNvSpPr>
          <p:nvPr/>
        </p:nvSpPr>
        <p:spPr>
          <a:xfrm>
            <a:off x="1417320" y="2951480"/>
            <a:ext cx="9493250" cy="117475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Jesus only commands us to do 1 thing in remembrance of Him.</a:t>
            </a:r>
            <a:endParaRPr lang="en-US" dirty="0"/>
          </a:p>
        </p:txBody>
      </p:sp>
      <p:sp>
        <p:nvSpPr>
          <p:cNvPr id="6" name="Text Placeholder 2"/>
          <p:cNvSpPr txBox="1">
            <a:spLocks/>
          </p:cNvSpPr>
          <p:nvPr/>
        </p:nvSpPr>
        <p:spPr>
          <a:xfrm>
            <a:off x="1417320" y="4419600"/>
            <a:ext cx="9493250" cy="117475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Communion – Lk 22:19-20.</a:t>
            </a:r>
            <a:endParaRPr lang="en-US" dirty="0">
              <a:solidFill>
                <a:srgbClr val="FFFF00"/>
              </a:solidFill>
            </a:endParaRPr>
          </a:p>
        </p:txBody>
      </p:sp>
    </p:spTree>
    <p:extLst>
      <p:ext uri="{BB962C8B-B14F-4D97-AF65-F5344CB8AC3E}">
        <p14:creationId xmlns:p14="http://schemas.microsoft.com/office/powerpoint/2010/main" val="10821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457200"/>
            <a:ext cx="10433050" cy="1498600"/>
          </a:xfrm>
        </p:spPr>
        <p:txBody>
          <a:bodyPr/>
          <a:lstStyle/>
          <a:p>
            <a:r>
              <a:rPr lang="en-US" dirty="0" smtClean="0"/>
              <a:t>What is Hanukkah?</a:t>
            </a:r>
            <a:endParaRPr lang="en-US" dirty="0"/>
          </a:p>
        </p:txBody>
      </p:sp>
      <p:sp>
        <p:nvSpPr>
          <p:cNvPr id="3" name="Text Placeholder 2"/>
          <p:cNvSpPr>
            <a:spLocks noGrp="1"/>
          </p:cNvSpPr>
          <p:nvPr>
            <p:ph type="body" idx="1"/>
          </p:nvPr>
        </p:nvSpPr>
        <p:spPr>
          <a:xfrm>
            <a:off x="1219200" y="2057400"/>
            <a:ext cx="9493250" cy="577850"/>
          </a:xfrm>
        </p:spPr>
        <p:txBody>
          <a:bodyPr>
            <a:normAutofit lnSpcReduction="10000"/>
          </a:bodyPr>
          <a:lstStyle/>
          <a:p>
            <a:r>
              <a:rPr lang="en-US" dirty="0" smtClean="0"/>
              <a:t>Festival of Light</a:t>
            </a:r>
            <a:endParaRPr lang="en-US" dirty="0"/>
          </a:p>
        </p:txBody>
      </p:sp>
      <p:sp>
        <p:nvSpPr>
          <p:cNvPr id="4" name="Text Placeholder 2"/>
          <p:cNvSpPr txBox="1">
            <a:spLocks/>
          </p:cNvSpPr>
          <p:nvPr/>
        </p:nvSpPr>
        <p:spPr>
          <a:xfrm>
            <a:off x="1283970" y="2887980"/>
            <a:ext cx="9493250" cy="176022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From the 1</a:t>
            </a:r>
            <a:r>
              <a:rPr lang="en-US" baseline="30000" dirty="0" smtClean="0">
                <a:solidFill>
                  <a:srgbClr val="FFFF00"/>
                </a:solidFill>
              </a:rPr>
              <a:t>st</a:t>
            </a:r>
            <a:r>
              <a:rPr lang="en-US" dirty="0" smtClean="0">
                <a:solidFill>
                  <a:srgbClr val="FFFF00"/>
                </a:solidFill>
              </a:rPr>
              <a:t> century revolt of the Maccabee family against Antiochus IV Epiphanes (the king) to take back the temple. </a:t>
            </a:r>
            <a:endParaRPr lang="en-US" dirty="0">
              <a:solidFill>
                <a:srgbClr val="FFFF00"/>
              </a:solidFill>
            </a:endParaRPr>
          </a:p>
        </p:txBody>
      </p:sp>
      <p:sp>
        <p:nvSpPr>
          <p:cNvPr id="5" name="Text Placeholder 2"/>
          <p:cNvSpPr txBox="1">
            <a:spLocks/>
          </p:cNvSpPr>
          <p:nvPr/>
        </p:nvSpPr>
        <p:spPr>
          <a:xfrm>
            <a:off x="1283970" y="4648200"/>
            <a:ext cx="9493250" cy="175260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They found 1 jar of oil (enough for 1 day) &amp; it lasted 8. Enough time to make the needed oil to burn the lamps in the temple.</a:t>
            </a:r>
            <a:endParaRPr lang="en-US" dirty="0"/>
          </a:p>
        </p:txBody>
      </p:sp>
    </p:spTree>
    <p:extLst>
      <p:ext uri="{BB962C8B-B14F-4D97-AF65-F5344CB8AC3E}">
        <p14:creationId xmlns:p14="http://schemas.microsoft.com/office/powerpoint/2010/main" val="13223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62000" y="457200"/>
            <a:ext cx="10433050" cy="1498600"/>
          </a:xfrm>
        </p:spPr>
        <p:txBody>
          <a:bodyPr>
            <a:normAutofit fontScale="77500" lnSpcReduction="20000"/>
          </a:bodyPr>
          <a:lstStyle/>
          <a:p>
            <a:r>
              <a:rPr lang="en-US" dirty="0" smtClean="0"/>
              <a:t>Jesus went to Jerusalem during the feast of Hanukkah.</a:t>
            </a:r>
            <a:endParaRPr lang="en-US" dirty="0"/>
          </a:p>
        </p:txBody>
      </p:sp>
      <p:sp>
        <p:nvSpPr>
          <p:cNvPr id="3" name="Text Placeholder 2"/>
          <p:cNvSpPr>
            <a:spLocks noGrp="1"/>
          </p:cNvSpPr>
          <p:nvPr>
            <p:ph type="body" idx="1"/>
          </p:nvPr>
        </p:nvSpPr>
        <p:spPr>
          <a:xfrm>
            <a:off x="1346199" y="2590800"/>
            <a:ext cx="9493250" cy="2819400"/>
          </a:xfrm>
        </p:spPr>
        <p:txBody>
          <a:bodyPr>
            <a:normAutofit/>
          </a:bodyPr>
          <a:lstStyle/>
          <a:p>
            <a:r>
              <a:rPr lang="en-US" sz="4800" dirty="0" smtClean="0">
                <a:solidFill>
                  <a:srgbClr val="FFFF00"/>
                </a:solidFill>
              </a:rPr>
              <a:t>This would have been a 6 week journey for Him. Recorded in </a:t>
            </a:r>
            <a:r>
              <a:rPr lang="en-US" sz="4800" dirty="0" err="1" smtClean="0">
                <a:solidFill>
                  <a:srgbClr val="FFFF00"/>
                </a:solidFill>
              </a:rPr>
              <a:t>Jn</a:t>
            </a:r>
            <a:r>
              <a:rPr lang="en-US" sz="4800" dirty="0" smtClean="0">
                <a:solidFill>
                  <a:srgbClr val="FFFF00"/>
                </a:solidFill>
              </a:rPr>
              <a:t> 10:22-42</a:t>
            </a:r>
            <a:endParaRPr lang="en-US" sz="4800" dirty="0">
              <a:solidFill>
                <a:srgbClr val="FFFF00"/>
              </a:solidFill>
            </a:endParaRPr>
          </a:p>
        </p:txBody>
      </p:sp>
    </p:spTree>
    <p:extLst>
      <p:ext uri="{BB962C8B-B14F-4D97-AF65-F5344CB8AC3E}">
        <p14:creationId xmlns:p14="http://schemas.microsoft.com/office/powerpoint/2010/main" val="942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So where does Dec 25</a:t>
            </a:r>
            <a:r>
              <a:rPr lang="en-US" sz="4800" baseline="30000" dirty="0" smtClean="0"/>
              <a:t>th</a:t>
            </a:r>
            <a:r>
              <a:rPr lang="en-US" sz="4800" dirty="0" smtClean="0"/>
              <a:t> come from?</a:t>
            </a:r>
            <a:endParaRPr lang="en-US" sz="4800" dirty="0"/>
          </a:p>
        </p:txBody>
      </p:sp>
      <p:sp>
        <p:nvSpPr>
          <p:cNvPr id="3" name="Text Placeholder 2"/>
          <p:cNvSpPr>
            <a:spLocks noGrp="1"/>
          </p:cNvSpPr>
          <p:nvPr>
            <p:ph type="body" idx="1"/>
          </p:nvPr>
        </p:nvSpPr>
        <p:spPr>
          <a:xfrm>
            <a:off x="1447800" y="1981200"/>
            <a:ext cx="9493250" cy="914400"/>
          </a:xfrm>
        </p:spPr>
        <p:txBody>
          <a:bodyPr>
            <a:normAutofit fontScale="92500" lnSpcReduction="20000"/>
          </a:bodyPr>
          <a:lstStyle/>
          <a:p>
            <a:r>
              <a:rPr lang="en-US" dirty="0" smtClean="0">
                <a:solidFill>
                  <a:srgbClr val="FFFF00"/>
                </a:solidFill>
              </a:rPr>
              <a:t>Dionysius </a:t>
            </a:r>
            <a:r>
              <a:rPr lang="en-US" dirty="0" err="1" smtClean="0">
                <a:solidFill>
                  <a:srgbClr val="FFFF00"/>
                </a:solidFill>
              </a:rPr>
              <a:t>Exiguus</a:t>
            </a:r>
            <a:r>
              <a:rPr lang="en-US" dirty="0" smtClean="0">
                <a:solidFill>
                  <a:srgbClr val="FFFF00"/>
                </a:solidFill>
              </a:rPr>
              <a:t> a </a:t>
            </a:r>
            <a:r>
              <a:rPr lang="en-US" dirty="0">
                <a:solidFill>
                  <a:srgbClr val="FFFF00"/>
                </a:solidFill>
              </a:rPr>
              <a:t>S</a:t>
            </a:r>
            <a:r>
              <a:rPr lang="en-US" dirty="0" smtClean="0">
                <a:solidFill>
                  <a:srgbClr val="FFFF00"/>
                </a:solidFill>
              </a:rPr>
              <a:t>cythia monk set they year of Christ’s birth.</a:t>
            </a:r>
            <a:endParaRPr lang="en-US" dirty="0">
              <a:solidFill>
                <a:srgbClr val="FFFF00"/>
              </a:solidFill>
            </a:endParaRPr>
          </a:p>
        </p:txBody>
      </p:sp>
      <p:sp>
        <p:nvSpPr>
          <p:cNvPr id="4" name="Text Placeholder 2"/>
          <p:cNvSpPr txBox="1">
            <a:spLocks/>
          </p:cNvSpPr>
          <p:nvPr/>
        </p:nvSpPr>
        <p:spPr>
          <a:xfrm>
            <a:off x="1588770" y="3429000"/>
            <a:ext cx="9493250" cy="914400"/>
          </a:xfrm>
          <a:prstGeom prst="rect">
            <a:avLst/>
          </a:prstGeom>
          <a:noFill/>
          <a:ln w="9525" cap="flat" cmpd="sng" algn="ctr">
            <a:noFill/>
            <a:prstDash val="solid"/>
          </a:ln>
          <a:effectLst/>
        </p:spPr>
        <p:txBody>
          <a:bodyPr anchor="t">
            <a:normAutofit fontScale="9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chemeClr val="bg1"/>
                </a:solidFill>
              </a:rPr>
              <a:t>Roman calendar based on the year the city of Rome was founded - AUC</a:t>
            </a:r>
            <a:endParaRPr lang="en-US" dirty="0">
              <a:solidFill>
                <a:schemeClr val="bg1"/>
              </a:solidFill>
            </a:endParaRPr>
          </a:p>
        </p:txBody>
      </p:sp>
      <p:sp>
        <p:nvSpPr>
          <p:cNvPr id="6" name="Text Placeholder 2"/>
          <p:cNvSpPr txBox="1">
            <a:spLocks/>
          </p:cNvSpPr>
          <p:nvPr/>
        </p:nvSpPr>
        <p:spPr>
          <a:xfrm>
            <a:off x="1588770" y="5410200"/>
            <a:ext cx="9493250" cy="914400"/>
          </a:xfrm>
          <a:prstGeom prst="rect">
            <a:avLst/>
          </a:prstGeom>
          <a:noFill/>
          <a:ln w="9525" cap="flat" cmpd="sng" algn="ctr">
            <a:noFill/>
            <a:prstDash val="solid"/>
          </a:ln>
          <a:effectLst/>
        </p:spPr>
        <p:txBody>
          <a:bodyPr anchor="t">
            <a:normAutofit fontScale="9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Jesus lived 15yrs under Cesar Augustus &amp; 15yrs under Cesar Tiberius.</a:t>
            </a:r>
            <a:endParaRPr lang="en-US" dirty="0">
              <a:solidFill>
                <a:srgbClr val="FFFF00"/>
              </a:solidFill>
            </a:endParaRPr>
          </a:p>
        </p:txBody>
      </p:sp>
    </p:spTree>
    <p:extLst>
      <p:ext uri="{BB962C8B-B14F-4D97-AF65-F5344CB8AC3E}">
        <p14:creationId xmlns:p14="http://schemas.microsoft.com/office/powerpoint/2010/main" val="6878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So where does Dec 25</a:t>
            </a:r>
            <a:r>
              <a:rPr lang="en-US" sz="4800" baseline="30000" dirty="0" smtClean="0"/>
              <a:t>th</a:t>
            </a:r>
            <a:r>
              <a:rPr lang="en-US" sz="4800" dirty="0" smtClean="0"/>
              <a:t> come from?</a:t>
            </a:r>
            <a:endParaRPr lang="en-US" sz="4800" dirty="0"/>
          </a:p>
        </p:txBody>
      </p:sp>
      <p:sp>
        <p:nvSpPr>
          <p:cNvPr id="3" name="Text Placeholder 2"/>
          <p:cNvSpPr>
            <a:spLocks noGrp="1"/>
          </p:cNvSpPr>
          <p:nvPr>
            <p:ph type="body" idx="1"/>
          </p:nvPr>
        </p:nvSpPr>
        <p:spPr>
          <a:xfrm>
            <a:off x="1447800" y="1981200"/>
            <a:ext cx="9493250" cy="914400"/>
          </a:xfrm>
        </p:spPr>
        <p:txBody>
          <a:bodyPr>
            <a:normAutofit/>
          </a:bodyPr>
          <a:lstStyle/>
          <a:p>
            <a:r>
              <a:rPr lang="en-US" dirty="0" smtClean="0">
                <a:solidFill>
                  <a:srgbClr val="FFFF00"/>
                </a:solidFill>
              </a:rPr>
              <a:t>Cesar Augustus took power in 727 AUC</a:t>
            </a:r>
            <a:endParaRPr lang="en-US" dirty="0">
              <a:solidFill>
                <a:srgbClr val="FFFF00"/>
              </a:solidFill>
            </a:endParaRPr>
          </a:p>
        </p:txBody>
      </p:sp>
      <p:sp>
        <p:nvSpPr>
          <p:cNvPr id="4" name="Text Placeholder 2"/>
          <p:cNvSpPr txBox="1">
            <a:spLocks/>
          </p:cNvSpPr>
          <p:nvPr/>
        </p:nvSpPr>
        <p:spPr>
          <a:xfrm>
            <a:off x="1588770" y="3429000"/>
            <a:ext cx="9493250" cy="91440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err="1" smtClean="0">
                <a:solidFill>
                  <a:schemeClr val="bg1"/>
                </a:solidFill>
              </a:rPr>
              <a:t>Dionysuis</a:t>
            </a:r>
            <a:r>
              <a:rPr lang="en-US" dirty="0" smtClean="0">
                <a:solidFill>
                  <a:schemeClr val="bg1"/>
                </a:solidFill>
              </a:rPr>
              <a:t> put Jesus’ birth at 754 AUC</a:t>
            </a:r>
            <a:endParaRPr lang="en-US" dirty="0">
              <a:solidFill>
                <a:schemeClr val="bg1"/>
              </a:solidFill>
            </a:endParaRPr>
          </a:p>
        </p:txBody>
      </p:sp>
      <p:sp>
        <p:nvSpPr>
          <p:cNvPr id="6" name="Text Placeholder 2"/>
          <p:cNvSpPr txBox="1">
            <a:spLocks/>
          </p:cNvSpPr>
          <p:nvPr/>
        </p:nvSpPr>
        <p:spPr>
          <a:xfrm>
            <a:off x="1588770" y="4347210"/>
            <a:ext cx="9493250" cy="914400"/>
          </a:xfrm>
          <a:prstGeom prst="rect">
            <a:avLst/>
          </a:prstGeom>
          <a:noFill/>
          <a:ln w="9525" cap="flat" cmpd="sng" algn="ctr">
            <a:noFill/>
            <a:prstDash val="solid"/>
          </a:ln>
          <a:effectLst/>
        </p:spPr>
        <p:txBody>
          <a:bodyPr anchor="t">
            <a:normAutofit fontScale="9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But Lk 1:5 puts Jesus’ birth during the reign of Herod the Great who died in 4-3 B.C. or 750 AUC</a:t>
            </a:r>
            <a:endParaRPr lang="en-US" dirty="0">
              <a:solidFill>
                <a:srgbClr val="FFFF00"/>
              </a:solidFill>
            </a:endParaRPr>
          </a:p>
        </p:txBody>
      </p:sp>
    </p:spTree>
    <p:extLst>
      <p:ext uri="{BB962C8B-B14F-4D97-AF65-F5344CB8AC3E}">
        <p14:creationId xmlns:p14="http://schemas.microsoft.com/office/powerpoint/2010/main" val="1317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So where does Dec 25</a:t>
            </a:r>
            <a:r>
              <a:rPr lang="en-US" sz="4800" baseline="30000" dirty="0" smtClean="0"/>
              <a:t>th</a:t>
            </a:r>
            <a:r>
              <a:rPr lang="en-US" sz="4800" dirty="0" smtClean="0"/>
              <a:t> come from?</a:t>
            </a:r>
            <a:endParaRPr lang="en-US" sz="4800" dirty="0"/>
          </a:p>
        </p:txBody>
      </p:sp>
      <p:sp>
        <p:nvSpPr>
          <p:cNvPr id="3" name="Text Placeholder 2"/>
          <p:cNvSpPr>
            <a:spLocks noGrp="1"/>
          </p:cNvSpPr>
          <p:nvPr>
            <p:ph type="body" idx="1"/>
          </p:nvPr>
        </p:nvSpPr>
        <p:spPr>
          <a:xfrm>
            <a:off x="1447800" y="1828800"/>
            <a:ext cx="9493250" cy="914400"/>
          </a:xfrm>
        </p:spPr>
        <p:txBody>
          <a:bodyPr>
            <a:normAutofit fontScale="92500" lnSpcReduction="20000"/>
          </a:bodyPr>
          <a:lstStyle/>
          <a:p>
            <a:r>
              <a:rPr lang="en-US" dirty="0" smtClean="0">
                <a:solidFill>
                  <a:srgbClr val="FFFF00"/>
                </a:solidFill>
              </a:rPr>
              <a:t>The </a:t>
            </a:r>
            <a:r>
              <a:rPr lang="en-US" dirty="0" err="1" smtClean="0">
                <a:solidFill>
                  <a:srgbClr val="FFFF00"/>
                </a:solidFill>
              </a:rPr>
              <a:t>Paca</a:t>
            </a:r>
            <a:r>
              <a:rPr lang="en-US" dirty="0" smtClean="0">
                <a:solidFill>
                  <a:srgbClr val="FFFF00"/>
                </a:solidFill>
              </a:rPr>
              <a:t> </a:t>
            </a:r>
            <a:r>
              <a:rPr lang="en-US" dirty="0" err="1" smtClean="0">
                <a:solidFill>
                  <a:srgbClr val="FFFF00"/>
                </a:solidFill>
              </a:rPr>
              <a:t>Computus</a:t>
            </a:r>
            <a:r>
              <a:rPr lang="en-US" dirty="0" smtClean="0">
                <a:solidFill>
                  <a:srgbClr val="FFFF00"/>
                </a:solidFill>
              </a:rPr>
              <a:t> </a:t>
            </a:r>
            <a:r>
              <a:rPr lang="en-US" dirty="0">
                <a:solidFill>
                  <a:srgbClr val="FFFF00"/>
                </a:solidFill>
              </a:rPr>
              <a:t>written in Northern Africa near 243 AD says Jesus was born March 28</a:t>
            </a:r>
            <a:r>
              <a:rPr lang="en-US" baseline="30000" dirty="0">
                <a:solidFill>
                  <a:srgbClr val="FFFF00"/>
                </a:solidFill>
              </a:rPr>
              <a:t>th</a:t>
            </a:r>
            <a:r>
              <a:rPr lang="en-US" dirty="0">
                <a:solidFill>
                  <a:srgbClr val="FFFF00"/>
                </a:solidFill>
              </a:rPr>
              <a:t> 3 AD</a:t>
            </a:r>
          </a:p>
          <a:p>
            <a:endParaRPr lang="en-US" dirty="0">
              <a:solidFill>
                <a:srgbClr val="FFFF00"/>
              </a:solidFill>
            </a:endParaRPr>
          </a:p>
        </p:txBody>
      </p:sp>
      <p:sp>
        <p:nvSpPr>
          <p:cNvPr id="4" name="Text Placeholder 2"/>
          <p:cNvSpPr txBox="1">
            <a:spLocks/>
          </p:cNvSpPr>
          <p:nvPr/>
        </p:nvSpPr>
        <p:spPr>
          <a:xfrm>
            <a:off x="1588770" y="3440430"/>
            <a:ext cx="9493250" cy="914400"/>
          </a:xfrm>
          <a:prstGeom prst="rect">
            <a:avLst/>
          </a:prstGeom>
          <a:noFill/>
          <a:ln w="9525" cap="flat" cmpd="sng" algn="ctr">
            <a:noFill/>
            <a:prstDash val="solid"/>
          </a:ln>
          <a:effectLst/>
        </p:spPr>
        <p:txBody>
          <a:bodyPr anchor="t">
            <a:normAutofit fontScale="9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chemeClr val="bg1"/>
                </a:solidFill>
              </a:rPr>
              <a:t>Clement the Bishop of Alexander set Jesus’ birth in November of 18 AD</a:t>
            </a:r>
            <a:endParaRPr lang="en-US" dirty="0">
              <a:solidFill>
                <a:schemeClr val="bg1"/>
              </a:solidFill>
            </a:endParaRPr>
          </a:p>
        </p:txBody>
      </p:sp>
      <p:sp>
        <p:nvSpPr>
          <p:cNvPr id="6" name="Text Placeholder 2"/>
          <p:cNvSpPr txBox="1">
            <a:spLocks/>
          </p:cNvSpPr>
          <p:nvPr/>
        </p:nvSpPr>
        <p:spPr>
          <a:xfrm>
            <a:off x="1588770" y="4804410"/>
            <a:ext cx="9493250" cy="914400"/>
          </a:xfrm>
          <a:prstGeom prst="rect">
            <a:avLst/>
          </a:prstGeom>
          <a:noFill/>
          <a:ln w="9525" cap="flat" cmpd="sng" algn="ctr">
            <a:noFill/>
            <a:prstDash val="solid"/>
          </a:ln>
          <a:effectLst/>
        </p:spPr>
        <p:txBody>
          <a:bodyPr anchor="t">
            <a:normAutofit fontScale="9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Joseph </a:t>
            </a:r>
            <a:r>
              <a:rPr lang="en-US" dirty="0" err="1" smtClean="0">
                <a:solidFill>
                  <a:srgbClr val="FFFF00"/>
                </a:solidFill>
              </a:rPr>
              <a:t>Fitzmeyer</a:t>
            </a:r>
            <a:r>
              <a:rPr lang="en-US" dirty="0" smtClean="0">
                <a:solidFill>
                  <a:srgbClr val="FFFF00"/>
                </a:solidFill>
              </a:rPr>
              <a:t> says Jesus was born on </a:t>
            </a:r>
          </a:p>
          <a:p>
            <a:r>
              <a:rPr lang="en-US" dirty="0" smtClean="0">
                <a:solidFill>
                  <a:srgbClr val="FFFF00"/>
                </a:solidFill>
              </a:rPr>
              <a:t>Sept. 11</a:t>
            </a:r>
            <a:r>
              <a:rPr lang="en-US" baseline="30000" dirty="0" smtClean="0">
                <a:solidFill>
                  <a:srgbClr val="FFFF00"/>
                </a:solidFill>
              </a:rPr>
              <a:t>th</a:t>
            </a:r>
            <a:r>
              <a:rPr lang="en-US" dirty="0" smtClean="0">
                <a:solidFill>
                  <a:srgbClr val="FFFF00"/>
                </a:solidFill>
              </a:rPr>
              <a:t> 3 B.C. </a:t>
            </a:r>
            <a:endParaRPr lang="en-US" dirty="0">
              <a:solidFill>
                <a:srgbClr val="FFFF00"/>
              </a:solidFill>
            </a:endParaRPr>
          </a:p>
        </p:txBody>
      </p:sp>
    </p:spTree>
    <p:extLst>
      <p:ext uri="{BB962C8B-B14F-4D97-AF65-F5344CB8AC3E}">
        <p14:creationId xmlns:p14="http://schemas.microsoft.com/office/powerpoint/2010/main" val="262124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So where does Dec 25</a:t>
            </a:r>
            <a:r>
              <a:rPr lang="en-US" sz="4800" baseline="30000" dirty="0" smtClean="0"/>
              <a:t>th</a:t>
            </a:r>
            <a:r>
              <a:rPr lang="en-US" sz="4800" dirty="0" smtClean="0"/>
              <a:t> come from?</a:t>
            </a:r>
            <a:endParaRPr lang="en-US" sz="4800" dirty="0"/>
          </a:p>
        </p:txBody>
      </p:sp>
      <p:sp>
        <p:nvSpPr>
          <p:cNvPr id="3" name="Text Placeholder 2"/>
          <p:cNvSpPr>
            <a:spLocks noGrp="1"/>
          </p:cNvSpPr>
          <p:nvPr>
            <p:ph type="body" idx="1"/>
          </p:nvPr>
        </p:nvSpPr>
        <p:spPr>
          <a:xfrm>
            <a:off x="1447800" y="1828800"/>
            <a:ext cx="9493250" cy="914400"/>
          </a:xfrm>
        </p:spPr>
        <p:txBody>
          <a:bodyPr>
            <a:normAutofit fontScale="92500" lnSpcReduction="20000"/>
          </a:bodyPr>
          <a:lstStyle/>
          <a:p>
            <a:r>
              <a:rPr lang="en-US" dirty="0" smtClean="0">
                <a:solidFill>
                  <a:srgbClr val="FFFF00"/>
                </a:solidFill>
              </a:rPr>
              <a:t>It was set by Constantine in 312 AD to “Christianize” the Pagans.</a:t>
            </a:r>
            <a:endParaRPr lang="en-US" dirty="0">
              <a:solidFill>
                <a:srgbClr val="FFFF00"/>
              </a:solidFill>
            </a:endParaRPr>
          </a:p>
          <a:p>
            <a:endParaRPr lang="en-US" dirty="0">
              <a:solidFill>
                <a:srgbClr val="FFFF00"/>
              </a:solidFill>
            </a:endParaRPr>
          </a:p>
        </p:txBody>
      </p:sp>
      <p:sp>
        <p:nvSpPr>
          <p:cNvPr id="4" name="Text Placeholder 2"/>
          <p:cNvSpPr txBox="1">
            <a:spLocks/>
          </p:cNvSpPr>
          <p:nvPr/>
        </p:nvSpPr>
        <p:spPr>
          <a:xfrm>
            <a:off x="1588770" y="3440430"/>
            <a:ext cx="9493250" cy="914400"/>
          </a:xfrm>
          <a:prstGeom prst="rect">
            <a:avLst/>
          </a:prstGeom>
          <a:noFill/>
          <a:ln w="9525" cap="flat" cmpd="sng" algn="ctr">
            <a:noFill/>
            <a:prstDash val="solid"/>
          </a:ln>
          <a:effectLst/>
        </p:spPr>
        <p:txBody>
          <a:bodyPr anchor="t">
            <a:normAutofit fontScale="9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chemeClr val="bg1"/>
                </a:solidFill>
              </a:rPr>
              <a:t>It was the Pagan holiday </a:t>
            </a:r>
            <a:r>
              <a:rPr lang="en-US" dirty="0" err="1" smtClean="0">
                <a:solidFill>
                  <a:schemeClr val="bg1"/>
                </a:solidFill>
              </a:rPr>
              <a:t>Saturnaila</a:t>
            </a:r>
            <a:r>
              <a:rPr lang="en-US" dirty="0">
                <a:solidFill>
                  <a:schemeClr val="bg1"/>
                </a:solidFill>
              </a:rPr>
              <a:t> </a:t>
            </a:r>
            <a:r>
              <a:rPr lang="en-US" dirty="0" smtClean="0">
                <a:solidFill>
                  <a:schemeClr val="bg1"/>
                </a:solidFill>
              </a:rPr>
              <a:t>&amp; making it Jesus’ birthday would put “something” Christian in it</a:t>
            </a:r>
            <a:endParaRPr lang="en-US" dirty="0">
              <a:solidFill>
                <a:schemeClr val="bg1"/>
              </a:solidFill>
            </a:endParaRPr>
          </a:p>
        </p:txBody>
      </p:sp>
      <p:sp>
        <p:nvSpPr>
          <p:cNvPr id="6" name="Text Placeholder 2"/>
          <p:cNvSpPr txBox="1">
            <a:spLocks/>
          </p:cNvSpPr>
          <p:nvPr/>
        </p:nvSpPr>
        <p:spPr>
          <a:xfrm>
            <a:off x="1588770" y="4804410"/>
            <a:ext cx="9493250" cy="91440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What was the holiday of </a:t>
            </a:r>
            <a:r>
              <a:rPr lang="en-US" dirty="0" err="1" smtClean="0">
                <a:solidFill>
                  <a:srgbClr val="FFFF00"/>
                </a:solidFill>
              </a:rPr>
              <a:t>Saturnaila</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11562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endParaRPr lang="en-US" dirty="0"/>
          </a:p>
        </p:txBody>
      </p:sp>
      <p:sp>
        <p:nvSpPr>
          <p:cNvPr id="4" name="Text Placeholder 3"/>
          <p:cNvSpPr>
            <a:spLocks noGrp="1"/>
          </p:cNvSpPr>
          <p:nvPr>
            <p:ph type="body"/>
          </p:nvPr>
        </p:nvSpPr>
        <p:spPr/>
        <p:txBody>
          <a:bodyPr/>
          <a:lstStyle/>
          <a:p>
            <a:r>
              <a:rPr lang="en-US" dirty="0" smtClean="0">
                <a:solidFill>
                  <a:schemeClr val="tx1"/>
                </a:solidFill>
              </a:rPr>
              <a:t>Voice of the martyrs</a:t>
            </a:r>
            <a:endParaRPr lang="en-US" dirty="0">
              <a:solidFill>
                <a:schemeClr val="tx1"/>
              </a:solidFill>
            </a:endParaRPr>
          </a:p>
        </p:txBody>
      </p:sp>
    </p:spTree>
    <p:extLst>
      <p:ext uri="{BB962C8B-B14F-4D97-AF65-F5344CB8AC3E}">
        <p14:creationId xmlns:p14="http://schemas.microsoft.com/office/powerpoint/2010/main" val="9189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The Pagan Holiday of </a:t>
            </a:r>
            <a:r>
              <a:rPr lang="en-US" sz="4800" dirty="0" err="1" smtClean="0"/>
              <a:t>Saturnaila</a:t>
            </a:r>
            <a:endParaRPr lang="en-US" sz="4800" dirty="0"/>
          </a:p>
        </p:txBody>
      </p:sp>
      <p:sp>
        <p:nvSpPr>
          <p:cNvPr id="3" name="Text Placeholder 2"/>
          <p:cNvSpPr>
            <a:spLocks noGrp="1"/>
          </p:cNvSpPr>
          <p:nvPr>
            <p:ph type="body" idx="1"/>
          </p:nvPr>
        </p:nvSpPr>
        <p:spPr>
          <a:xfrm>
            <a:off x="1447800" y="1828800"/>
            <a:ext cx="9493250" cy="914400"/>
          </a:xfrm>
        </p:spPr>
        <p:txBody>
          <a:bodyPr>
            <a:normAutofit fontScale="92500" lnSpcReduction="20000"/>
          </a:bodyPr>
          <a:lstStyle/>
          <a:p>
            <a:r>
              <a:rPr lang="en-US" dirty="0" smtClean="0">
                <a:solidFill>
                  <a:srgbClr val="FFFF00"/>
                </a:solidFill>
              </a:rPr>
              <a:t>Started in 497 BC when the Roman temple of Saturn was dedicated in Rome</a:t>
            </a:r>
            <a:endParaRPr lang="en-US" dirty="0">
              <a:solidFill>
                <a:srgbClr val="FFFF00"/>
              </a:solidFill>
            </a:endParaRPr>
          </a:p>
          <a:p>
            <a:endParaRPr lang="en-US" dirty="0">
              <a:solidFill>
                <a:srgbClr val="FFFF00"/>
              </a:solidFill>
            </a:endParaRPr>
          </a:p>
        </p:txBody>
      </p:sp>
      <p:sp>
        <p:nvSpPr>
          <p:cNvPr id="4" name="Text Placeholder 2"/>
          <p:cNvSpPr txBox="1">
            <a:spLocks/>
          </p:cNvSpPr>
          <p:nvPr/>
        </p:nvSpPr>
        <p:spPr>
          <a:xfrm>
            <a:off x="1588770" y="3440430"/>
            <a:ext cx="9493250" cy="914400"/>
          </a:xfrm>
          <a:prstGeom prst="rect">
            <a:avLst/>
          </a:prstGeom>
          <a:noFill/>
          <a:ln w="9525" cap="flat" cmpd="sng" algn="ctr">
            <a:noFill/>
            <a:prstDash val="solid"/>
          </a:ln>
          <a:effectLst/>
        </p:spPr>
        <p:txBody>
          <a:bodyPr anchor="t">
            <a:normAutofit fontScale="925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chemeClr val="bg1"/>
                </a:solidFill>
              </a:rPr>
              <a:t>Saturn was the Roman god of fertility &amp; agriculture.</a:t>
            </a:r>
            <a:endParaRPr lang="en-US" dirty="0">
              <a:solidFill>
                <a:schemeClr val="bg1"/>
              </a:solidFill>
            </a:endParaRPr>
          </a:p>
        </p:txBody>
      </p:sp>
      <p:sp>
        <p:nvSpPr>
          <p:cNvPr id="6" name="Text Placeholder 2"/>
          <p:cNvSpPr txBox="1">
            <a:spLocks/>
          </p:cNvSpPr>
          <p:nvPr/>
        </p:nvSpPr>
        <p:spPr>
          <a:xfrm>
            <a:off x="1588770" y="4804410"/>
            <a:ext cx="9493250" cy="914400"/>
          </a:xfrm>
          <a:prstGeom prst="rect">
            <a:avLst/>
          </a:prstGeom>
          <a:noFill/>
          <a:ln w="9525" cap="flat" cmpd="sng" algn="ctr">
            <a:noFill/>
            <a:prstDash val="solid"/>
          </a:ln>
          <a:effectLst/>
        </p:spPr>
        <p:txBody>
          <a:bodyPr anchor="t">
            <a:normAutofit fontScale="9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The female side was </a:t>
            </a:r>
            <a:r>
              <a:rPr lang="en-US" dirty="0" err="1" smtClean="0">
                <a:solidFill>
                  <a:srgbClr val="FFFF00"/>
                </a:solidFill>
              </a:rPr>
              <a:t>Asherah</a:t>
            </a:r>
            <a:r>
              <a:rPr lang="en-US" dirty="0" smtClean="0">
                <a:solidFill>
                  <a:srgbClr val="FFFF00"/>
                </a:solidFill>
              </a:rPr>
              <a:t>, Ashtoreth &amp; Ishtar, Venus</a:t>
            </a:r>
            <a:r>
              <a:rPr lang="en-US" dirty="0">
                <a:solidFill>
                  <a:srgbClr val="FFFF00"/>
                </a:solidFill>
              </a:rPr>
              <a:t>, </a:t>
            </a:r>
            <a:r>
              <a:rPr lang="en-US" dirty="0" smtClean="0">
                <a:solidFill>
                  <a:srgbClr val="FFFF00"/>
                </a:solidFill>
              </a:rPr>
              <a:t>Aphrodite…</a:t>
            </a:r>
            <a:endParaRPr lang="en-US" dirty="0">
              <a:solidFill>
                <a:srgbClr val="FFFF00"/>
              </a:solidFill>
            </a:endParaRPr>
          </a:p>
        </p:txBody>
      </p:sp>
    </p:spTree>
    <p:extLst>
      <p:ext uri="{BB962C8B-B14F-4D97-AF65-F5344CB8AC3E}">
        <p14:creationId xmlns:p14="http://schemas.microsoft.com/office/powerpoint/2010/main" val="421873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The Pagan Holiday of </a:t>
            </a:r>
            <a:r>
              <a:rPr lang="en-US" sz="4800" dirty="0" err="1" smtClean="0"/>
              <a:t>Saturnaila</a:t>
            </a:r>
            <a:endParaRPr lang="en-US" sz="4800" dirty="0"/>
          </a:p>
        </p:txBody>
      </p:sp>
      <p:sp>
        <p:nvSpPr>
          <p:cNvPr id="3" name="Text Placeholder 2"/>
          <p:cNvSpPr>
            <a:spLocks noGrp="1"/>
          </p:cNvSpPr>
          <p:nvPr>
            <p:ph type="body" idx="1"/>
          </p:nvPr>
        </p:nvSpPr>
        <p:spPr>
          <a:xfrm>
            <a:off x="1447800" y="1828800"/>
            <a:ext cx="9493250" cy="914400"/>
          </a:xfrm>
        </p:spPr>
        <p:txBody>
          <a:bodyPr>
            <a:normAutofit fontScale="92500" lnSpcReduction="20000"/>
          </a:bodyPr>
          <a:lstStyle/>
          <a:p>
            <a:r>
              <a:rPr lang="en-US" dirty="0" smtClean="0">
                <a:solidFill>
                  <a:srgbClr val="FFFF00"/>
                </a:solidFill>
              </a:rPr>
              <a:t>Started as a 1 day holiday but grew until it went from Dec 17 to Dec 25</a:t>
            </a:r>
            <a:r>
              <a:rPr lang="en-US" baseline="30000" dirty="0" smtClean="0">
                <a:solidFill>
                  <a:srgbClr val="FFFF00"/>
                </a:solidFill>
              </a:rPr>
              <a:t>th</a:t>
            </a:r>
            <a:r>
              <a:rPr lang="en-US" dirty="0" smtClean="0">
                <a:solidFill>
                  <a:srgbClr val="FFFF00"/>
                </a:solidFill>
              </a:rPr>
              <a:t>.</a:t>
            </a:r>
            <a:endParaRPr lang="en-US" dirty="0">
              <a:solidFill>
                <a:srgbClr val="FFFF00"/>
              </a:solidFill>
            </a:endParaRPr>
          </a:p>
          <a:p>
            <a:endParaRPr lang="en-US" dirty="0">
              <a:solidFill>
                <a:srgbClr val="FFFF00"/>
              </a:solidFill>
            </a:endParaRPr>
          </a:p>
        </p:txBody>
      </p:sp>
      <p:sp>
        <p:nvSpPr>
          <p:cNvPr id="4" name="Text Placeholder 2"/>
          <p:cNvSpPr txBox="1">
            <a:spLocks/>
          </p:cNvSpPr>
          <p:nvPr/>
        </p:nvSpPr>
        <p:spPr>
          <a:xfrm>
            <a:off x="990600" y="3200400"/>
            <a:ext cx="10744200" cy="115443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smtClean="0">
                <a:solidFill>
                  <a:schemeClr val="bg1"/>
                </a:solidFill>
              </a:rPr>
              <a:t>It was a time where lawlessness was celebrated.</a:t>
            </a:r>
          </a:p>
          <a:p>
            <a:r>
              <a:rPr lang="en-US" sz="3200" dirty="0" smtClean="0">
                <a:solidFill>
                  <a:schemeClr val="bg1"/>
                </a:solidFill>
              </a:rPr>
              <a:t>(The mystery of lawlessness already at work) 2Thes 2:7</a:t>
            </a:r>
            <a:endParaRPr lang="en-US" sz="3200" dirty="0">
              <a:solidFill>
                <a:schemeClr val="bg1"/>
              </a:solidFill>
            </a:endParaRPr>
          </a:p>
        </p:txBody>
      </p:sp>
      <p:sp>
        <p:nvSpPr>
          <p:cNvPr id="6" name="Text Placeholder 2"/>
          <p:cNvSpPr txBox="1">
            <a:spLocks/>
          </p:cNvSpPr>
          <p:nvPr/>
        </p:nvSpPr>
        <p:spPr>
          <a:xfrm>
            <a:off x="1588770" y="4804410"/>
            <a:ext cx="9493250" cy="914400"/>
          </a:xfrm>
          <a:prstGeom prst="rect">
            <a:avLst/>
          </a:prstGeom>
          <a:noFill/>
          <a:ln w="9525" cap="flat" cmpd="sng" algn="ctr">
            <a:noFill/>
            <a:prstDash val="solid"/>
          </a:ln>
          <a:effectLst/>
        </p:spPr>
        <p:txBody>
          <a:bodyPr anchor="t">
            <a:normAutofit fontScale="9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It began when Roman authorities chose an “enemy of the Roman people”. Could be male or female.</a:t>
            </a:r>
            <a:endParaRPr lang="en-US" dirty="0">
              <a:solidFill>
                <a:srgbClr val="FFFF00"/>
              </a:solidFill>
            </a:endParaRPr>
          </a:p>
        </p:txBody>
      </p:sp>
    </p:spTree>
    <p:extLst>
      <p:ext uri="{BB962C8B-B14F-4D97-AF65-F5344CB8AC3E}">
        <p14:creationId xmlns:p14="http://schemas.microsoft.com/office/powerpoint/2010/main" val="36397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The Pagan Holiday of </a:t>
            </a:r>
            <a:r>
              <a:rPr lang="en-US" sz="4800" dirty="0" err="1" smtClean="0"/>
              <a:t>Saturnaila</a:t>
            </a:r>
            <a:endParaRPr lang="en-US" sz="4800" dirty="0"/>
          </a:p>
        </p:txBody>
      </p:sp>
      <p:sp>
        <p:nvSpPr>
          <p:cNvPr id="3" name="Text Placeholder 2"/>
          <p:cNvSpPr>
            <a:spLocks noGrp="1"/>
          </p:cNvSpPr>
          <p:nvPr>
            <p:ph type="body" idx="1"/>
          </p:nvPr>
        </p:nvSpPr>
        <p:spPr>
          <a:xfrm>
            <a:off x="1447800" y="1828800"/>
            <a:ext cx="9493250" cy="914400"/>
          </a:xfrm>
        </p:spPr>
        <p:txBody>
          <a:bodyPr>
            <a:normAutofit fontScale="92500" lnSpcReduction="20000"/>
          </a:bodyPr>
          <a:lstStyle/>
          <a:p>
            <a:r>
              <a:rPr lang="en-US" dirty="0" smtClean="0">
                <a:solidFill>
                  <a:srgbClr val="FFFF00"/>
                </a:solidFill>
              </a:rPr>
              <a:t>Lucian, Greek historian, wrote in the 2</a:t>
            </a:r>
            <a:r>
              <a:rPr lang="en-US" baseline="30000" dirty="0" smtClean="0">
                <a:solidFill>
                  <a:srgbClr val="FFFF00"/>
                </a:solidFill>
              </a:rPr>
              <a:t>nd</a:t>
            </a:r>
            <a:r>
              <a:rPr lang="en-US" dirty="0" smtClean="0">
                <a:solidFill>
                  <a:srgbClr val="FFFF00"/>
                </a:solidFill>
              </a:rPr>
              <a:t> century about this holiday.</a:t>
            </a:r>
            <a:endParaRPr lang="en-US" dirty="0">
              <a:solidFill>
                <a:srgbClr val="FFFF00"/>
              </a:solidFill>
            </a:endParaRPr>
          </a:p>
          <a:p>
            <a:endParaRPr lang="en-US" dirty="0">
              <a:solidFill>
                <a:srgbClr val="FFFF00"/>
              </a:solidFill>
            </a:endParaRPr>
          </a:p>
        </p:txBody>
      </p:sp>
      <p:sp>
        <p:nvSpPr>
          <p:cNvPr id="4" name="Text Placeholder 2"/>
          <p:cNvSpPr txBox="1">
            <a:spLocks/>
          </p:cNvSpPr>
          <p:nvPr/>
        </p:nvSpPr>
        <p:spPr>
          <a:xfrm>
            <a:off x="990600" y="3200400"/>
            <a:ext cx="10744200" cy="115443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smtClean="0">
                <a:solidFill>
                  <a:schemeClr val="bg1"/>
                </a:solidFill>
              </a:rPr>
              <a:t>They would go house to house singing while naked.</a:t>
            </a:r>
            <a:endParaRPr lang="en-US" sz="3200" dirty="0">
              <a:solidFill>
                <a:schemeClr val="bg1"/>
              </a:solidFill>
            </a:endParaRPr>
          </a:p>
        </p:txBody>
      </p:sp>
      <p:sp>
        <p:nvSpPr>
          <p:cNvPr id="6" name="Text Placeholder 2"/>
          <p:cNvSpPr txBox="1">
            <a:spLocks/>
          </p:cNvSpPr>
          <p:nvPr/>
        </p:nvSpPr>
        <p:spPr>
          <a:xfrm>
            <a:off x="1588770" y="4804410"/>
            <a:ext cx="9493250" cy="91440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They would eat human shaped </a:t>
            </a:r>
            <a:r>
              <a:rPr lang="en-US" dirty="0" err="1" smtClean="0">
                <a:solidFill>
                  <a:srgbClr val="FFFF00"/>
                </a:solidFill>
              </a:rPr>
              <a:t>biscuts</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34042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The Pagan Holiday of </a:t>
            </a:r>
            <a:r>
              <a:rPr lang="en-US" sz="4800" dirty="0" err="1" smtClean="0"/>
              <a:t>Saturnaila</a:t>
            </a:r>
            <a:endParaRPr lang="en-US" sz="4800" dirty="0"/>
          </a:p>
        </p:txBody>
      </p:sp>
      <p:sp>
        <p:nvSpPr>
          <p:cNvPr id="3" name="Text Placeholder 2"/>
          <p:cNvSpPr>
            <a:spLocks noGrp="1"/>
          </p:cNvSpPr>
          <p:nvPr>
            <p:ph type="body" idx="1"/>
          </p:nvPr>
        </p:nvSpPr>
        <p:spPr>
          <a:xfrm>
            <a:off x="1447800" y="1828800"/>
            <a:ext cx="9493250" cy="914400"/>
          </a:xfrm>
        </p:spPr>
        <p:txBody>
          <a:bodyPr>
            <a:normAutofit fontScale="92500" lnSpcReduction="20000"/>
          </a:bodyPr>
          <a:lstStyle/>
          <a:p>
            <a:r>
              <a:rPr lang="en-US" dirty="0" smtClean="0">
                <a:solidFill>
                  <a:srgbClr val="FFFF00"/>
                </a:solidFill>
              </a:rPr>
              <a:t>Everyone including slaves looked forward to the holiday all year long.</a:t>
            </a:r>
            <a:endParaRPr lang="en-US" dirty="0">
              <a:solidFill>
                <a:srgbClr val="FFFF00"/>
              </a:solidFill>
            </a:endParaRPr>
          </a:p>
          <a:p>
            <a:endParaRPr lang="en-US" dirty="0">
              <a:solidFill>
                <a:srgbClr val="FFFF00"/>
              </a:solidFill>
            </a:endParaRPr>
          </a:p>
        </p:txBody>
      </p:sp>
      <p:sp>
        <p:nvSpPr>
          <p:cNvPr id="4" name="Text Placeholder 2"/>
          <p:cNvSpPr txBox="1">
            <a:spLocks/>
          </p:cNvSpPr>
          <p:nvPr/>
        </p:nvSpPr>
        <p:spPr>
          <a:xfrm>
            <a:off x="990600" y="3200400"/>
            <a:ext cx="10744200" cy="115443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smtClean="0">
                <a:solidFill>
                  <a:schemeClr val="bg1"/>
                </a:solidFill>
              </a:rPr>
              <a:t>Each house would elect a “King of Chas” or misrule to preside over the holiday.</a:t>
            </a:r>
            <a:endParaRPr lang="en-US" sz="3200" dirty="0">
              <a:solidFill>
                <a:schemeClr val="bg1"/>
              </a:solidFill>
            </a:endParaRPr>
          </a:p>
        </p:txBody>
      </p:sp>
    </p:spTree>
    <p:extLst>
      <p:ext uri="{BB962C8B-B14F-4D97-AF65-F5344CB8AC3E}">
        <p14:creationId xmlns:p14="http://schemas.microsoft.com/office/powerpoint/2010/main" val="12946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HO </a:t>
            </a:r>
            <a:r>
              <a:rPr lang="en-US" sz="4800" dirty="0" err="1" smtClean="0"/>
              <a:t>HO</a:t>
            </a:r>
            <a:r>
              <a:rPr lang="en-US" sz="4800" dirty="0" smtClean="0"/>
              <a:t> </a:t>
            </a:r>
            <a:r>
              <a:rPr lang="en-US" sz="4800" dirty="0" err="1" smtClean="0"/>
              <a:t>HO</a:t>
            </a:r>
            <a:endParaRPr lang="en-US" sz="4800" dirty="0"/>
          </a:p>
        </p:txBody>
      </p:sp>
      <p:sp>
        <p:nvSpPr>
          <p:cNvPr id="3" name="Text Placeholder 2"/>
          <p:cNvSpPr>
            <a:spLocks noGrp="1"/>
          </p:cNvSpPr>
          <p:nvPr>
            <p:ph type="body" idx="1"/>
          </p:nvPr>
        </p:nvSpPr>
        <p:spPr>
          <a:xfrm>
            <a:off x="685800" y="2590800"/>
            <a:ext cx="11052810" cy="1371600"/>
          </a:xfrm>
        </p:spPr>
        <p:txBody>
          <a:bodyPr>
            <a:normAutofit/>
          </a:bodyPr>
          <a:lstStyle/>
          <a:p>
            <a:pPr rtl="0"/>
            <a:r>
              <a:rPr lang="en-US" dirty="0" smtClean="0">
                <a:solidFill>
                  <a:srgbClr val="FFFF00"/>
                </a:solidFill>
              </a:rPr>
              <a:t>During Saturnalia people would yell Lo! Which became LO </a:t>
            </a:r>
            <a:r>
              <a:rPr lang="en-US" dirty="0" err="1" smtClean="0">
                <a:solidFill>
                  <a:srgbClr val="FFFF00"/>
                </a:solidFill>
              </a:rPr>
              <a:t>LO</a:t>
            </a:r>
            <a:r>
              <a:rPr lang="en-US" dirty="0" smtClean="0">
                <a:solidFill>
                  <a:srgbClr val="FFFF00"/>
                </a:solidFill>
              </a:rPr>
              <a:t> </a:t>
            </a:r>
            <a:r>
              <a:rPr lang="en-US" dirty="0" err="1" smtClean="0">
                <a:solidFill>
                  <a:srgbClr val="FFFF00"/>
                </a:solidFill>
              </a:rPr>
              <a:t>LO</a:t>
            </a:r>
            <a:r>
              <a:rPr lang="en-US" dirty="0" smtClean="0">
                <a:solidFill>
                  <a:srgbClr val="FFFF00"/>
                </a:solidFill>
              </a:rPr>
              <a:t>, which is where we get HO </a:t>
            </a:r>
            <a:r>
              <a:rPr lang="en-US" dirty="0" err="1" smtClean="0">
                <a:solidFill>
                  <a:srgbClr val="FFFF00"/>
                </a:solidFill>
              </a:rPr>
              <a:t>HO</a:t>
            </a:r>
            <a:r>
              <a:rPr lang="en-US" dirty="0" smtClean="0">
                <a:solidFill>
                  <a:srgbClr val="FFFF00"/>
                </a:solidFill>
              </a:rPr>
              <a:t> </a:t>
            </a:r>
            <a:r>
              <a:rPr lang="en-US" dirty="0" err="1" smtClean="0">
                <a:solidFill>
                  <a:srgbClr val="FFFF00"/>
                </a:solidFill>
              </a:rPr>
              <a:t>HO</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767440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err="1" smtClean="0"/>
              <a:t>Saturnaila</a:t>
            </a:r>
            <a:r>
              <a:rPr lang="en-US" sz="4800" dirty="0" smtClean="0"/>
              <a:t> in the U.S.A</a:t>
            </a:r>
            <a:r>
              <a:rPr lang="en-US" sz="4800" dirty="0"/>
              <a:t>.</a:t>
            </a:r>
          </a:p>
        </p:txBody>
      </p:sp>
      <p:sp>
        <p:nvSpPr>
          <p:cNvPr id="3" name="Text Placeholder 2"/>
          <p:cNvSpPr>
            <a:spLocks noGrp="1"/>
          </p:cNvSpPr>
          <p:nvPr>
            <p:ph type="body" idx="1"/>
          </p:nvPr>
        </p:nvSpPr>
        <p:spPr>
          <a:xfrm>
            <a:off x="1447800" y="1828800"/>
            <a:ext cx="9493250" cy="914400"/>
          </a:xfrm>
        </p:spPr>
        <p:txBody>
          <a:bodyPr>
            <a:normAutofit fontScale="92500" lnSpcReduction="20000"/>
          </a:bodyPr>
          <a:lstStyle/>
          <a:p>
            <a:r>
              <a:rPr lang="en-US" dirty="0" smtClean="0">
                <a:solidFill>
                  <a:srgbClr val="FFFF00"/>
                </a:solidFill>
              </a:rPr>
              <a:t>In 1687 in Boston they observed the 1</a:t>
            </a:r>
            <a:r>
              <a:rPr lang="en-US" baseline="30000" dirty="0" smtClean="0">
                <a:solidFill>
                  <a:srgbClr val="FFFF00"/>
                </a:solidFill>
              </a:rPr>
              <a:t>st</a:t>
            </a:r>
            <a:r>
              <a:rPr lang="en-US" dirty="0" smtClean="0">
                <a:solidFill>
                  <a:srgbClr val="FFFF00"/>
                </a:solidFill>
              </a:rPr>
              <a:t> nativity, but stated “This isn’t Jesus’ birthday.”</a:t>
            </a:r>
            <a:endParaRPr lang="en-US" dirty="0">
              <a:solidFill>
                <a:srgbClr val="FFFF00"/>
              </a:solidFill>
            </a:endParaRPr>
          </a:p>
          <a:p>
            <a:endParaRPr lang="en-US" dirty="0">
              <a:solidFill>
                <a:srgbClr val="FFFF00"/>
              </a:solidFill>
            </a:endParaRPr>
          </a:p>
        </p:txBody>
      </p:sp>
      <p:sp>
        <p:nvSpPr>
          <p:cNvPr id="4" name="Text Placeholder 2"/>
          <p:cNvSpPr txBox="1">
            <a:spLocks/>
          </p:cNvSpPr>
          <p:nvPr/>
        </p:nvSpPr>
        <p:spPr>
          <a:xfrm>
            <a:off x="990600" y="3200400"/>
            <a:ext cx="10744200" cy="182880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smtClean="0">
                <a:solidFill>
                  <a:schemeClr val="bg1"/>
                </a:solidFill>
              </a:rPr>
              <a:t>The Puritans refused to celebrate Christmas &amp; 1659-1681 Christmas was outlawed in Massachusetts. Because of it’s Pagan links to </a:t>
            </a:r>
            <a:r>
              <a:rPr lang="en-US" sz="3200" dirty="0" err="1" smtClean="0">
                <a:solidFill>
                  <a:schemeClr val="bg1"/>
                </a:solidFill>
              </a:rPr>
              <a:t>Saturnaila</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71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err="1" smtClean="0"/>
              <a:t>Saturnaila</a:t>
            </a:r>
            <a:r>
              <a:rPr lang="en-US" sz="4800" dirty="0" smtClean="0"/>
              <a:t> in the Jewish World</a:t>
            </a:r>
            <a:endParaRPr lang="en-US" sz="4800" dirty="0"/>
          </a:p>
        </p:txBody>
      </p:sp>
      <p:sp>
        <p:nvSpPr>
          <p:cNvPr id="3" name="Text Placeholder 2"/>
          <p:cNvSpPr>
            <a:spLocks noGrp="1"/>
          </p:cNvSpPr>
          <p:nvPr>
            <p:ph type="body" idx="1"/>
          </p:nvPr>
        </p:nvSpPr>
        <p:spPr>
          <a:xfrm>
            <a:off x="1447800" y="1752600"/>
            <a:ext cx="9493250" cy="1676400"/>
          </a:xfrm>
        </p:spPr>
        <p:txBody>
          <a:bodyPr>
            <a:normAutofit/>
          </a:bodyPr>
          <a:lstStyle/>
          <a:p>
            <a:r>
              <a:rPr lang="en-US" dirty="0" smtClean="0">
                <a:solidFill>
                  <a:srgbClr val="FFFF00"/>
                </a:solidFill>
              </a:rPr>
              <a:t>In 1466 Pope Paul II forced Jews to eat a lot of food then run naked in the streets, reportedly laughing heartily during. </a:t>
            </a:r>
            <a:endParaRPr lang="en-US" dirty="0">
              <a:solidFill>
                <a:srgbClr val="FFFF00"/>
              </a:solidFill>
            </a:endParaRPr>
          </a:p>
          <a:p>
            <a:endParaRPr lang="en-US" dirty="0">
              <a:solidFill>
                <a:srgbClr val="FFFF00"/>
              </a:solidFill>
            </a:endParaRPr>
          </a:p>
        </p:txBody>
      </p:sp>
      <p:sp>
        <p:nvSpPr>
          <p:cNvPr id="4" name="Text Placeholder 2"/>
          <p:cNvSpPr txBox="1">
            <a:spLocks/>
          </p:cNvSpPr>
          <p:nvPr/>
        </p:nvSpPr>
        <p:spPr>
          <a:xfrm>
            <a:off x="998220" y="3657600"/>
            <a:ext cx="10744200" cy="182880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smtClean="0">
                <a:solidFill>
                  <a:schemeClr val="bg1"/>
                </a:solidFill>
              </a:rPr>
              <a:t>In the 18</a:t>
            </a:r>
            <a:r>
              <a:rPr lang="en-US" sz="3200" baseline="30000" dirty="0" smtClean="0">
                <a:solidFill>
                  <a:schemeClr val="bg1"/>
                </a:solidFill>
              </a:rPr>
              <a:t>th</a:t>
            </a:r>
            <a:r>
              <a:rPr lang="en-US" sz="3200" dirty="0" smtClean="0">
                <a:solidFill>
                  <a:schemeClr val="bg1"/>
                </a:solidFill>
              </a:rPr>
              <a:t> &amp; 19</a:t>
            </a:r>
            <a:r>
              <a:rPr lang="en-US" sz="3200" baseline="30000" dirty="0" smtClean="0">
                <a:solidFill>
                  <a:schemeClr val="bg1"/>
                </a:solidFill>
              </a:rPr>
              <a:t>th</a:t>
            </a:r>
            <a:r>
              <a:rPr lang="en-US" sz="3200" dirty="0" smtClean="0">
                <a:solidFill>
                  <a:schemeClr val="bg1"/>
                </a:solidFill>
              </a:rPr>
              <a:t> century Rabbi’s were made to walk the streets of Rome in clownish outfits while people threw things at them.</a:t>
            </a:r>
            <a:endParaRPr lang="en-US" sz="3200" dirty="0">
              <a:solidFill>
                <a:schemeClr val="bg1"/>
              </a:solidFill>
            </a:endParaRPr>
          </a:p>
        </p:txBody>
      </p:sp>
    </p:spTree>
    <p:extLst>
      <p:ext uri="{BB962C8B-B14F-4D97-AF65-F5344CB8AC3E}">
        <p14:creationId xmlns:p14="http://schemas.microsoft.com/office/powerpoint/2010/main" val="387576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err="1" smtClean="0"/>
              <a:t>Saturnaila</a:t>
            </a:r>
            <a:r>
              <a:rPr lang="en-US" sz="4800" dirty="0" smtClean="0"/>
              <a:t> in the Jewish World</a:t>
            </a:r>
            <a:endParaRPr lang="en-US" sz="4800" dirty="0"/>
          </a:p>
        </p:txBody>
      </p:sp>
      <p:sp>
        <p:nvSpPr>
          <p:cNvPr id="3" name="Text Placeholder 2"/>
          <p:cNvSpPr>
            <a:spLocks noGrp="1"/>
          </p:cNvSpPr>
          <p:nvPr>
            <p:ph type="body" idx="1"/>
          </p:nvPr>
        </p:nvSpPr>
        <p:spPr>
          <a:xfrm>
            <a:off x="1447800" y="1752600"/>
            <a:ext cx="9493250" cy="1676400"/>
          </a:xfrm>
        </p:spPr>
        <p:txBody>
          <a:bodyPr>
            <a:normAutofit/>
          </a:bodyPr>
          <a:lstStyle/>
          <a:p>
            <a:r>
              <a:rPr lang="en-US" dirty="0" smtClean="0">
                <a:solidFill>
                  <a:srgbClr val="FFFF00"/>
                </a:solidFill>
              </a:rPr>
              <a:t>In 1836 Jews petitioned Pope Gregory 16</a:t>
            </a:r>
            <a:r>
              <a:rPr lang="en-US" baseline="30000" dirty="0" smtClean="0">
                <a:solidFill>
                  <a:srgbClr val="FFFF00"/>
                </a:solidFill>
              </a:rPr>
              <a:t>th</a:t>
            </a:r>
            <a:r>
              <a:rPr lang="en-US" dirty="0" smtClean="0">
                <a:solidFill>
                  <a:srgbClr val="FFFF00"/>
                </a:solidFill>
              </a:rPr>
              <a:t> – begging him to stop the holiday of </a:t>
            </a:r>
            <a:r>
              <a:rPr lang="en-US" dirty="0" err="1" smtClean="0">
                <a:solidFill>
                  <a:srgbClr val="FFFF00"/>
                </a:solidFill>
              </a:rPr>
              <a:t>Saturnaila</a:t>
            </a:r>
            <a:r>
              <a:rPr lang="en-US" dirty="0" smtClean="0">
                <a:solidFill>
                  <a:srgbClr val="FFFF00"/>
                </a:solidFill>
              </a:rPr>
              <a:t>.</a:t>
            </a:r>
            <a:endParaRPr lang="en-US" dirty="0">
              <a:solidFill>
                <a:srgbClr val="FFFF00"/>
              </a:solidFill>
            </a:endParaRPr>
          </a:p>
          <a:p>
            <a:endParaRPr lang="en-US" dirty="0">
              <a:solidFill>
                <a:srgbClr val="FFFF00"/>
              </a:solidFill>
            </a:endParaRPr>
          </a:p>
        </p:txBody>
      </p:sp>
      <p:sp>
        <p:nvSpPr>
          <p:cNvPr id="4" name="Text Placeholder 2"/>
          <p:cNvSpPr txBox="1">
            <a:spLocks/>
          </p:cNvSpPr>
          <p:nvPr/>
        </p:nvSpPr>
        <p:spPr>
          <a:xfrm>
            <a:off x="1013460" y="3200400"/>
            <a:ext cx="10744200" cy="129540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smtClean="0">
                <a:solidFill>
                  <a:schemeClr val="bg1"/>
                </a:solidFill>
              </a:rPr>
              <a:t>He denied &amp; that year 12 Jews were murdered &amp; many Jewish women raped.</a:t>
            </a:r>
            <a:endParaRPr lang="en-US" sz="3200" dirty="0">
              <a:solidFill>
                <a:schemeClr val="bg1"/>
              </a:solidFill>
            </a:endParaRPr>
          </a:p>
        </p:txBody>
      </p:sp>
      <p:sp>
        <p:nvSpPr>
          <p:cNvPr id="5" name="Text Placeholder 2"/>
          <p:cNvSpPr txBox="1">
            <a:spLocks/>
          </p:cNvSpPr>
          <p:nvPr/>
        </p:nvSpPr>
        <p:spPr>
          <a:xfrm>
            <a:off x="1600200" y="4480560"/>
            <a:ext cx="9493250" cy="167640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Jews today remember these atrocities and tend to more tie Dec 25</a:t>
            </a:r>
            <a:r>
              <a:rPr lang="en-US" baseline="30000" dirty="0" smtClean="0">
                <a:solidFill>
                  <a:srgbClr val="FFFF00"/>
                </a:solidFill>
              </a:rPr>
              <a:t>th</a:t>
            </a:r>
            <a:r>
              <a:rPr lang="en-US" dirty="0" smtClean="0">
                <a:solidFill>
                  <a:srgbClr val="FFFF00"/>
                </a:solidFill>
              </a:rPr>
              <a:t> with </a:t>
            </a:r>
            <a:r>
              <a:rPr lang="en-US" dirty="0" err="1" smtClean="0">
                <a:solidFill>
                  <a:srgbClr val="FFFF00"/>
                </a:solidFill>
              </a:rPr>
              <a:t>Saturnaia</a:t>
            </a:r>
            <a:r>
              <a:rPr lang="en-US" dirty="0" smtClean="0">
                <a:solidFill>
                  <a:srgbClr val="FFFF00"/>
                </a:solidFill>
              </a:rPr>
              <a:t> then the birth of Christ, which they also know it celebrates. </a:t>
            </a:r>
          </a:p>
          <a:p>
            <a:endParaRPr lang="en-US" dirty="0">
              <a:solidFill>
                <a:srgbClr val="FFFF00"/>
              </a:solidFill>
            </a:endParaRPr>
          </a:p>
        </p:txBody>
      </p:sp>
    </p:spTree>
    <p:extLst>
      <p:ext uri="{BB962C8B-B14F-4D97-AF65-F5344CB8AC3E}">
        <p14:creationId xmlns:p14="http://schemas.microsoft.com/office/powerpoint/2010/main" val="317758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Christmas Tree</a:t>
            </a:r>
            <a:endParaRPr lang="en-US" sz="4800" dirty="0"/>
          </a:p>
        </p:txBody>
      </p:sp>
      <p:sp>
        <p:nvSpPr>
          <p:cNvPr id="3" name="Text Placeholder 2"/>
          <p:cNvSpPr>
            <a:spLocks noGrp="1"/>
          </p:cNvSpPr>
          <p:nvPr>
            <p:ph type="body" idx="1"/>
          </p:nvPr>
        </p:nvSpPr>
        <p:spPr>
          <a:xfrm>
            <a:off x="1447800" y="1524000"/>
            <a:ext cx="9493250" cy="1371600"/>
          </a:xfrm>
        </p:spPr>
        <p:txBody>
          <a:bodyPr>
            <a:normAutofit fontScale="92500" lnSpcReduction="20000"/>
          </a:bodyPr>
          <a:lstStyle/>
          <a:p>
            <a:endParaRPr lang="en-US" dirty="0">
              <a:solidFill>
                <a:srgbClr val="FFFF00"/>
              </a:solidFill>
            </a:endParaRPr>
          </a:p>
          <a:p>
            <a:r>
              <a:rPr lang="en-US" dirty="0" smtClean="0">
                <a:solidFill>
                  <a:srgbClr val="FFFF00"/>
                </a:solidFill>
              </a:rPr>
              <a:t>Related to the </a:t>
            </a:r>
            <a:r>
              <a:rPr lang="en-US" dirty="0" err="1" smtClean="0">
                <a:solidFill>
                  <a:srgbClr val="FFFF00"/>
                </a:solidFill>
              </a:rPr>
              <a:t>Asherah</a:t>
            </a:r>
            <a:r>
              <a:rPr lang="en-US" dirty="0" smtClean="0">
                <a:solidFill>
                  <a:srgbClr val="FFFF00"/>
                </a:solidFill>
              </a:rPr>
              <a:t> Pole, people who worship trees. Germans hung them upside down.</a:t>
            </a:r>
            <a:endParaRPr lang="en-US" dirty="0">
              <a:solidFill>
                <a:srgbClr val="FFFF00"/>
              </a:solidFill>
            </a:endParaRPr>
          </a:p>
        </p:txBody>
      </p:sp>
      <p:sp>
        <p:nvSpPr>
          <p:cNvPr id="4" name="Text Placeholder 2"/>
          <p:cNvSpPr txBox="1">
            <a:spLocks/>
          </p:cNvSpPr>
          <p:nvPr/>
        </p:nvSpPr>
        <p:spPr>
          <a:xfrm>
            <a:off x="1013460" y="3200400"/>
            <a:ext cx="10744200" cy="129540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smtClean="0">
                <a:solidFill>
                  <a:schemeClr val="bg1"/>
                </a:solidFill>
              </a:rPr>
              <a:t>The church tried to recruit </a:t>
            </a:r>
            <a:r>
              <a:rPr lang="en-US" sz="3200" dirty="0" err="1" smtClean="0">
                <a:solidFill>
                  <a:schemeClr val="bg1"/>
                </a:solidFill>
              </a:rPr>
              <a:t>Pegans</a:t>
            </a:r>
            <a:r>
              <a:rPr lang="en-US" sz="3200" dirty="0" smtClean="0">
                <a:solidFill>
                  <a:schemeClr val="bg1"/>
                </a:solidFill>
              </a:rPr>
              <a:t> why allowing people to decorate the trees.</a:t>
            </a:r>
            <a:endParaRPr lang="en-US" sz="3200" dirty="0">
              <a:solidFill>
                <a:schemeClr val="bg1"/>
              </a:solidFill>
            </a:endParaRPr>
          </a:p>
        </p:txBody>
      </p:sp>
    </p:spTree>
    <p:extLst>
      <p:ext uri="{BB962C8B-B14F-4D97-AF65-F5344CB8AC3E}">
        <p14:creationId xmlns:p14="http://schemas.microsoft.com/office/powerpoint/2010/main" val="167468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381000"/>
            <a:ext cx="10433050" cy="1066800"/>
          </a:xfrm>
        </p:spPr>
        <p:txBody>
          <a:bodyPr>
            <a:normAutofit/>
          </a:bodyPr>
          <a:lstStyle/>
          <a:p>
            <a:r>
              <a:rPr lang="en-US" sz="4800" dirty="0" smtClean="0"/>
              <a:t>Christmas Tree</a:t>
            </a:r>
            <a:endParaRPr lang="en-US" sz="4800" dirty="0"/>
          </a:p>
        </p:txBody>
      </p:sp>
      <p:sp>
        <p:nvSpPr>
          <p:cNvPr id="3" name="Text Placeholder 2"/>
          <p:cNvSpPr>
            <a:spLocks noGrp="1"/>
          </p:cNvSpPr>
          <p:nvPr>
            <p:ph type="body" idx="1"/>
          </p:nvPr>
        </p:nvSpPr>
        <p:spPr>
          <a:xfrm>
            <a:off x="685800" y="1524000"/>
            <a:ext cx="11052810" cy="3429000"/>
          </a:xfrm>
        </p:spPr>
        <p:txBody>
          <a:bodyPr>
            <a:normAutofit fontScale="92500" lnSpcReduction="20000"/>
          </a:bodyPr>
          <a:lstStyle/>
          <a:p>
            <a:pPr rtl="0"/>
            <a:r>
              <a:rPr lang="en-US" dirty="0">
                <a:solidFill>
                  <a:srgbClr val="FFFF00"/>
                </a:solidFill>
              </a:rPr>
              <a:t>Hear the word that the Lord speaks to you, O Israel! This is what the Lord says: “Do not act like the other nations, who try to read their future in the stars. Do not be afraid of their predictions, even though other nations are terrified by them. Their ways are futile and foolish. They cut down a tree, and a craftsman carves an idol. They decorate it with gold and silver and then fasten it securely with hammer and nails so it won’t fall over.</a:t>
            </a:r>
          </a:p>
        </p:txBody>
      </p:sp>
      <p:sp>
        <p:nvSpPr>
          <p:cNvPr id="4" name="Text Placeholder 2"/>
          <p:cNvSpPr txBox="1">
            <a:spLocks/>
          </p:cNvSpPr>
          <p:nvPr/>
        </p:nvSpPr>
        <p:spPr>
          <a:xfrm>
            <a:off x="994410" y="5181600"/>
            <a:ext cx="10744200" cy="129540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r"/>
            <a:r>
              <a:rPr lang="en-US" sz="3200" dirty="0" smtClean="0">
                <a:solidFill>
                  <a:schemeClr val="bg1"/>
                </a:solidFill>
              </a:rPr>
              <a:t>Jeremiah 10:1-4 </a:t>
            </a:r>
            <a:r>
              <a:rPr lang="en-US" sz="3200" dirty="0" err="1" smtClean="0">
                <a:solidFill>
                  <a:schemeClr val="bg1"/>
                </a:solidFill>
              </a:rPr>
              <a:t>NKJV</a:t>
            </a:r>
            <a:endParaRPr lang="en-US" sz="3200" dirty="0">
              <a:solidFill>
                <a:schemeClr val="bg1"/>
              </a:solidFill>
            </a:endParaRPr>
          </a:p>
        </p:txBody>
      </p:sp>
    </p:spTree>
    <p:extLst>
      <p:ext uri="{BB962C8B-B14F-4D97-AF65-F5344CB8AC3E}">
        <p14:creationId xmlns:p14="http://schemas.microsoft.com/office/powerpoint/2010/main" val="340962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57200" y="2101850"/>
            <a:ext cx="11353800" cy="2927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r>
              <a:rPr sz="8800" b="0" dirty="0">
                <a:solidFill>
                  <a:srgbClr val="FFFFFF"/>
                </a:solidFill>
              </a:rPr>
              <a:t>What is Christmas to you?</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990600"/>
            <a:ext cx="10433050" cy="3143250"/>
          </a:xfrm>
        </p:spPr>
        <p:txBody>
          <a:bodyPr>
            <a:noAutofit/>
          </a:bodyPr>
          <a:lstStyle/>
          <a:p>
            <a:r>
              <a:rPr lang="en-US" sz="4000" dirty="0"/>
              <a:t>So don’t let anyone condemn you for what you eat or drink, or for not celebrating certain holy days or new moon ceremonies or Sabbaths. </a:t>
            </a:r>
            <a:r>
              <a:rPr lang="en-US" sz="4000" dirty="0" smtClean="0"/>
              <a:t>For </a:t>
            </a:r>
            <a:r>
              <a:rPr lang="en-US" sz="4000" dirty="0"/>
              <a:t>these rules are only shadows of the reality yet to come. And Christ himself is that reality</a:t>
            </a:r>
            <a:r>
              <a:rPr lang="en-US" sz="4000" dirty="0" smtClean="0"/>
              <a:t>.</a:t>
            </a:r>
            <a:endParaRPr lang="en-US" sz="4000" dirty="0"/>
          </a:p>
        </p:txBody>
      </p:sp>
      <p:sp>
        <p:nvSpPr>
          <p:cNvPr id="3" name="Text Placeholder 2"/>
          <p:cNvSpPr>
            <a:spLocks noGrp="1"/>
          </p:cNvSpPr>
          <p:nvPr>
            <p:ph type="body" idx="1"/>
          </p:nvPr>
        </p:nvSpPr>
        <p:spPr>
          <a:xfrm>
            <a:off x="1600200" y="5486400"/>
            <a:ext cx="9493250" cy="577850"/>
          </a:xfrm>
        </p:spPr>
        <p:txBody>
          <a:bodyPr>
            <a:normAutofit lnSpcReduction="10000"/>
          </a:bodyPr>
          <a:lstStyle/>
          <a:p>
            <a:pPr algn="r"/>
            <a:r>
              <a:rPr lang="en-US" smtClean="0"/>
              <a:t>Col 2:16-17 NLT</a:t>
            </a:r>
            <a:endParaRPr lang="en-US" dirty="0"/>
          </a:p>
        </p:txBody>
      </p:sp>
    </p:spTree>
    <p:extLst>
      <p:ext uri="{BB962C8B-B14F-4D97-AF65-F5344CB8AC3E}">
        <p14:creationId xmlns:p14="http://schemas.microsoft.com/office/powerpoint/2010/main" val="878337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62000" y="1600200"/>
            <a:ext cx="10433050" cy="3962400"/>
          </a:xfrm>
        </p:spPr>
        <p:txBody>
          <a:bodyPr>
            <a:noAutofit/>
          </a:bodyPr>
          <a:lstStyle/>
          <a:p>
            <a:pPr rtl="0"/>
            <a:r>
              <a:rPr lang="en-US" sz="2800" b="1" dirty="0"/>
              <a:t>For though I am free from all men, I have made myself a servant to all, that I might win the more; and to the Jews I became as a Jew, that I might win Jews; to those who are under the law, as under the law, that I might win those who are under the law; to those who are without law, as without law (not being without law toward God, but under law toward Christ), that I might win those who are without law; to the weak I became as weak, that I might win the weak. I have become all things to all men, that I might by all means save some. Now this I do for the gospel’s sake, that I may be partaker of it with you.</a:t>
            </a:r>
          </a:p>
          <a:p>
            <a:endParaRPr lang="en-US" sz="2800" b="1" dirty="0"/>
          </a:p>
        </p:txBody>
      </p:sp>
      <p:sp>
        <p:nvSpPr>
          <p:cNvPr id="3" name="Text Placeholder 2"/>
          <p:cNvSpPr>
            <a:spLocks noGrp="1"/>
          </p:cNvSpPr>
          <p:nvPr>
            <p:ph type="body" idx="1"/>
          </p:nvPr>
        </p:nvSpPr>
        <p:spPr>
          <a:xfrm>
            <a:off x="1295400" y="6019800"/>
            <a:ext cx="9493250" cy="577850"/>
          </a:xfrm>
        </p:spPr>
        <p:txBody>
          <a:bodyPr>
            <a:normAutofit lnSpcReduction="10000"/>
          </a:bodyPr>
          <a:lstStyle/>
          <a:p>
            <a:pPr algn="r"/>
            <a:r>
              <a:rPr lang="en-US" dirty="0" smtClean="0"/>
              <a:t>1 </a:t>
            </a:r>
            <a:r>
              <a:rPr lang="en-US" dirty="0" err="1" smtClean="0"/>
              <a:t>Cor</a:t>
            </a:r>
            <a:r>
              <a:rPr lang="en-US" dirty="0" smtClean="0"/>
              <a:t> 9:19-23 </a:t>
            </a:r>
            <a:r>
              <a:rPr lang="en-US" dirty="0" err="1" smtClean="0"/>
              <a:t>NKJV</a:t>
            </a:r>
            <a:endParaRPr lang="en-US" dirty="0"/>
          </a:p>
        </p:txBody>
      </p:sp>
    </p:spTree>
    <p:extLst>
      <p:ext uri="{BB962C8B-B14F-4D97-AF65-F5344CB8AC3E}">
        <p14:creationId xmlns:p14="http://schemas.microsoft.com/office/powerpoint/2010/main" val="1657793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26770" y="152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8000" b="0" dirty="0">
                <a:solidFill>
                  <a:srgbClr val="FFFFFF"/>
                </a:solidFill>
              </a:rPr>
              <a:t>The challenge</a:t>
            </a:r>
          </a:p>
        </p:txBody>
      </p:sp>
      <p:sp>
        <p:nvSpPr>
          <p:cNvPr id="3" name="New Shape"/>
          <p:cNvSpPr>
            <a:spLocks noGrp="1"/>
          </p:cNvSpPr>
          <p:nvPr>
            <p:ph type="body" idx="1"/>
          </p:nvPr>
        </p:nvSpPr>
        <p:spPr>
          <a:xfrm>
            <a:off x="1387475" y="19812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r>
              <a:rPr lang="en-US" dirty="0" smtClean="0">
                <a:solidFill>
                  <a:srgbClr val="FFFF00"/>
                </a:solidFill>
              </a:rPr>
              <a:t>Make Christmas about Christ</a:t>
            </a:r>
            <a:endParaRPr dirty="0">
              <a:solidFill>
                <a:srgbClr val="FFFF00"/>
              </a:solidFill>
            </a:endParaRPr>
          </a:p>
        </p:txBody>
      </p:sp>
      <p:sp>
        <p:nvSpPr>
          <p:cNvPr id="4" name="New Shape"/>
          <p:cNvSpPr txBox="1">
            <a:spLocks/>
          </p:cNvSpPr>
          <p:nvPr/>
        </p:nvSpPr>
        <p:spPr>
          <a:xfrm>
            <a:off x="819150" y="2745738"/>
            <a:ext cx="10591800" cy="1203325"/>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How many pairs of clean animals, birds &amp; unclean animals did Noah take on the ark?</a:t>
            </a:r>
            <a:endParaRPr lang="en-US" dirty="0"/>
          </a:p>
        </p:txBody>
      </p:sp>
      <p:sp>
        <p:nvSpPr>
          <p:cNvPr id="5" name="New Shape"/>
          <p:cNvSpPr txBox="1">
            <a:spLocks/>
          </p:cNvSpPr>
          <p:nvPr/>
        </p:nvSpPr>
        <p:spPr>
          <a:xfrm>
            <a:off x="1421130" y="4199253"/>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1 unclean, 7 clean &amp; 7 birds. Gen 7:2-3</a:t>
            </a:r>
            <a:endParaRPr lang="en-US" dirty="0">
              <a:solidFill>
                <a:srgbClr val="FFFF00"/>
              </a:solidFill>
            </a:endParaRPr>
          </a:p>
        </p:txBody>
      </p:sp>
      <p:sp>
        <p:nvSpPr>
          <p:cNvPr id="6" name="New Shape"/>
          <p:cNvSpPr txBox="1">
            <a:spLocks/>
          </p:cNvSpPr>
          <p:nvPr/>
        </p:nvSpPr>
        <p:spPr>
          <a:xfrm>
            <a:off x="784860" y="4876800"/>
            <a:ext cx="10591800" cy="1203325"/>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In 2020 learn the </a:t>
            </a:r>
            <a:r>
              <a:rPr lang="en-US" dirty="0"/>
              <a:t>B</a:t>
            </a:r>
            <a:r>
              <a:rPr lang="en-US" dirty="0" smtClean="0"/>
              <a:t>iblical Truth, not the </a:t>
            </a:r>
          </a:p>
          <a:p>
            <a:r>
              <a:rPr lang="en-US" dirty="0" smtClean="0"/>
              <a:t>Sunday School truth.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09600" y="1066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Closing Prayer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3000" b="-24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0"/>
            <a:ext cx="11734800" cy="3810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7200" b="0" dirty="0">
                <a:solidFill>
                  <a:srgbClr val="FFFFFF"/>
                </a:solidFill>
              </a:rPr>
              <a:t>What about the Christmas story speaks to you the most?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62000" y="228600"/>
            <a:ext cx="10433050" cy="1498600"/>
          </a:xfrm>
        </p:spPr>
        <p:txBody>
          <a:bodyPr>
            <a:normAutofit fontScale="77500" lnSpcReduction="20000"/>
          </a:bodyPr>
          <a:lstStyle/>
          <a:p>
            <a:r>
              <a:rPr lang="en-US" dirty="0" smtClean="0"/>
              <a:t>How did people know Jesus was the Christ child?</a:t>
            </a:r>
            <a:endParaRPr lang="en-US" dirty="0"/>
          </a:p>
        </p:txBody>
      </p:sp>
      <p:sp>
        <p:nvSpPr>
          <p:cNvPr id="3" name="Text Placeholder 2"/>
          <p:cNvSpPr>
            <a:spLocks noGrp="1"/>
          </p:cNvSpPr>
          <p:nvPr>
            <p:ph type="body" idx="1"/>
          </p:nvPr>
        </p:nvSpPr>
        <p:spPr>
          <a:xfrm>
            <a:off x="304800" y="1981200"/>
            <a:ext cx="11430000" cy="2057400"/>
          </a:xfrm>
        </p:spPr>
        <p:txBody>
          <a:bodyPr>
            <a:normAutofit fontScale="85000" lnSpcReduction="20000"/>
          </a:bodyPr>
          <a:lstStyle/>
          <a:p>
            <a:pPr algn="l"/>
            <a:r>
              <a:rPr lang="en-US" b="1" dirty="0" smtClean="0">
                <a:solidFill>
                  <a:srgbClr val="FFFF00"/>
                </a:solidFill>
              </a:rPr>
              <a:t>The location of his birth – Micah 5:2 </a:t>
            </a:r>
            <a:r>
              <a:rPr lang="en-US" b="1" dirty="0" err="1" smtClean="0">
                <a:solidFill>
                  <a:srgbClr val="FFFF00"/>
                </a:solidFill>
              </a:rPr>
              <a:t>KJV</a:t>
            </a:r>
            <a:endParaRPr lang="en-US" b="1" dirty="0" smtClean="0">
              <a:solidFill>
                <a:srgbClr val="FFFF00"/>
              </a:solidFill>
            </a:endParaRPr>
          </a:p>
          <a:p>
            <a:pPr algn="l"/>
            <a:r>
              <a:rPr lang="en-US" dirty="0"/>
              <a:t>“But you, Bethlehem </a:t>
            </a:r>
            <a:r>
              <a:rPr lang="en-US" dirty="0" err="1"/>
              <a:t>Ephrathah</a:t>
            </a:r>
            <a:r>
              <a:rPr lang="en-US" dirty="0"/>
              <a:t>, Though you are little among the thousands of Judah, Yet out of you shall come forth to Me The One to be Ruler in Israel, Whose goings forth are from of old, From everlasting”</a:t>
            </a:r>
          </a:p>
          <a:p>
            <a:pPr algn="l"/>
            <a:endParaRPr lang="en-US" dirty="0"/>
          </a:p>
        </p:txBody>
      </p:sp>
      <p:sp>
        <p:nvSpPr>
          <p:cNvPr id="5" name="TextBox 4"/>
          <p:cNvSpPr txBox="1"/>
          <p:nvPr/>
        </p:nvSpPr>
        <p:spPr>
          <a:xfrm>
            <a:off x="304800" y="4114800"/>
            <a:ext cx="11582400" cy="1569660"/>
          </a:xfrm>
          <a:prstGeom prst="rect">
            <a:avLst/>
          </a:prstGeom>
          <a:noFill/>
        </p:spPr>
        <p:txBody>
          <a:bodyPr wrap="square" rtlCol="0">
            <a:spAutoFit/>
          </a:bodyPr>
          <a:lstStyle/>
          <a:p>
            <a:r>
              <a:rPr lang="en-US" sz="3200" b="1" dirty="0" smtClean="0">
                <a:solidFill>
                  <a:srgbClr val="FFFF00"/>
                </a:solidFill>
              </a:rPr>
              <a:t>His blood line </a:t>
            </a:r>
            <a:r>
              <a:rPr lang="en-US" sz="3200" b="1" dirty="0" smtClean="0">
                <a:solidFill>
                  <a:srgbClr val="FFFF00"/>
                </a:solidFill>
                <a:latin typeface="+mj-lt"/>
              </a:rPr>
              <a:t>– Isaiah 11:1 </a:t>
            </a:r>
            <a:r>
              <a:rPr lang="en-US" sz="3200" b="1" dirty="0" err="1" smtClean="0">
                <a:solidFill>
                  <a:srgbClr val="FFFF00"/>
                </a:solidFill>
                <a:latin typeface="+mj-lt"/>
              </a:rPr>
              <a:t>KJV</a:t>
            </a:r>
            <a:endParaRPr lang="en-US" sz="3200" b="1" dirty="0" smtClean="0">
              <a:solidFill>
                <a:srgbClr val="FFFF00"/>
              </a:solidFill>
              <a:latin typeface="+mj-lt"/>
            </a:endParaRPr>
          </a:p>
          <a:p>
            <a:r>
              <a:rPr lang="en-US" sz="3200" b="1" dirty="0" smtClean="0">
                <a:solidFill>
                  <a:schemeClr val="bg1"/>
                </a:solidFill>
                <a:latin typeface="+mj-lt"/>
              </a:rPr>
              <a:t>“</a:t>
            </a:r>
            <a:r>
              <a:rPr lang="en-US" sz="3200" baseline="0" dirty="0" smtClean="0">
                <a:solidFill>
                  <a:schemeClr val="bg1"/>
                </a:solidFill>
              </a:rPr>
              <a:t>There shall come froth a Rod from the stem of Jesse, And a Branch shall grow out of his roots.”</a:t>
            </a:r>
            <a:endParaRPr lang="en-US" sz="3200" b="1" dirty="0">
              <a:solidFill>
                <a:schemeClr val="bg1"/>
              </a:solidFill>
            </a:endParaRPr>
          </a:p>
        </p:txBody>
      </p:sp>
    </p:spTree>
    <p:extLst>
      <p:ext uri="{BB962C8B-B14F-4D97-AF65-F5344CB8AC3E}">
        <p14:creationId xmlns:p14="http://schemas.microsoft.com/office/powerpoint/2010/main" val="29559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28600" y="1295400"/>
            <a:ext cx="11506200" cy="2667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8000" b="0" dirty="0">
                <a:solidFill>
                  <a:srgbClr val="FFFFFF"/>
                </a:solidFill>
              </a:rPr>
              <a:t>Did Jesus have to </a:t>
            </a:r>
            <a:r>
              <a:rPr sz="8000" b="0" dirty="0" smtClean="0">
                <a:solidFill>
                  <a:srgbClr val="FFFFFF"/>
                </a:solidFill>
              </a:rPr>
              <a:t>come</a:t>
            </a:r>
            <a:r>
              <a:rPr lang="en-US" sz="8000" b="0" dirty="0" smtClean="0">
                <a:solidFill>
                  <a:srgbClr val="FFFFFF"/>
                </a:solidFill>
              </a:rPr>
              <a:t> &amp; suffer</a:t>
            </a:r>
            <a:r>
              <a:rPr sz="8000" b="0" dirty="0" smtClean="0">
                <a:solidFill>
                  <a:srgbClr val="FFFFFF"/>
                </a:solidFill>
              </a:rPr>
              <a:t>?</a:t>
            </a:r>
            <a:endParaRPr sz="8000" b="0"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762000"/>
            <a:ext cx="12192000" cy="3048000"/>
          </a:xfrm>
        </p:spPr>
        <p:txBody>
          <a:bodyPr>
            <a:normAutofit lnSpcReduction="10000"/>
          </a:bodyPr>
          <a:lstStyle/>
          <a:p>
            <a:r>
              <a:rPr lang="en-US" dirty="0" smtClean="0"/>
              <a:t>The wages of sin is death,</a:t>
            </a:r>
          </a:p>
          <a:p>
            <a:r>
              <a:rPr lang="en-US" dirty="0" smtClean="0"/>
              <a:t>but the gift of God eternal life</a:t>
            </a:r>
          </a:p>
          <a:p>
            <a:r>
              <a:rPr lang="en-US" dirty="0" smtClean="0"/>
              <a:t>in Christ Jesus our Lord.</a:t>
            </a:r>
            <a:endParaRPr lang="en-US" dirty="0"/>
          </a:p>
        </p:txBody>
      </p:sp>
      <p:sp>
        <p:nvSpPr>
          <p:cNvPr id="3" name="Text Placeholder 2"/>
          <p:cNvSpPr>
            <a:spLocks noGrp="1"/>
          </p:cNvSpPr>
          <p:nvPr>
            <p:ph type="body" idx="1"/>
          </p:nvPr>
        </p:nvSpPr>
        <p:spPr>
          <a:xfrm>
            <a:off x="1295400" y="4876800"/>
            <a:ext cx="9493250" cy="577850"/>
          </a:xfrm>
        </p:spPr>
        <p:txBody>
          <a:bodyPr>
            <a:normAutofit lnSpcReduction="10000"/>
          </a:bodyPr>
          <a:lstStyle/>
          <a:p>
            <a:r>
              <a:rPr lang="en-US" dirty="0" smtClean="0"/>
              <a:t>Rom 6:23</a:t>
            </a:r>
            <a:endParaRPr lang="en-US" dirty="0"/>
          </a:p>
        </p:txBody>
      </p:sp>
    </p:spTree>
    <p:extLst>
      <p:ext uri="{BB962C8B-B14F-4D97-AF65-F5344CB8AC3E}">
        <p14:creationId xmlns:p14="http://schemas.microsoft.com/office/powerpoint/2010/main" val="1131996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2774</Words>
  <Application>Microsoft Office PowerPoint</Application>
  <PresentationFormat>Custom</PresentationFormat>
  <Paragraphs>243</Paragraphs>
  <Slides>53</Slides>
  <Notes>43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51</cp:revision>
  <dcterms:modified xsi:type="dcterms:W3CDTF">2019-12-10T23:03:17Z</dcterms:modified>
</cp:coreProperties>
</file>