
<file path=[Content_Types].xml><?xml version="1.0" encoding="utf-8"?>
<Types xmlns="http://schemas.openxmlformats.org/package/2006/content-types">
  <Default Extension="bmp" ContentType="image/bmp"/>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1"/>
  </p:notesMasterIdLst>
  <p:sldIdLst>
    <p:sldId id="257" r:id="rId2"/>
    <p:sldId id="258" r:id="rId3"/>
    <p:sldId id="259" r:id="rId4"/>
    <p:sldId id="260" r:id="rId5"/>
    <p:sldId id="261" r:id="rId6"/>
    <p:sldId id="262" r:id="rId7"/>
    <p:sldId id="264" r:id="rId8"/>
    <p:sldId id="263" r:id="rId9"/>
    <p:sldId id="265" r:id="rId10"/>
    <p:sldId id="266" r:id="rId11"/>
    <p:sldId id="267" r:id="rId12"/>
    <p:sldId id="272" r:id="rId13"/>
    <p:sldId id="276" r:id="rId14"/>
    <p:sldId id="278" r:id="rId15"/>
    <p:sldId id="279" r:id="rId16"/>
    <p:sldId id="280" r:id="rId17"/>
    <p:sldId id="282" r:id="rId18"/>
    <p:sldId id="284" r:id="rId19"/>
    <p:sldId id="290" r:id="rId20"/>
    <p:sldId id="291" r:id="rId21"/>
    <p:sldId id="292" r:id="rId22"/>
    <p:sldId id="293" r:id="rId23"/>
    <p:sldId id="294" r:id="rId24"/>
    <p:sldId id="295" r:id="rId25"/>
    <p:sldId id="296" r:id="rId26"/>
    <p:sldId id="302" r:id="rId27"/>
    <p:sldId id="305" r:id="rId28"/>
    <p:sldId id="306" r:id="rId29"/>
    <p:sldId id="307" r:id="rId30"/>
    <p:sldId id="309" r:id="rId31"/>
    <p:sldId id="313" r:id="rId32"/>
    <p:sldId id="314" r:id="rId33"/>
    <p:sldId id="316" r:id="rId34"/>
    <p:sldId id="319" r:id="rId35"/>
    <p:sldId id="320" r:id="rId36"/>
    <p:sldId id="321" r:id="rId37"/>
    <p:sldId id="323" r:id="rId38"/>
    <p:sldId id="325" r:id="rId39"/>
    <p:sldId id="326" r:id="rId40"/>
    <p:sldId id="328" r:id="rId41"/>
    <p:sldId id="329" r:id="rId42"/>
    <p:sldId id="330" r:id="rId43"/>
    <p:sldId id="332" r:id="rId44"/>
    <p:sldId id="334" r:id="rId45"/>
    <p:sldId id="335" r:id="rId46"/>
    <p:sldId id="337" r:id="rId47"/>
    <p:sldId id="344" r:id="rId48"/>
    <p:sldId id="346" r:id="rId49"/>
    <p:sldId id="347" r:id="rId50"/>
    <p:sldId id="350" r:id="rId51"/>
    <p:sldId id="351" r:id="rId52"/>
    <p:sldId id="352" r:id="rId53"/>
    <p:sldId id="355" r:id="rId54"/>
    <p:sldId id="359" r:id="rId55"/>
    <p:sldId id="360" r:id="rId56"/>
    <p:sldId id="362" r:id="rId57"/>
    <p:sldId id="364" r:id="rId58"/>
    <p:sldId id="366" r:id="rId59"/>
    <p:sldId id="367" r:id="rId60"/>
    <p:sldId id="370" r:id="rId61"/>
    <p:sldId id="372" r:id="rId62"/>
    <p:sldId id="374" r:id="rId63"/>
    <p:sldId id="376" r:id="rId64"/>
    <p:sldId id="377" r:id="rId65"/>
    <p:sldId id="380" r:id="rId66"/>
    <p:sldId id="382" r:id="rId67"/>
    <p:sldId id="384" r:id="rId68"/>
    <p:sldId id="387" r:id="rId69"/>
    <p:sldId id="390" r:id="rId70"/>
    <p:sldId id="392" r:id="rId71"/>
    <p:sldId id="398" r:id="rId72"/>
    <p:sldId id="402" r:id="rId73"/>
    <p:sldId id="403" r:id="rId74"/>
    <p:sldId id="406" r:id="rId75"/>
    <p:sldId id="408" r:id="rId76"/>
    <p:sldId id="409" r:id="rId77"/>
    <p:sldId id="410" r:id="rId78"/>
    <p:sldId id="411" r:id="rId79"/>
    <p:sldId id="416" r:id="rId80"/>
    <p:sldId id="418" r:id="rId81"/>
    <p:sldId id="420" r:id="rId82"/>
    <p:sldId id="424" r:id="rId83"/>
    <p:sldId id="425" r:id="rId84"/>
    <p:sldId id="427" r:id="rId85"/>
    <p:sldId id="428" r:id="rId86"/>
    <p:sldId id="429" r:id="rId87"/>
    <p:sldId id="430" r:id="rId88"/>
    <p:sldId id="431" r:id="rId89"/>
    <p:sldId id="432" r:id="rId90"/>
    <p:sldId id="433" r:id="rId91"/>
    <p:sldId id="434" r:id="rId92"/>
    <p:sldId id="435" r:id="rId93"/>
    <p:sldId id="437" r:id="rId94"/>
    <p:sldId id="436" r:id="rId95"/>
    <p:sldId id="440" r:id="rId96"/>
    <p:sldId id="441" r:id="rId97"/>
    <p:sldId id="442" r:id="rId98"/>
    <p:sldId id="444" r:id="rId99"/>
    <p:sldId id="443" r:id="rId100"/>
    <p:sldId id="445" r:id="rId101"/>
    <p:sldId id="448" r:id="rId102"/>
    <p:sldId id="452" r:id="rId103"/>
    <p:sldId id="446" r:id="rId104"/>
    <p:sldId id="449" r:id="rId105"/>
    <p:sldId id="450" r:id="rId106"/>
    <p:sldId id="451" r:id="rId107"/>
    <p:sldId id="447" r:id="rId108"/>
    <p:sldId id="439" r:id="rId109"/>
    <p:sldId id="438" r:id="rId110"/>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78114" autoAdjust="0"/>
  </p:normalViewPr>
  <p:slideViewPr>
    <p:cSldViewPr>
      <p:cViewPr varScale="1">
        <p:scale>
          <a:sx n="68" d="100"/>
          <a:sy n="68" d="100"/>
        </p:scale>
        <p:origin x="-1162"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55894C6A-6A8D-454A-92D2-8C188D1FDBE1}" type="datetimeFigureOut">
              <a:rPr lang="en-US" smtClean="0"/>
              <a:t>11/2/2019</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6C90797A-C009-4CA0-86DB-BA21271BFDB7}" type="slidenum">
              <a:rPr lang="en-US" smtClean="0"/>
              <a:t>‹#›</a:t>
            </a:fld>
            <a:endParaRPr lang="en-US"/>
          </a:p>
        </p:txBody>
      </p:sp>
    </p:spTree>
    <p:extLst>
      <p:ext uri="{BB962C8B-B14F-4D97-AF65-F5344CB8AC3E}">
        <p14:creationId xmlns:p14="http://schemas.microsoft.com/office/powerpoint/2010/main" val="872857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Changes to</a:t>
            </a:r>
            <a:r>
              <a:rPr lang="en-US" baseline="0" dirty="0" smtClean="0"/>
              <a:t> downtomeet.com</a:t>
            </a:r>
            <a:endParaRPr lang="en-US" dirty="0" smtClean="0"/>
          </a:p>
          <a:p>
            <a:pPr marL="171450" indent="-171450">
              <a:buFont typeface="Arial" panose="020B0604020202020204" pitchFamily="34" charset="0"/>
              <a:buChar char="•"/>
            </a:pPr>
            <a:r>
              <a:rPr lang="en-US" dirty="0" smtClean="0"/>
              <a:t>Forum – Prayer</a:t>
            </a:r>
            <a:r>
              <a:rPr lang="en-US" baseline="0" dirty="0" smtClean="0"/>
              <a:t> Requests</a:t>
            </a:r>
          </a:p>
          <a:p>
            <a:pPr marL="171450" indent="-171450">
              <a:buFont typeface="Arial" panose="020B0604020202020204" pitchFamily="34" charset="0"/>
              <a:buChar char="•"/>
            </a:pPr>
            <a:r>
              <a:rPr lang="en-US" baseline="0" dirty="0" smtClean="0"/>
              <a:t>Files – PowerPoints</a:t>
            </a:r>
          </a:p>
          <a:p>
            <a:pPr marL="0" indent="0">
              <a:buFont typeface="Arial" panose="020B0604020202020204" pitchFamily="34" charset="0"/>
              <a:buNone/>
            </a:pPr>
            <a:r>
              <a:rPr lang="en-US" baseline="0" dirty="0" smtClean="0"/>
              <a:t>We will review the key points of last month, finish our study on the Armor of God &amp; then look at where we can get closer to God in our own lives. This lesson isn’t to make you feel good, it’s to tell you the truth.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Slide - 6</a:t>
            </a:r>
          </a:p>
        </p:txBody>
      </p:sp>
      <p:sp>
        <p:nvSpPr>
          <p:cNvPr id="4" name="Slide Number Placeholder 3"/>
          <p:cNvSpPr>
            <a:spLocks noGrp="1"/>
          </p:cNvSpPr>
          <p:nvPr>
            <p:ph type="sldNum" sz="quarter" idx="10"/>
          </p:nvPr>
        </p:nvSpPr>
        <p:spPr/>
        <p:txBody>
          <a:bodyPr/>
          <a:lstStyle/>
          <a:p>
            <a:fld id="{6C90797A-C009-4CA0-86DB-BA21271BFDB7}" type="slidenum">
              <a:rPr lang="en-US" smtClean="0"/>
              <a:t>3</a:t>
            </a:fld>
            <a:endParaRPr lang="en-US"/>
          </a:p>
        </p:txBody>
      </p:sp>
    </p:spTree>
    <p:extLst>
      <p:ext uri="{BB962C8B-B14F-4D97-AF65-F5344CB8AC3E}">
        <p14:creationId xmlns:p14="http://schemas.microsoft.com/office/powerpoint/2010/main" val="2809907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23</a:t>
            </a:fld>
            <a:endParaRPr lang="en-US"/>
          </a:p>
        </p:txBody>
      </p:sp>
    </p:spTree>
    <p:extLst>
      <p:ext uri="{BB962C8B-B14F-4D97-AF65-F5344CB8AC3E}">
        <p14:creationId xmlns:p14="http://schemas.microsoft.com/office/powerpoint/2010/main" val="2653606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means a</a:t>
            </a:r>
            <a:r>
              <a:rPr lang="en-US" baseline="0" dirty="0" smtClean="0"/>
              <a:t> true statement. Not just words.</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24</a:t>
            </a:fld>
            <a:endParaRPr lang="en-US"/>
          </a:p>
        </p:txBody>
      </p:sp>
    </p:spTree>
    <p:extLst>
      <p:ext uri="{BB962C8B-B14F-4D97-AF65-F5344CB8AC3E}">
        <p14:creationId xmlns:p14="http://schemas.microsoft.com/office/powerpoint/2010/main" val="1607504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a:t>
            </a:r>
            <a:r>
              <a:rPr lang="en-US" baseline="0" dirty="0" smtClean="0"/>
              <a:t> s</a:t>
            </a:r>
            <a:r>
              <a:rPr lang="en-US" dirty="0" smtClean="0"/>
              <a:t>ouls</a:t>
            </a:r>
            <a:r>
              <a:rPr lang="en-US" baseline="0" dirty="0" smtClean="0"/>
              <a:t> choosing hell over the sacrifice of Jesus, this is the only way Satan can hurt God.</a:t>
            </a:r>
          </a:p>
          <a:p>
            <a:endParaRPr lang="en-US" baseline="0" dirty="0" smtClean="0"/>
          </a:p>
          <a:p>
            <a:r>
              <a:rPr lang="en-US" baseline="0" dirty="0" smtClean="0"/>
              <a:t>SLIDE - 62</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25</a:t>
            </a:fld>
            <a:endParaRPr lang="en-US"/>
          </a:p>
        </p:txBody>
      </p:sp>
    </p:spTree>
    <p:extLst>
      <p:ext uri="{BB962C8B-B14F-4D97-AF65-F5344CB8AC3E}">
        <p14:creationId xmlns:p14="http://schemas.microsoft.com/office/powerpoint/2010/main" val="236902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Job 1-2</a:t>
            </a:r>
            <a:r>
              <a:rPr lang="en-US" baseline="0" dirty="0" smtClean="0"/>
              <a:t> is like having the curtain of heaven pulled back so we can see how the real world works.</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26</a:t>
            </a:fld>
            <a:endParaRPr lang="en-US"/>
          </a:p>
        </p:txBody>
      </p:sp>
    </p:spTree>
    <p:extLst>
      <p:ext uri="{BB962C8B-B14F-4D97-AF65-F5344CB8AC3E}">
        <p14:creationId xmlns:p14="http://schemas.microsoft.com/office/powerpoint/2010/main" val="826158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27</a:t>
            </a:fld>
            <a:endParaRPr lang="en-US"/>
          </a:p>
        </p:txBody>
      </p:sp>
    </p:spTree>
    <p:extLst>
      <p:ext uri="{BB962C8B-B14F-4D97-AF65-F5344CB8AC3E}">
        <p14:creationId xmlns:p14="http://schemas.microsoft.com/office/powerpoint/2010/main" val="2980622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things. 1. Satan knows</a:t>
            </a:r>
            <a:r>
              <a:rPr lang="en-US" baseline="0" dirty="0" smtClean="0"/>
              <a:t> his limits &amp; stays within them. 2. God doesn’t tell Satan what to do to Job to “test” him, he does that on his own.</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28</a:t>
            </a:fld>
            <a:endParaRPr lang="en-US"/>
          </a:p>
        </p:txBody>
      </p:sp>
    </p:spTree>
    <p:extLst>
      <p:ext uri="{BB962C8B-B14F-4D97-AF65-F5344CB8AC3E}">
        <p14:creationId xmlns:p14="http://schemas.microsoft.com/office/powerpoint/2010/main" val="2138214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29</a:t>
            </a:fld>
            <a:endParaRPr lang="en-US"/>
          </a:p>
        </p:txBody>
      </p:sp>
    </p:spTree>
    <p:extLst>
      <p:ext uri="{BB962C8B-B14F-4D97-AF65-F5344CB8AC3E}">
        <p14:creationId xmlns:p14="http://schemas.microsoft.com/office/powerpoint/2010/main" val="526852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dirty="0" smtClean="0">
                <a:solidFill>
                  <a:srgbClr val="FFFFFF"/>
                </a:solidFill>
              </a:rPr>
              <a:t>This one servant - just as all the rest are only spared to increase the devastation of the attack. By allowing one servant from each attack to return it allows all the news to arrive as a continuous drone of sorrow that continues to build to what is hoped to be a soul crushing experience.</a:t>
            </a:r>
            <a:r>
              <a:rPr lang="en-US" sz="1200" dirty="0" smtClean="0"/>
              <a:t> Chances are it was the least useful of the servants from that place that was able to return.</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dirty="0" smtClean="0">
                <a:solidFill>
                  <a:srgbClr val="FFFFFF"/>
                </a:solidFill>
              </a:rPr>
              <a:t>This is lightning, but it’s also blamed on God. We know that it’s from Satan. Satan is the great imposter, this is an important point to remember.</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dirty="0" smtClean="0">
                <a:solidFill>
                  <a:srgbClr val="FFFFFF"/>
                </a:solidFill>
              </a:rPr>
              <a:t>3 being important and another point of him being an imposter. In Revelation we see Satan will form an unholy trinity.</a:t>
            </a:r>
            <a:endParaRPr lang="en-US" dirty="0" smtClean="0"/>
          </a:p>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30</a:t>
            </a:fld>
            <a:endParaRPr lang="en-US"/>
          </a:p>
        </p:txBody>
      </p:sp>
    </p:spTree>
    <p:extLst>
      <p:ext uri="{BB962C8B-B14F-4D97-AF65-F5344CB8AC3E}">
        <p14:creationId xmlns:p14="http://schemas.microsoft.com/office/powerpoint/2010/main" val="3343430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32</a:t>
            </a:fld>
            <a:endParaRPr lang="en-US"/>
          </a:p>
        </p:txBody>
      </p:sp>
    </p:spTree>
    <p:extLst>
      <p:ext uri="{BB962C8B-B14F-4D97-AF65-F5344CB8AC3E}">
        <p14:creationId xmlns:p14="http://schemas.microsoft.com/office/powerpoint/2010/main" val="2373468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33</a:t>
            </a:fld>
            <a:endParaRPr lang="en-US"/>
          </a:p>
        </p:txBody>
      </p:sp>
    </p:spTree>
    <p:extLst>
      <p:ext uri="{BB962C8B-B14F-4D97-AF65-F5344CB8AC3E}">
        <p14:creationId xmlns:p14="http://schemas.microsoft.com/office/powerpoint/2010/main" val="360128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5</a:t>
            </a:fld>
            <a:endParaRPr lang="en-US"/>
          </a:p>
        </p:txBody>
      </p:sp>
    </p:spTree>
    <p:extLst>
      <p:ext uri="{BB962C8B-B14F-4D97-AF65-F5344CB8AC3E}">
        <p14:creationId xmlns:p14="http://schemas.microsoft.com/office/powerpoint/2010/main" val="658174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FFFFFF"/>
                </a:solidFill>
              </a:rPr>
              <a:t>At first glance this looks like God Himself has struck Job, but the truth is God did not touch His servant Job, Satan did.</a:t>
            </a:r>
          </a:p>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34</a:t>
            </a:fld>
            <a:endParaRPr lang="en-US"/>
          </a:p>
        </p:txBody>
      </p:sp>
    </p:spTree>
    <p:extLst>
      <p:ext uri="{BB962C8B-B14F-4D97-AF65-F5344CB8AC3E}">
        <p14:creationId xmlns:p14="http://schemas.microsoft.com/office/powerpoint/2010/main" val="3252982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35</a:t>
            </a:fld>
            <a:endParaRPr lang="en-US"/>
          </a:p>
        </p:txBody>
      </p:sp>
    </p:spTree>
    <p:extLst>
      <p:ext uri="{BB962C8B-B14F-4D97-AF65-F5344CB8AC3E}">
        <p14:creationId xmlns:p14="http://schemas.microsoft.com/office/powerpoint/2010/main" val="2756511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36</a:t>
            </a:fld>
            <a:endParaRPr lang="en-US"/>
          </a:p>
        </p:txBody>
      </p:sp>
    </p:spTree>
    <p:extLst>
      <p:ext uri="{BB962C8B-B14F-4D97-AF65-F5344CB8AC3E}">
        <p14:creationId xmlns:p14="http://schemas.microsoft.com/office/powerpoint/2010/main" val="3247382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38</a:t>
            </a:fld>
            <a:endParaRPr lang="en-US"/>
          </a:p>
        </p:txBody>
      </p:sp>
    </p:spTree>
    <p:extLst>
      <p:ext uri="{BB962C8B-B14F-4D97-AF65-F5344CB8AC3E}">
        <p14:creationId xmlns:p14="http://schemas.microsoft.com/office/powerpoint/2010/main" val="1143281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39</a:t>
            </a:fld>
            <a:endParaRPr lang="en-US"/>
          </a:p>
        </p:txBody>
      </p:sp>
    </p:spTree>
    <p:extLst>
      <p:ext uri="{BB962C8B-B14F-4D97-AF65-F5344CB8AC3E}">
        <p14:creationId xmlns:p14="http://schemas.microsoft.com/office/powerpoint/2010/main" val="1000736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 sinned, she was misled,</a:t>
            </a:r>
            <a:r>
              <a:rPr lang="en-US" baseline="0" dirty="0" smtClean="0"/>
              <a:t> Adam transgressed – he chose Eve over God. Men STILL choose women over everything.</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43</a:t>
            </a:fld>
            <a:endParaRPr lang="en-US"/>
          </a:p>
        </p:txBody>
      </p:sp>
    </p:spTree>
    <p:extLst>
      <p:ext uri="{BB962C8B-B14F-4D97-AF65-F5344CB8AC3E}">
        <p14:creationId xmlns:p14="http://schemas.microsoft.com/office/powerpoint/2010/main" val="2887361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a:t>
            </a:r>
            <a:r>
              <a:rPr lang="en-US" baseline="0" dirty="0" smtClean="0"/>
              <a:t> blasphemy but it was a legitimate offer.</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44</a:t>
            </a:fld>
            <a:endParaRPr lang="en-US"/>
          </a:p>
        </p:txBody>
      </p:sp>
    </p:spTree>
    <p:extLst>
      <p:ext uri="{BB962C8B-B14F-4D97-AF65-F5344CB8AC3E}">
        <p14:creationId xmlns:p14="http://schemas.microsoft.com/office/powerpoint/2010/main" val="2570558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45</a:t>
            </a:fld>
            <a:endParaRPr lang="en-US"/>
          </a:p>
        </p:txBody>
      </p:sp>
    </p:spTree>
    <p:extLst>
      <p:ext uri="{BB962C8B-B14F-4D97-AF65-F5344CB8AC3E}">
        <p14:creationId xmlns:p14="http://schemas.microsoft.com/office/powerpoint/2010/main" val="1855811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46</a:t>
            </a:fld>
            <a:endParaRPr lang="en-US"/>
          </a:p>
        </p:txBody>
      </p:sp>
    </p:spTree>
    <p:extLst>
      <p:ext uri="{BB962C8B-B14F-4D97-AF65-F5344CB8AC3E}">
        <p14:creationId xmlns:p14="http://schemas.microsoft.com/office/powerpoint/2010/main" val="4100317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FFFFFF"/>
                </a:solidFill>
              </a:rPr>
              <a:t>In Job the curtain is pulled back on the spiritual realm, in Esther it’s like our everyday life. The spiritual realm is hidden in plain sight.</a:t>
            </a:r>
          </a:p>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49</a:t>
            </a:fld>
            <a:endParaRPr lang="en-US"/>
          </a:p>
        </p:txBody>
      </p:sp>
    </p:spTree>
    <p:extLst>
      <p:ext uri="{BB962C8B-B14F-4D97-AF65-F5344CB8AC3E}">
        <p14:creationId xmlns:p14="http://schemas.microsoft.com/office/powerpoint/2010/main" val="4107634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Satan, Devil,</a:t>
            </a:r>
            <a:r>
              <a:rPr lang="en-US" baseline="0" dirty="0" smtClean="0"/>
              <a:t> Demons</a:t>
            </a:r>
          </a:p>
          <a:p>
            <a:endParaRPr lang="en-US" baseline="0" dirty="0" smtClean="0"/>
          </a:p>
          <a:p>
            <a:r>
              <a:rPr lang="en-US" baseline="0" dirty="0" smtClean="0"/>
              <a:t>Slides 6-12</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6</a:t>
            </a:fld>
            <a:endParaRPr lang="en-US"/>
          </a:p>
        </p:txBody>
      </p:sp>
    </p:spTree>
    <p:extLst>
      <p:ext uri="{BB962C8B-B14F-4D97-AF65-F5344CB8AC3E}">
        <p14:creationId xmlns:p14="http://schemas.microsoft.com/office/powerpoint/2010/main" val="34081955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king of</a:t>
            </a:r>
            <a:r>
              <a:rPr lang="en-US" baseline="0" dirty="0" smtClean="0"/>
              <a:t> the Persian empire which came against the Spartan 300 in the battle of Thermopylae. Vashti is removed before the battle &amp; after the loss his servants launch the search as a way to lift his spirits.</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51</a:t>
            </a:fld>
            <a:endParaRPr lang="en-US"/>
          </a:p>
        </p:txBody>
      </p:sp>
    </p:spTree>
    <p:extLst>
      <p:ext uri="{BB962C8B-B14F-4D97-AF65-F5344CB8AC3E}">
        <p14:creationId xmlns:p14="http://schemas.microsoft.com/office/powerpoint/2010/main" val="2291124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Into Hadassah</a:t>
            </a:r>
            <a:r>
              <a:rPr lang="en-US" baseline="0" dirty="0" smtClean="0"/>
              <a:t> – Name at birth.</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52</a:t>
            </a:fld>
            <a:endParaRPr lang="en-US"/>
          </a:p>
        </p:txBody>
      </p:sp>
    </p:spTree>
    <p:extLst>
      <p:ext uri="{BB962C8B-B14F-4D97-AF65-F5344CB8AC3E}">
        <p14:creationId xmlns:p14="http://schemas.microsoft.com/office/powerpoint/2010/main" val="137143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sz="1200" b="0" dirty="0" smtClean="0">
                <a:solidFill>
                  <a:srgbClr val="FFFFFF"/>
                </a:solidFill>
              </a:rPr>
              <a:t>Often missed fact - Haman is an </a:t>
            </a:r>
            <a:r>
              <a:rPr lang="en-US" sz="1200" b="0" dirty="0" err="1" smtClean="0">
                <a:solidFill>
                  <a:srgbClr val="FFFFFF"/>
                </a:solidFill>
              </a:rPr>
              <a:t>Agagite</a:t>
            </a:r>
            <a:r>
              <a:rPr lang="en-US" sz="1200" b="0" dirty="0" smtClean="0">
                <a:solidFill>
                  <a:srgbClr val="FFFFFF"/>
                </a:solidFill>
              </a:rPr>
              <a:t>, from </a:t>
            </a:r>
            <a:r>
              <a:rPr lang="en-US" sz="1200" b="0" dirty="0" err="1" smtClean="0">
                <a:solidFill>
                  <a:srgbClr val="FFFFFF"/>
                </a:solidFill>
              </a:rPr>
              <a:t>Agag</a:t>
            </a:r>
            <a:r>
              <a:rPr lang="en-US" sz="1200" b="0" dirty="0" smtClean="0">
                <a:solidFill>
                  <a:srgbClr val="FFFFFF"/>
                </a:solidFill>
              </a:rPr>
              <a:t>. The city where God commanded Saul to destroy every living thing &amp; he didn’t (1Sam 15:1). Thus Haman is able to rise up.</a:t>
            </a:r>
          </a:p>
        </p:txBody>
      </p:sp>
      <p:sp>
        <p:nvSpPr>
          <p:cNvPr id="4" name="Slide Number Placeholder 3"/>
          <p:cNvSpPr>
            <a:spLocks noGrp="1"/>
          </p:cNvSpPr>
          <p:nvPr>
            <p:ph type="sldNum" sz="quarter" idx="10"/>
          </p:nvPr>
        </p:nvSpPr>
        <p:spPr/>
        <p:txBody>
          <a:bodyPr/>
          <a:lstStyle/>
          <a:p>
            <a:fld id="{6C90797A-C009-4CA0-86DB-BA21271BFDB7}" type="slidenum">
              <a:rPr lang="en-US" smtClean="0"/>
              <a:t>53</a:t>
            </a:fld>
            <a:endParaRPr lang="en-US"/>
          </a:p>
        </p:txBody>
      </p:sp>
    </p:spTree>
    <p:extLst>
      <p:ext uri="{BB962C8B-B14F-4D97-AF65-F5344CB8AC3E}">
        <p14:creationId xmlns:p14="http://schemas.microsoft.com/office/powerpoint/2010/main" val="4079620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54</a:t>
            </a:fld>
            <a:endParaRPr lang="en-US"/>
          </a:p>
        </p:txBody>
      </p:sp>
    </p:spTree>
    <p:extLst>
      <p:ext uri="{BB962C8B-B14F-4D97-AF65-F5344CB8AC3E}">
        <p14:creationId xmlns:p14="http://schemas.microsoft.com/office/powerpoint/2010/main" val="14970780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a:t>
            </a:r>
            <a:r>
              <a:rPr lang="en-US" dirty="0" err="1" smtClean="0"/>
              <a:t>Heman</a:t>
            </a:r>
            <a:r>
              <a:rPr lang="en-US" dirty="0" smtClean="0"/>
              <a:t> did this because Esther’s uncle Mordecai wouldn’t bow to him. </a:t>
            </a:r>
            <a:r>
              <a:rPr lang="en-US" b="1" dirty="0" smtClean="0"/>
              <a:t>PRIDE</a:t>
            </a:r>
            <a:r>
              <a:rPr lang="en-US" b="0" dirty="0" smtClean="0"/>
              <a:t>.</a:t>
            </a:r>
            <a:r>
              <a:rPr lang="en-US" b="0" baseline="0" dirty="0" smtClean="0"/>
              <a:t> This has </a:t>
            </a:r>
            <a:r>
              <a:rPr lang="en-US" b="0" baseline="0" dirty="0" err="1" smtClean="0"/>
              <a:t>satan</a:t>
            </a:r>
            <a:r>
              <a:rPr lang="en-US" b="0" baseline="0" dirty="0" smtClean="0"/>
              <a:t> written all over it – 1.) Pride, 2.) Destruction of the Jews and more…</a:t>
            </a:r>
            <a:endParaRPr lang="en-US" dirty="0" smtClean="0"/>
          </a:p>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55</a:t>
            </a:fld>
            <a:endParaRPr lang="en-US"/>
          </a:p>
        </p:txBody>
      </p:sp>
    </p:spTree>
    <p:extLst>
      <p:ext uri="{BB962C8B-B14F-4D97-AF65-F5344CB8AC3E}">
        <p14:creationId xmlns:p14="http://schemas.microsoft.com/office/powerpoint/2010/main" val="3340140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 saved her people &amp; </a:t>
            </a:r>
            <a:r>
              <a:rPr lang="en-US" dirty="0" err="1" smtClean="0"/>
              <a:t>Heman</a:t>
            </a:r>
            <a:r>
              <a:rPr lang="en-US" baseline="0" dirty="0" smtClean="0"/>
              <a:t> was hung (just as Judas Mat 27:5 &amp; </a:t>
            </a:r>
            <a:r>
              <a:rPr lang="en-US" dirty="0" err="1" smtClean="0"/>
              <a:t>Ahithophel</a:t>
            </a:r>
            <a:r>
              <a:rPr lang="en-US" dirty="0" smtClean="0"/>
              <a:t> 2</a:t>
            </a:r>
            <a:r>
              <a:rPr lang="en-US" baseline="0" dirty="0" smtClean="0"/>
              <a:t> Sam 17:23)</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57</a:t>
            </a:fld>
            <a:endParaRPr lang="en-US"/>
          </a:p>
        </p:txBody>
      </p:sp>
    </p:spTree>
    <p:extLst>
      <p:ext uri="{BB962C8B-B14F-4D97-AF65-F5344CB8AC3E}">
        <p14:creationId xmlns:p14="http://schemas.microsoft.com/office/powerpoint/2010/main" val="1712130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59</a:t>
            </a:fld>
            <a:endParaRPr lang="en-US"/>
          </a:p>
        </p:txBody>
      </p:sp>
    </p:spTree>
    <p:extLst>
      <p:ext uri="{BB962C8B-B14F-4D97-AF65-F5344CB8AC3E}">
        <p14:creationId xmlns:p14="http://schemas.microsoft.com/office/powerpoint/2010/main" val="32214329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60</a:t>
            </a:fld>
            <a:endParaRPr lang="en-US"/>
          </a:p>
        </p:txBody>
      </p:sp>
    </p:spTree>
    <p:extLst>
      <p:ext uri="{BB962C8B-B14F-4D97-AF65-F5344CB8AC3E}">
        <p14:creationId xmlns:p14="http://schemas.microsoft.com/office/powerpoint/2010/main" val="2720474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62</a:t>
            </a:fld>
            <a:endParaRPr lang="en-US"/>
          </a:p>
        </p:txBody>
      </p:sp>
    </p:spTree>
    <p:extLst>
      <p:ext uri="{BB962C8B-B14F-4D97-AF65-F5344CB8AC3E}">
        <p14:creationId xmlns:p14="http://schemas.microsoft.com/office/powerpoint/2010/main" val="3385900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64</a:t>
            </a:fld>
            <a:endParaRPr lang="en-US"/>
          </a:p>
        </p:txBody>
      </p:sp>
    </p:spTree>
    <p:extLst>
      <p:ext uri="{BB962C8B-B14F-4D97-AF65-F5344CB8AC3E}">
        <p14:creationId xmlns:p14="http://schemas.microsoft.com/office/powerpoint/2010/main" val="2116148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it mean?</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7</a:t>
            </a:fld>
            <a:endParaRPr lang="en-US"/>
          </a:p>
        </p:txBody>
      </p:sp>
    </p:spTree>
    <p:extLst>
      <p:ext uri="{BB962C8B-B14F-4D97-AF65-F5344CB8AC3E}">
        <p14:creationId xmlns:p14="http://schemas.microsoft.com/office/powerpoint/2010/main" val="3856624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65</a:t>
            </a:fld>
            <a:endParaRPr lang="en-US"/>
          </a:p>
        </p:txBody>
      </p:sp>
    </p:spTree>
    <p:extLst>
      <p:ext uri="{BB962C8B-B14F-4D97-AF65-F5344CB8AC3E}">
        <p14:creationId xmlns:p14="http://schemas.microsoft.com/office/powerpoint/2010/main" val="42851122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Addiction</a:t>
            </a:r>
            <a:r>
              <a:rPr lang="en-US" baseline="0" dirty="0" smtClean="0"/>
              <a:t> is when we </a:t>
            </a:r>
            <a:r>
              <a:rPr lang="en-US" baseline="0" dirty="0" err="1" smtClean="0"/>
              <a:t>weaponize</a:t>
            </a:r>
            <a:r>
              <a:rPr lang="en-US" baseline="0" dirty="0" smtClean="0"/>
              <a:t> our own instincts or an action.</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66</a:t>
            </a:fld>
            <a:endParaRPr lang="en-US"/>
          </a:p>
        </p:txBody>
      </p:sp>
    </p:spTree>
    <p:extLst>
      <p:ext uri="{BB962C8B-B14F-4D97-AF65-F5344CB8AC3E}">
        <p14:creationId xmlns:p14="http://schemas.microsoft.com/office/powerpoint/2010/main" val="1850003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68</a:t>
            </a:fld>
            <a:endParaRPr lang="en-US"/>
          </a:p>
        </p:txBody>
      </p:sp>
    </p:spTree>
    <p:extLst>
      <p:ext uri="{BB962C8B-B14F-4D97-AF65-F5344CB8AC3E}">
        <p14:creationId xmlns:p14="http://schemas.microsoft.com/office/powerpoint/2010/main" val="41053848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 and temptation</a:t>
            </a:r>
            <a:r>
              <a:rPr lang="en-US" baseline="0" dirty="0" smtClean="0"/>
              <a:t> are all based on DECEPTION. But to be deceived, most of the time you have to WANT to be deceived. At some point you will think, hear, feel or know something isn’t right; but, something inside of you will want or desire it more than doing the right thing.</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69</a:t>
            </a:fld>
            <a:endParaRPr lang="en-US"/>
          </a:p>
        </p:txBody>
      </p:sp>
    </p:spTree>
    <p:extLst>
      <p:ext uri="{BB962C8B-B14F-4D97-AF65-F5344CB8AC3E}">
        <p14:creationId xmlns:p14="http://schemas.microsoft.com/office/powerpoint/2010/main" val="3807769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EVERY SLIDE</a:t>
            </a:r>
            <a:r>
              <a:rPr lang="en-US" baseline="0" dirty="0" smtClean="0"/>
              <a:t> - NOV</a:t>
            </a:r>
            <a:endParaRPr lang="en-US" dirty="0" smtClean="0"/>
          </a:p>
          <a:p>
            <a:r>
              <a:rPr lang="en-US" dirty="0" smtClean="0"/>
              <a:t>David – She saw him dancing &amp; despised him. (He never slept</a:t>
            </a:r>
            <a:r>
              <a:rPr lang="en-US" baseline="0" dirty="0" smtClean="0"/>
              <a:t> with her after this)</a:t>
            </a:r>
          </a:p>
          <a:p>
            <a:r>
              <a:rPr lang="en-US" baseline="0" dirty="0" smtClean="0"/>
              <a:t>Abram – They though they had to make God’s promise come true. (All Arab nations track back to </a:t>
            </a:r>
            <a:r>
              <a:rPr lang="en-US" baseline="0" dirty="0" err="1" smtClean="0"/>
              <a:t>Ishmiel</a:t>
            </a:r>
            <a:r>
              <a:rPr lang="en-US" baseline="0" dirty="0" smtClean="0"/>
              <a:t>) </a:t>
            </a:r>
          </a:p>
          <a:p>
            <a:r>
              <a:rPr lang="en-US" baseline="0" dirty="0" smtClean="0"/>
              <a:t>Adam – Adam had to choose between Eve &amp; God.</a:t>
            </a:r>
          </a:p>
          <a:p>
            <a:r>
              <a:rPr lang="en-US" baseline="0" dirty="0" smtClean="0"/>
              <a:t>Cain – Cain’s offering was not accepted &amp; </a:t>
            </a:r>
            <a:r>
              <a:rPr lang="en-US" baseline="0" dirty="0" err="1" smtClean="0"/>
              <a:t>Able’s</a:t>
            </a:r>
            <a:r>
              <a:rPr lang="en-US" baseline="0" dirty="0" smtClean="0"/>
              <a:t> was (more to do with the heart than the gift). Cain brought fruit (garden) Able sheep (clothing from garden).</a:t>
            </a:r>
            <a:endParaRPr lang="en-US" dirty="0" smtClean="0"/>
          </a:p>
          <a:p>
            <a:r>
              <a:rPr lang="en-US" dirty="0" smtClean="0"/>
              <a:t>All</a:t>
            </a:r>
            <a:r>
              <a:rPr lang="en-US" baseline="0" dirty="0" smtClean="0"/>
              <a:t> of these were used against the family.</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70</a:t>
            </a:fld>
            <a:endParaRPr lang="en-US"/>
          </a:p>
        </p:txBody>
      </p:sp>
    </p:spTree>
    <p:extLst>
      <p:ext uri="{BB962C8B-B14F-4D97-AF65-F5344CB8AC3E}">
        <p14:creationId xmlns:p14="http://schemas.microsoft.com/office/powerpoint/2010/main" val="17349151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71</a:t>
            </a:fld>
            <a:endParaRPr lang="en-US"/>
          </a:p>
        </p:txBody>
      </p:sp>
    </p:spTree>
    <p:extLst>
      <p:ext uri="{BB962C8B-B14F-4D97-AF65-F5344CB8AC3E}">
        <p14:creationId xmlns:p14="http://schemas.microsoft.com/office/powerpoint/2010/main" val="23004462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Wives &amp; Husbands, Parents</a:t>
            </a:r>
            <a:r>
              <a:rPr lang="en-US" baseline="0" dirty="0" smtClean="0"/>
              <a:t> &amp; Kids, Co-workers. May be justified, but watch.</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72</a:t>
            </a:fld>
            <a:endParaRPr lang="en-US"/>
          </a:p>
        </p:txBody>
      </p:sp>
    </p:spTree>
    <p:extLst>
      <p:ext uri="{BB962C8B-B14F-4D97-AF65-F5344CB8AC3E}">
        <p14:creationId xmlns:p14="http://schemas.microsoft.com/office/powerpoint/2010/main" val="17852974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are listed on</a:t>
            </a:r>
            <a:r>
              <a:rPr lang="en-US" baseline="0" dirty="0" smtClean="0"/>
              <a:t> the next slide.</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73</a:t>
            </a:fld>
            <a:endParaRPr lang="en-US"/>
          </a:p>
        </p:txBody>
      </p:sp>
    </p:spTree>
    <p:extLst>
      <p:ext uri="{BB962C8B-B14F-4D97-AF65-F5344CB8AC3E}">
        <p14:creationId xmlns:p14="http://schemas.microsoft.com/office/powerpoint/2010/main" val="9950215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 </a:t>
            </a:r>
            <a:r>
              <a:rPr lang="en-US" dirty="0" err="1" smtClean="0"/>
              <a:t>satan</a:t>
            </a:r>
            <a:r>
              <a:rPr lang="en-US" baseline="0" dirty="0" smtClean="0"/>
              <a:t>, urgency is usually an imposter of the truth.</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74</a:t>
            </a:fld>
            <a:endParaRPr lang="en-US"/>
          </a:p>
        </p:txBody>
      </p:sp>
    </p:spTree>
    <p:extLst>
      <p:ext uri="{BB962C8B-B14F-4D97-AF65-F5344CB8AC3E}">
        <p14:creationId xmlns:p14="http://schemas.microsoft.com/office/powerpoint/2010/main" val="40635433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be</a:t>
            </a:r>
            <a:r>
              <a:rPr lang="en-US" baseline="0" dirty="0" smtClean="0"/>
              <a:t> afraid to call them out (out loud) or tell people before they happen that they will happen &amp; why. Civic Center story, Wal-Mart Car story.</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75</a:t>
            </a:fld>
            <a:endParaRPr lang="en-US"/>
          </a:p>
        </p:txBody>
      </p:sp>
    </p:spTree>
    <p:extLst>
      <p:ext uri="{BB962C8B-B14F-4D97-AF65-F5344CB8AC3E}">
        <p14:creationId xmlns:p14="http://schemas.microsoft.com/office/powerpoint/2010/main" val="3556542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did he look</a:t>
            </a:r>
            <a:r>
              <a:rPr lang="en-US" baseline="0" dirty="0" smtClean="0"/>
              <a:t> like before his fall?</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9</a:t>
            </a:fld>
            <a:endParaRPr lang="en-US"/>
          </a:p>
        </p:txBody>
      </p:sp>
    </p:spTree>
    <p:extLst>
      <p:ext uri="{BB962C8B-B14F-4D97-AF65-F5344CB8AC3E}">
        <p14:creationId xmlns:p14="http://schemas.microsoft.com/office/powerpoint/2010/main" val="8442665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Thoughts</a:t>
            </a:r>
            <a:r>
              <a:rPr lang="en-US" baseline="0" dirty="0" smtClean="0"/>
              <a:t> like, then next slide.</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76</a:t>
            </a:fld>
            <a:endParaRPr lang="en-US"/>
          </a:p>
        </p:txBody>
      </p:sp>
    </p:spTree>
    <p:extLst>
      <p:ext uri="{BB962C8B-B14F-4D97-AF65-F5344CB8AC3E}">
        <p14:creationId xmlns:p14="http://schemas.microsoft.com/office/powerpoint/2010/main" val="9588181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77</a:t>
            </a:fld>
            <a:endParaRPr lang="en-US"/>
          </a:p>
        </p:txBody>
      </p:sp>
    </p:spTree>
    <p:extLst>
      <p:ext uri="{BB962C8B-B14F-4D97-AF65-F5344CB8AC3E}">
        <p14:creationId xmlns:p14="http://schemas.microsoft.com/office/powerpoint/2010/main" val="17361612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4 next slide</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78</a:t>
            </a:fld>
            <a:endParaRPr lang="en-US"/>
          </a:p>
        </p:txBody>
      </p:sp>
    </p:spTree>
    <p:extLst>
      <p:ext uri="{BB962C8B-B14F-4D97-AF65-F5344CB8AC3E}">
        <p14:creationId xmlns:p14="http://schemas.microsoft.com/office/powerpoint/2010/main" val="31104686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79</a:t>
            </a:fld>
            <a:endParaRPr lang="en-US"/>
          </a:p>
        </p:txBody>
      </p:sp>
    </p:spTree>
    <p:extLst>
      <p:ext uri="{BB962C8B-B14F-4D97-AF65-F5344CB8AC3E}">
        <p14:creationId xmlns:p14="http://schemas.microsoft.com/office/powerpoint/2010/main" val="16287772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30000" dirty="0" smtClean="0"/>
              <a:t>nd</a:t>
            </a:r>
            <a:r>
              <a:rPr lang="en-US" baseline="0" dirty="0" smtClean="0"/>
              <a:t> click - </a:t>
            </a:r>
            <a:r>
              <a:rPr lang="en-US" dirty="0" smtClean="0"/>
              <a:t>You are at war! If your in a war &amp; don’t</a:t>
            </a:r>
            <a:r>
              <a:rPr lang="en-US" baseline="0" dirty="0" smtClean="0"/>
              <a:t> know your in a war – your fodder!</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81</a:t>
            </a:fld>
            <a:endParaRPr lang="en-US"/>
          </a:p>
        </p:txBody>
      </p:sp>
    </p:spTree>
    <p:extLst>
      <p:ext uri="{BB962C8B-B14F-4D97-AF65-F5344CB8AC3E}">
        <p14:creationId xmlns:p14="http://schemas.microsoft.com/office/powerpoint/2010/main" val="32272580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82</a:t>
            </a:fld>
            <a:endParaRPr lang="en-US"/>
          </a:p>
        </p:txBody>
      </p:sp>
    </p:spTree>
    <p:extLst>
      <p:ext uri="{BB962C8B-B14F-4D97-AF65-F5344CB8AC3E}">
        <p14:creationId xmlns:p14="http://schemas.microsoft.com/office/powerpoint/2010/main" val="23705592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84</a:t>
            </a:fld>
            <a:endParaRPr lang="en-US"/>
          </a:p>
        </p:txBody>
      </p:sp>
    </p:spTree>
    <p:extLst>
      <p:ext uri="{BB962C8B-B14F-4D97-AF65-F5344CB8AC3E}">
        <p14:creationId xmlns:p14="http://schemas.microsoft.com/office/powerpoint/2010/main" val="30478681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87</a:t>
            </a:fld>
            <a:endParaRPr lang="en-US"/>
          </a:p>
        </p:txBody>
      </p:sp>
    </p:spTree>
    <p:extLst>
      <p:ext uri="{BB962C8B-B14F-4D97-AF65-F5344CB8AC3E}">
        <p14:creationId xmlns:p14="http://schemas.microsoft.com/office/powerpoint/2010/main" val="26081673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88</a:t>
            </a:fld>
            <a:endParaRPr lang="en-US"/>
          </a:p>
        </p:txBody>
      </p:sp>
    </p:spTree>
    <p:extLst>
      <p:ext uri="{BB962C8B-B14F-4D97-AF65-F5344CB8AC3E}">
        <p14:creationId xmlns:p14="http://schemas.microsoft.com/office/powerpoint/2010/main" val="32100934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90</a:t>
            </a:fld>
            <a:endParaRPr lang="en-US"/>
          </a:p>
        </p:txBody>
      </p:sp>
    </p:spTree>
    <p:extLst>
      <p:ext uri="{BB962C8B-B14F-4D97-AF65-F5344CB8AC3E}">
        <p14:creationId xmlns:p14="http://schemas.microsoft.com/office/powerpoint/2010/main" val="1518718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a:t>
            </a:r>
            <a:r>
              <a:rPr lang="en-US" baseline="0" dirty="0" smtClean="0"/>
              <a:t> - 16</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12</a:t>
            </a:fld>
            <a:endParaRPr lang="en-US"/>
          </a:p>
        </p:txBody>
      </p:sp>
    </p:spTree>
    <p:extLst>
      <p:ext uri="{BB962C8B-B14F-4D97-AF65-F5344CB8AC3E}">
        <p14:creationId xmlns:p14="http://schemas.microsoft.com/office/powerpoint/2010/main" val="21355475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has over</a:t>
            </a:r>
            <a:r>
              <a:rPr lang="en-US" baseline="0" dirty="0" smtClean="0"/>
              <a:t> come the world.</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92</a:t>
            </a:fld>
            <a:endParaRPr lang="en-US"/>
          </a:p>
        </p:txBody>
      </p:sp>
    </p:spTree>
    <p:extLst>
      <p:ext uri="{BB962C8B-B14F-4D97-AF65-F5344CB8AC3E}">
        <p14:creationId xmlns:p14="http://schemas.microsoft.com/office/powerpoint/2010/main" val="25418357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Don’t be fooled… -</a:t>
            </a:r>
            <a:r>
              <a:rPr lang="en-US" dirty="0" smtClean="0"/>
              <a:t>This is the scariest fact</a:t>
            </a:r>
            <a:r>
              <a:rPr lang="en-US" baseline="0" dirty="0" smtClean="0"/>
              <a:t> in the bible! Many who believe they will go to heaven will be sent to hell. They went to church, they were “good” people, some better than all of us, but they don’t have Jesus! </a:t>
            </a:r>
          </a:p>
          <a:p>
            <a:endParaRPr lang="en-US" baseline="0" dirty="0" smtClean="0"/>
          </a:p>
          <a:p>
            <a:r>
              <a:rPr lang="en-US" baseline="0" dirty="0" smtClean="0"/>
              <a:t>Before the next slide &gt; </a:t>
            </a:r>
          </a:p>
          <a:p>
            <a:r>
              <a:rPr lang="en-US" baseline="0" dirty="0" smtClean="0"/>
              <a:t>Picture this – It’s judgement day and you see a GREAT WHITE THRONE, and you walk up still believing that you are getting into heaven, then the books are opened &amp; your name is missing in the Lamb’s Book of Life. Judgement is declared and you are sentenced to eternity in the lake of fire. As you are being pulled away by the angels you look to Jesus and plead your case… what will happen? Keep that in mind as we read Matt 7:21-23.</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97</a:t>
            </a:fld>
            <a:endParaRPr lang="en-US"/>
          </a:p>
        </p:txBody>
      </p:sp>
    </p:spTree>
    <p:extLst>
      <p:ext uri="{BB962C8B-B14F-4D97-AF65-F5344CB8AC3E}">
        <p14:creationId xmlns:p14="http://schemas.microsoft.com/office/powerpoint/2010/main" val="30653060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98</a:t>
            </a:fld>
            <a:endParaRPr lang="en-US"/>
          </a:p>
        </p:txBody>
      </p:sp>
    </p:spTree>
    <p:extLst>
      <p:ext uri="{BB962C8B-B14F-4D97-AF65-F5344CB8AC3E}">
        <p14:creationId xmlns:p14="http://schemas.microsoft.com/office/powerpoint/2010/main" val="5753238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never knew you,</a:t>
            </a:r>
            <a:r>
              <a:rPr lang="en-US" baseline="0" dirty="0" smtClean="0"/>
              <a:t> depart from me…”</a:t>
            </a:r>
            <a:endParaRPr lang="en-US" dirty="0" smtClean="0"/>
          </a:p>
          <a:p>
            <a:r>
              <a:rPr lang="en-US" dirty="0" smtClean="0"/>
              <a:t>Matt 7:23 -</a:t>
            </a:r>
            <a:r>
              <a:rPr lang="en-US" baseline="0" dirty="0" smtClean="0"/>
              <a:t> </a:t>
            </a:r>
            <a:r>
              <a:rPr lang="en-US" dirty="0" smtClean="0"/>
              <a:t>This</a:t>
            </a:r>
            <a:r>
              <a:rPr lang="en-US" baseline="0" dirty="0" smtClean="0"/>
              <a:t> is the scariest verse in the bible!</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99</a:t>
            </a:fld>
            <a:endParaRPr lang="en-US"/>
          </a:p>
        </p:txBody>
      </p:sp>
    </p:spTree>
    <p:extLst>
      <p:ext uri="{BB962C8B-B14F-4D97-AF65-F5344CB8AC3E}">
        <p14:creationId xmlns:p14="http://schemas.microsoft.com/office/powerpoint/2010/main" val="11860506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100</a:t>
            </a:fld>
            <a:endParaRPr lang="en-US"/>
          </a:p>
        </p:txBody>
      </p:sp>
    </p:spTree>
    <p:extLst>
      <p:ext uri="{BB962C8B-B14F-4D97-AF65-F5344CB8AC3E}">
        <p14:creationId xmlns:p14="http://schemas.microsoft.com/office/powerpoint/2010/main" val="30077296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101</a:t>
            </a:fld>
            <a:endParaRPr lang="en-US"/>
          </a:p>
        </p:txBody>
      </p:sp>
    </p:spTree>
    <p:extLst>
      <p:ext uri="{BB962C8B-B14F-4D97-AF65-F5344CB8AC3E}">
        <p14:creationId xmlns:p14="http://schemas.microsoft.com/office/powerpoint/2010/main" val="41084597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102</a:t>
            </a:fld>
            <a:endParaRPr lang="en-US"/>
          </a:p>
        </p:txBody>
      </p:sp>
    </p:spTree>
    <p:extLst>
      <p:ext uri="{BB962C8B-B14F-4D97-AF65-F5344CB8AC3E}">
        <p14:creationId xmlns:p14="http://schemas.microsoft.com/office/powerpoint/2010/main" val="41084597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should be reaching out to people even</a:t>
            </a:r>
            <a:r>
              <a:rPr lang="en-US" baseline="0" dirty="0" smtClean="0"/>
              <a:t> in our churches when their actions &amp; words don’t line up with what they profess, &amp; not just the church but this group, EVERYWHERE!!! </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103</a:t>
            </a:fld>
            <a:endParaRPr lang="en-US"/>
          </a:p>
        </p:txBody>
      </p:sp>
    </p:spTree>
    <p:extLst>
      <p:ext uri="{BB962C8B-B14F-4D97-AF65-F5344CB8AC3E}">
        <p14:creationId xmlns:p14="http://schemas.microsoft.com/office/powerpoint/2010/main" val="34190779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 we are there, people are leaving the church in droves. Many well known “leaders” and they are taking many with them. How can this be?</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104</a:t>
            </a:fld>
            <a:endParaRPr lang="en-US"/>
          </a:p>
        </p:txBody>
      </p:sp>
    </p:spTree>
    <p:extLst>
      <p:ext uri="{BB962C8B-B14F-4D97-AF65-F5344CB8AC3E}">
        <p14:creationId xmlns:p14="http://schemas.microsoft.com/office/powerpoint/2010/main" val="27135593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make sure your not following your pastor,</a:t>
            </a:r>
            <a:r>
              <a:rPr lang="en-US" baseline="0" dirty="0" smtClean="0"/>
              <a:t> friend, mom, dad, husband, wife, son, mom, dad – anyone. Because if that person leaves, dies whatever you will fall away too. </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105</a:t>
            </a:fld>
            <a:endParaRPr lang="en-US"/>
          </a:p>
        </p:txBody>
      </p:sp>
    </p:spTree>
    <p:extLst>
      <p:ext uri="{BB962C8B-B14F-4D97-AF65-F5344CB8AC3E}">
        <p14:creationId xmlns:p14="http://schemas.microsoft.com/office/powerpoint/2010/main" val="3077200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13</a:t>
            </a:fld>
            <a:endParaRPr lang="en-US"/>
          </a:p>
        </p:txBody>
      </p:sp>
    </p:spTree>
    <p:extLst>
      <p:ext uri="{BB962C8B-B14F-4D97-AF65-F5344CB8AC3E}">
        <p14:creationId xmlns:p14="http://schemas.microsoft.com/office/powerpoint/2010/main" val="34286174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leaving others to die </a:t>
            </a:r>
            <a:r>
              <a:rPr lang="en-US" dirty="0" err="1" smtClean="0"/>
              <a:t>Ezk</a:t>
            </a:r>
            <a:r>
              <a:rPr lang="en-US" dirty="0" smtClean="0"/>
              <a:t> 33 – Watchmen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106</a:t>
            </a:fld>
            <a:endParaRPr lang="en-US"/>
          </a:p>
        </p:txBody>
      </p:sp>
    </p:spTree>
    <p:extLst>
      <p:ext uri="{BB962C8B-B14F-4D97-AF65-F5344CB8AC3E}">
        <p14:creationId xmlns:p14="http://schemas.microsoft.com/office/powerpoint/2010/main" val="37000423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there is anyone here who isn’t 100% sure they are a FOLLOWER &amp; not just a believer in Jesus, this is a call to Salvation!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will</a:t>
            </a:r>
            <a:r>
              <a:rPr lang="en-US" baseline="0" dirty="0" smtClean="0"/>
              <a:t> pray. With all heads bowed and all eyes closed ask for hands for any who want saved then those who want to reaffirm their commitment to Jesus.</a:t>
            </a:r>
            <a:endParaRPr lang="en-US" dirty="0" smtClean="0"/>
          </a:p>
          <a:p>
            <a:endParaRPr lang="en-US" baseline="0" dirty="0" smtClean="0"/>
          </a:p>
          <a:p>
            <a:r>
              <a:rPr lang="en-US" b="1" baseline="0" dirty="0" smtClean="0"/>
              <a:t>Next slide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107</a:t>
            </a:fld>
            <a:endParaRPr lang="en-US"/>
          </a:p>
        </p:txBody>
      </p:sp>
    </p:spTree>
    <p:extLst>
      <p:ext uri="{BB962C8B-B14F-4D97-AF65-F5344CB8AC3E}">
        <p14:creationId xmlns:p14="http://schemas.microsoft.com/office/powerpoint/2010/main" val="15122116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108</a:t>
            </a:fld>
            <a:endParaRPr lang="en-US"/>
          </a:p>
        </p:txBody>
      </p:sp>
    </p:spTree>
    <p:extLst>
      <p:ext uri="{BB962C8B-B14F-4D97-AF65-F5344CB8AC3E}">
        <p14:creationId xmlns:p14="http://schemas.microsoft.com/office/powerpoint/2010/main" val="40688690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109</a:t>
            </a:fld>
            <a:endParaRPr lang="en-US"/>
          </a:p>
        </p:txBody>
      </p:sp>
    </p:spTree>
    <p:extLst>
      <p:ext uri="{BB962C8B-B14F-4D97-AF65-F5344CB8AC3E}">
        <p14:creationId xmlns:p14="http://schemas.microsoft.com/office/powerpoint/2010/main" val="1956990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FFFFFF"/>
                </a:solidFill>
              </a:rPr>
              <a:t>A dragon is basically a serpent on steroids.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FFFF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FFFFFF"/>
                </a:solidFill>
              </a:rPr>
              <a:t>Slide - 25</a:t>
            </a:r>
          </a:p>
        </p:txBody>
      </p:sp>
      <p:sp>
        <p:nvSpPr>
          <p:cNvPr id="4" name="Slide Number Placeholder 3"/>
          <p:cNvSpPr>
            <a:spLocks noGrp="1"/>
          </p:cNvSpPr>
          <p:nvPr>
            <p:ph type="sldNum" sz="quarter" idx="10"/>
          </p:nvPr>
        </p:nvSpPr>
        <p:spPr/>
        <p:txBody>
          <a:bodyPr/>
          <a:lstStyle/>
          <a:p>
            <a:fld id="{6C90797A-C009-4CA0-86DB-BA21271BFDB7}" type="slidenum">
              <a:rPr lang="en-US" smtClean="0"/>
              <a:t>18</a:t>
            </a:fld>
            <a:endParaRPr lang="en-US"/>
          </a:p>
        </p:txBody>
      </p:sp>
    </p:spTree>
    <p:extLst>
      <p:ext uri="{BB962C8B-B14F-4D97-AF65-F5344CB8AC3E}">
        <p14:creationId xmlns:p14="http://schemas.microsoft.com/office/powerpoint/2010/main" val="3353799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797A-C009-4CA0-86DB-BA21271BFDB7}" type="slidenum">
              <a:rPr lang="en-US" smtClean="0"/>
              <a:t>19</a:t>
            </a:fld>
            <a:endParaRPr lang="en-US"/>
          </a:p>
        </p:txBody>
      </p:sp>
    </p:spTree>
    <p:extLst>
      <p:ext uri="{BB962C8B-B14F-4D97-AF65-F5344CB8AC3E}">
        <p14:creationId xmlns:p14="http://schemas.microsoft.com/office/powerpoint/2010/main" val="402227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9000" y="1587500"/>
            <a:ext cx="10401300" cy="1454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113">
                <a:solidFill>
                  <a:srgbClr val="FFFFFF"/>
                </a:solidFill>
              </a:defRPr>
            </a:lvl1pPr>
          </a:lstStyle>
          <a:p>
            <a:pPr algn="ctr"/>
            <a:endParaRPr/>
          </a:p>
        </p:txBody>
      </p:sp>
      <p:sp>
        <p:nvSpPr>
          <p:cNvPr id="3" name="New Shape"/>
          <p:cNvSpPr>
            <a:spLocks noGrp="1"/>
          </p:cNvSpPr>
          <p:nvPr>
            <p:ph type="body" idx="1"/>
          </p:nvPr>
        </p:nvSpPr>
        <p:spPr>
          <a:xfrm>
            <a:off x="889000" y="3111499"/>
            <a:ext cx="104203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480">
                <a:solidFill>
                  <a:srgbClr val="FFFFFF"/>
                </a:solidFill>
              </a:defRPr>
            </a:lvl1pPr>
          </a:lstStyle>
          <a:p>
            <a:pPr algn="ctr"/>
            <a:endParaRPr/>
          </a:p>
        </p:txBody>
      </p:sp>
      <p:sp>
        <p:nvSpPr>
          <p:cNvPr id="4" name="New Shape"/>
          <p:cNvSpPr>
            <a:spLocks noGrp="1"/>
          </p:cNvSpPr>
          <p:nvPr>
            <p:ph type="body" idx="2"/>
          </p:nvPr>
        </p:nvSpPr>
        <p:spPr>
          <a:xfrm>
            <a:off x="889000" y="3937000"/>
            <a:ext cx="10426700" cy="476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593">
                <a:solidFill>
                  <a:srgbClr val="FFFFFF"/>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232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87450" y="787399"/>
            <a:ext cx="981075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endParaRP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7000">
                <a:solidFill>
                  <a:srgbClr val="FFFFFF"/>
                </a:solidFill>
              </a:defRPr>
            </a:lvl1pPr>
          </a:lstStyle>
          <a:p>
            <a:pPr algn="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endParaRP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2" Type="http://schemas.openxmlformats.org/officeDocument/2006/relationships/slideLayout" Target="../slideLayouts/slideLayout172.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 id="2147483760" r:id="rId112"/>
    <p:sldLayoutId id="2147483761" r:id="rId113"/>
    <p:sldLayoutId id="2147483762" r:id="rId114"/>
    <p:sldLayoutId id="2147483763" r:id="rId115"/>
    <p:sldLayoutId id="2147483764" r:id="rId116"/>
    <p:sldLayoutId id="2147483765" r:id="rId117"/>
    <p:sldLayoutId id="2147483766" r:id="rId118"/>
    <p:sldLayoutId id="2147483767" r:id="rId119"/>
    <p:sldLayoutId id="2147483768" r:id="rId120"/>
    <p:sldLayoutId id="2147483769" r:id="rId121"/>
    <p:sldLayoutId id="2147483770" r:id="rId122"/>
    <p:sldLayoutId id="2147483771" r:id="rId123"/>
    <p:sldLayoutId id="2147483772" r:id="rId124"/>
    <p:sldLayoutId id="2147483773" r:id="rId125"/>
    <p:sldLayoutId id="2147483774" r:id="rId126"/>
    <p:sldLayoutId id="2147483775" r:id="rId127"/>
    <p:sldLayoutId id="2147483776" r:id="rId128"/>
    <p:sldLayoutId id="2147483777" r:id="rId129"/>
    <p:sldLayoutId id="2147483778" r:id="rId130"/>
    <p:sldLayoutId id="2147483779" r:id="rId131"/>
    <p:sldLayoutId id="2147483780" r:id="rId132"/>
    <p:sldLayoutId id="2147483781" r:id="rId133"/>
    <p:sldLayoutId id="2147483782" r:id="rId134"/>
    <p:sldLayoutId id="2147483783" r:id="rId135"/>
    <p:sldLayoutId id="2147483784" r:id="rId136"/>
    <p:sldLayoutId id="2147483785" r:id="rId137"/>
    <p:sldLayoutId id="2147483786" r:id="rId138"/>
    <p:sldLayoutId id="2147483787" r:id="rId139"/>
    <p:sldLayoutId id="2147483788" r:id="rId140"/>
    <p:sldLayoutId id="2147483789" r:id="rId141"/>
    <p:sldLayoutId id="2147483790" r:id="rId142"/>
    <p:sldLayoutId id="2147483791" r:id="rId143"/>
    <p:sldLayoutId id="2147483792" r:id="rId144"/>
    <p:sldLayoutId id="2147483793" r:id="rId145"/>
    <p:sldLayoutId id="2147483794" r:id="rId146"/>
    <p:sldLayoutId id="2147483795" r:id="rId147"/>
    <p:sldLayoutId id="2147483796" r:id="rId148"/>
    <p:sldLayoutId id="2147483797" r:id="rId149"/>
    <p:sldLayoutId id="2147483798" r:id="rId150"/>
    <p:sldLayoutId id="2147483799" r:id="rId151"/>
    <p:sldLayoutId id="2147483800" r:id="rId152"/>
    <p:sldLayoutId id="2147483801" r:id="rId153"/>
    <p:sldLayoutId id="2147483802" r:id="rId154"/>
    <p:sldLayoutId id="2147483803" r:id="rId155"/>
    <p:sldLayoutId id="2147483804" r:id="rId156"/>
    <p:sldLayoutId id="2147483805" r:id="rId157"/>
    <p:sldLayoutId id="2147483806" r:id="rId158"/>
    <p:sldLayoutId id="2147483807" r:id="rId159"/>
    <p:sldLayoutId id="2147483808" r:id="rId160"/>
    <p:sldLayoutId id="2147483809" r:id="rId161"/>
    <p:sldLayoutId id="2147483810" r:id="rId162"/>
    <p:sldLayoutId id="2147483811" r:id="rId163"/>
    <p:sldLayoutId id="2147483812" r:id="rId164"/>
    <p:sldLayoutId id="2147483813" r:id="rId165"/>
    <p:sldLayoutId id="2147483814" r:id="rId166"/>
    <p:sldLayoutId id="2147483815" r:id="rId167"/>
    <p:sldLayoutId id="2147483816" r:id="rId168"/>
    <p:sldLayoutId id="2147483817" r:id="rId169"/>
    <p:sldLayoutId id="2147483818" r:id="rId170"/>
    <p:sldLayoutId id="2147483819" r:id="rId171"/>
    <p:sldLayoutId id="2147483820" r:id="rId17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7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7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71.xml"/></Relationships>
</file>

<file path=ppt/slides/_rels/slide10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2.xml"/><Relationship Id="rId1" Type="http://schemas.openxmlformats.org/officeDocument/2006/relationships/slideLayout" Target="../slideLayouts/slideLayout17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71.xml"/></Relationships>
</file>

<file path=ppt/slides/_rels/slide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21.xml"/><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22.xml"/><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24.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72.xml"/></Relationships>
</file>

<file path=ppt/slides/_rels/slide4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73.xml"/></Relationships>
</file>

<file path=ppt/slides/_rels/slide4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25.xml"/><Relationship Id="rId1" Type="http://schemas.openxmlformats.org/officeDocument/2006/relationships/slideLayout" Target="../slideLayouts/slideLayout76.xml"/></Relationships>
</file>

<file path=ppt/slides/_rels/slide44.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26.xml"/><Relationship Id="rId1" Type="http://schemas.openxmlformats.org/officeDocument/2006/relationships/slideLayout" Target="../slideLayouts/slideLayout78.xml"/></Relationships>
</file>

<file path=ppt/slides/_rels/slide45.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27.xml"/><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28.xml"/><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88.xml"/></Relationships>
</file>

<file path=ppt/slides/_rels/slide4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0.xml"/></Relationships>
</file>

<file path=ppt/slides/_rels/slide49.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29.xml"/><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4.xml"/></Relationships>
</file>

<file path=ppt/slides/_rels/slide51.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30.xml"/><Relationship Id="rId1" Type="http://schemas.openxmlformats.org/officeDocument/2006/relationships/slideLayout" Target="../slideLayouts/slideLayout95.xml"/></Relationships>
</file>

<file path=ppt/slides/_rels/slide52.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31.xml"/><Relationship Id="rId1" Type="http://schemas.openxmlformats.org/officeDocument/2006/relationships/slideLayout" Target="../slideLayouts/slideLayout96.xml"/></Relationships>
</file>

<file path=ppt/slides/_rels/slide53.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32.xml"/><Relationship Id="rId1" Type="http://schemas.openxmlformats.org/officeDocument/2006/relationships/slideLayout" Target="../slideLayouts/slideLayout99.xml"/></Relationships>
</file>

<file path=ppt/slides/_rels/slide54.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33.xml"/><Relationship Id="rId1" Type="http://schemas.openxmlformats.org/officeDocument/2006/relationships/slideLayout" Target="../slideLayouts/slideLayout103.xml"/></Relationships>
</file>

<file path=ppt/slides/_rels/slide55.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34.xml"/><Relationship Id="rId1" Type="http://schemas.openxmlformats.org/officeDocument/2006/relationships/slideLayout" Target="../slideLayouts/slideLayout104.xml"/></Relationships>
</file>

<file path=ppt/slides/_rels/slide5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06.xml"/></Relationships>
</file>

<file path=ppt/slides/_rels/slide57.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35.xml"/><Relationship Id="rId1" Type="http://schemas.openxmlformats.org/officeDocument/2006/relationships/slideLayout" Target="../slideLayouts/slideLayout108.xml"/></Relationships>
</file>

<file path=ppt/slides/_rels/slide5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10.xml"/></Relationships>
</file>

<file path=ppt/slides/_rels/slide59.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36.xml"/><Relationship Id="rId1" Type="http://schemas.openxmlformats.org/officeDocument/2006/relationships/slideLayout" Target="../slideLayouts/slideLayout111.xml"/></Relationships>
</file>

<file path=ppt/slides/_rels/slide6.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37.xml"/><Relationship Id="rId1" Type="http://schemas.openxmlformats.org/officeDocument/2006/relationships/slideLayout" Target="../slideLayouts/slideLayout114.xml"/></Relationships>
</file>

<file path=ppt/slides/_rels/slide6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16.xml"/></Relationships>
</file>

<file path=ppt/slides/_rels/slide62.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38.xml"/><Relationship Id="rId1" Type="http://schemas.openxmlformats.org/officeDocument/2006/relationships/slideLayout" Target="../slideLayouts/slideLayout118.xml"/></Relationships>
</file>

<file path=ppt/slides/_rels/slide6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20.xml"/></Relationships>
</file>

<file path=ppt/slides/_rels/slide64.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39.xml"/><Relationship Id="rId1" Type="http://schemas.openxmlformats.org/officeDocument/2006/relationships/slideLayout" Target="../slideLayouts/slideLayout121.xml"/></Relationships>
</file>

<file path=ppt/slides/_rels/slide65.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40.xml"/><Relationship Id="rId1" Type="http://schemas.openxmlformats.org/officeDocument/2006/relationships/slideLayout" Target="../slideLayouts/slideLayout124.xml"/></Relationships>
</file>

<file path=ppt/slides/_rels/slide66.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41.xml"/><Relationship Id="rId1" Type="http://schemas.openxmlformats.org/officeDocument/2006/relationships/slideLayout" Target="../slideLayouts/slideLayout126.xml"/></Relationships>
</file>

<file path=ppt/slides/_rels/slide6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28.xml"/></Relationships>
</file>

<file path=ppt/slides/_rels/slide68.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42.xml"/><Relationship Id="rId1" Type="http://schemas.openxmlformats.org/officeDocument/2006/relationships/slideLayout" Target="../slideLayouts/slideLayout131.xml"/></Relationships>
</file>

<file path=ppt/slides/_rels/slide69.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43.xml"/><Relationship Id="rId1" Type="http://schemas.openxmlformats.org/officeDocument/2006/relationships/slideLayout" Target="../slideLayouts/slideLayout134.xml"/></Relationships>
</file>

<file path=ppt/slides/_rels/slide7.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44.xml"/><Relationship Id="rId1" Type="http://schemas.openxmlformats.org/officeDocument/2006/relationships/slideLayout" Target="../slideLayouts/slideLayout136.xml"/></Relationships>
</file>

<file path=ppt/slides/_rels/slide71.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45.xml"/><Relationship Id="rId1" Type="http://schemas.openxmlformats.org/officeDocument/2006/relationships/slideLayout" Target="../slideLayouts/slideLayout142.xml"/></Relationships>
</file>

<file path=ppt/slides/_rels/slide72.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46.xml"/><Relationship Id="rId1" Type="http://schemas.openxmlformats.org/officeDocument/2006/relationships/slideLayout" Target="../slideLayouts/slideLayout146.xml"/></Relationships>
</file>

<file path=ppt/slides/_rels/slide73.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47.xml"/><Relationship Id="rId1" Type="http://schemas.openxmlformats.org/officeDocument/2006/relationships/slideLayout" Target="../slideLayouts/slideLayout147.xml"/></Relationships>
</file>

<file path=ppt/slides/_rels/slide74.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48.xml"/><Relationship Id="rId1" Type="http://schemas.openxmlformats.org/officeDocument/2006/relationships/slideLayout" Target="../slideLayouts/slideLayout150.xml"/></Relationships>
</file>

<file path=ppt/slides/_rels/slide75.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49.xml"/><Relationship Id="rId1" Type="http://schemas.openxmlformats.org/officeDocument/2006/relationships/slideLayout" Target="../slideLayouts/slideLayout152.xml"/></Relationships>
</file>

<file path=ppt/slides/_rels/slide76.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50.xml"/><Relationship Id="rId1" Type="http://schemas.openxmlformats.org/officeDocument/2006/relationships/slideLayout" Target="../slideLayouts/slideLayout153.xml"/></Relationships>
</file>

<file path=ppt/slides/_rels/slide77.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51.xml"/><Relationship Id="rId1" Type="http://schemas.openxmlformats.org/officeDocument/2006/relationships/slideLayout" Target="../slideLayouts/slideLayout154.xml"/></Relationships>
</file>

<file path=ppt/slides/_rels/slide78.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52.xml"/><Relationship Id="rId1" Type="http://schemas.openxmlformats.org/officeDocument/2006/relationships/slideLayout" Target="../slideLayouts/slideLayout155.xml"/></Relationships>
</file>

<file path=ppt/slides/_rels/slide79.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53.xml"/><Relationship Id="rId1" Type="http://schemas.openxmlformats.org/officeDocument/2006/relationships/slideLayout" Target="../slideLayouts/slideLayout160.xml"/></Relationships>
</file>

<file path=ppt/slides/_rels/slide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62.xml"/></Relationships>
</file>

<file path=ppt/slides/_rels/slide81.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54.xml"/><Relationship Id="rId1" Type="http://schemas.openxmlformats.org/officeDocument/2006/relationships/slideLayout" Target="../slideLayouts/slideLayout164.xml"/></Relationships>
</file>

<file path=ppt/slides/_rels/slide82.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55.xml"/><Relationship Id="rId1" Type="http://schemas.openxmlformats.org/officeDocument/2006/relationships/slideLayout" Target="../slideLayouts/slideLayout168.xml"/></Relationships>
</file>

<file path=ppt/slides/_rels/slide8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69.xml"/></Relationships>
</file>

<file path=ppt/slides/_rels/slide84.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56.xml"/><Relationship Id="rId1" Type="http://schemas.openxmlformats.org/officeDocument/2006/relationships/slideLayout" Target="../slideLayouts/slideLayout17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71.xml"/></Relationships>
</file>

<file path=ppt/slides/_rels/slide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1.xml"/></Relationships>
</file>

<file path=ppt/slides/_rels/slide9.xml.rels><?xml version="1.0" encoding="UTF-8" standalone="yes"?>
<Relationships xmlns="http://schemas.openxmlformats.org/package/2006/relationships"><Relationship Id="rId3" Type="http://schemas.openxmlformats.org/officeDocument/2006/relationships/image" Target="../media/image1.bmp"/><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71.xml"/></Relationships>
</file>

<file path=ppt/slides/_rels/slide9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71.xml"/></Relationships>
</file>

<file path=ppt/slides/_rels/slide9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7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7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09600" y="4876800"/>
            <a:ext cx="6248400" cy="1454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ctr">
              <a:defRPr sz="6113">
                <a:solidFill>
                  <a:srgbClr val="FFFFFF"/>
                </a:solidFill>
              </a:defRPr>
            </a:lvl1pPr>
          </a:lstStyle>
          <a:p>
            <a:pPr algn="ctr"/>
            <a:r>
              <a:rPr sz="6113" b="0" dirty="0">
                <a:solidFill>
                  <a:srgbClr val="FFFF00"/>
                </a:solidFill>
              </a:rPr>
              <a:t>The Tactics of the enemy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Description: </a:t>
            </a:r>
            <a:r>
              <a:rPr sz="6813" b="0" dirty="0" err="1">
                <a:solidFill>
                  <a:srgbClr val="FFFFFF"/>
                </a:solidFill>
              </a:rPr>
              <a:t>Ezk</a:t>
            </a:r>
            <a:r>
              <a:rPr sz="6813" b="0" dirty="0">
                <a:solidFill>
                  <a:srgbClr val="FFFFFF"/>
                </a:solidFill>
              </a:rPr>
              <a:t> 28:12-19</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82649" y="381000"/>
            <a:ext cx="10433050" cy="4114800"/>
          </a:xfrm>
        </p:spPr>
        <p:txBody>
          <a:bodyPr>
            <a:normAutofit fontScale="62500" lnSpcReduction="20000"/>
          </a:bodyPr>
          <a:lstStyle/>
          <a:p>
            <a:endParaRPr lang="en-US" dirty="0"/>
          </a:p>
          <a:p>
            <a:r>
              <a:rPr lang="en-US" dirty="0">
                <a:solidFill>
                  <a:srgbClr val="FF0000"/>
                </a:solidFill>
              </a:rPr>
              <a:t>“Enter by the narrow gate; for wide is the gate and broad is the way that leads to destruction, and there are many who go in by it. Because narrow is the gate and difficult is the way which leads to life, and there are few who find it. </a:t>
            </a:r>
          </a:p>
          <a:p>
            <a:endParaRPr lang="en-US" dirty="0"/>
          </a:p>
        </p:txBody>
      </p:sp>
      <p:sp>
        <p:nvSpPr>
          <p:cNvPr id="3" name="Text Placeholder 2"/>
          <p:cNvSpPr>
            <a:spLocks noGrp="1"/>
          </p:cNvSpPr>
          <p:nvPr>
            <p:ph type="body" idx="1"/>
          </p:nvPr>
        </p:nvSpPr>
        <p:spPr>
          <a:xfrm>
            <a:off x="1295400" y="5181600"/>
            <a:ext cx="9493250" cy="577850"/>
          </a:xfrm>
        </p:spPr>
        <p:txBody>
          <a:bodyPr>
            <a:normAutofit lnSpcReduction="10000"/>
          </a:bodyPr>
          <a:lstStyle/>
          <a:p>
            <a:pPr algn="r"/>
            <a:r>
              <a:rPr lang="en-US" dirty="0" smtClean="0"/>
              <a:t>Matt 7:13-14</a:t>
            </a:r>
            <a:endParaRPr lang="en-US" dirty="0"/>
          </a:p>
        </p:txBody>
      </p:sp>
    </p:spTree>
    <p:extLst>
      <p:ext uri="{BB962C8B-B14F-4D97-AF65-F5344CB8AC3E}">
        <p14:creationId xmlns:p14="http://schemas.microsoft.com/office/powerpoint/2010/main" val="364483222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990600" y="304800"/>
            <a:ext cx="10433050" cy="1498600"/>
          </a:xfrm>
        </p:spPr>
        <p:txBody>
          <a:bodyPr>
            <a:normAutofit fontScale="77500" lnSpcReduction="20000"/>
          </a:bodyPr>
          <a:lstStyle/>
          <a:p>
            <a:r>
              <a:rPr lang="en-US" dirty="0" smtClean="0"/>
              <a:t>How many Jews left in the exodus?</a:t>
            </a:r>
            <a:endParaRPr lang="en-US" dirty="0"/>
          </a:p>
        </p:txBody>
      </p:sp>
      <p:sp>
        <p:nvSpPr>
          <p:cNvPr id="3" name="Text Placeholder 2"/>
          <p:cNvSpPr>
            <a:spLocks noGrp="1"/>
          </p:cNvSpPr>
          <p:nvPr>
            <p:ph type="body" idx="1"/>
          </p:nvPr>
        </p:nvSpPr>
        <p:spPr>
          <a:xfrm>
            <a:off x="1524000" y="2133600"/>
            <a:ext cx="9493250" cy="577850"/>
          </a:xfrm>
        </p:spPr>
        <p:txBody>
          <a:bodyPr>
            <a:normAutofit lnSpcReduction="10000"/>
          </a:bodyPr>
          <a:lstStyle/>
          <a:p>
            <a:r>
              <a:rPr lang="en-US" dirty="0" smtClean="0">
                <a:solidFill>
                  <a:srgbClr val="FFFF00"/>
                </a:solidFill>
              </a:rPr>
              <a:t>Somewhere between 600,000-900,000.</a:t>
            </a:r>
            <a:endParaRPr lang="en-US" dirty="0">
              <a:solidFill>
                <a:srgbClr val="FFFF00"/>
              </a:solidFill>
            </a:endParaRPr>
          </a:p>
        </p:txBody>
      </p:sp>
      <p:sp>
        <p:nvSpPr>
          <p:cNvPr id="4" name="Text Placeholder 1"/>
          <p:cNvSpPr txBox="1">
            <a:spLocks/>
          </p:cNvSpPr>
          <p:nvPr/>
        </p:nvSpPr>
        <p:spPr>
          <a:xfrm>
            <a:off x="1118839" y="2819400"/>
            <a:ext cx="10433050" cy="1498600"/>
          </a:xfrm>
          <a:prstGeom prst="rect">
            <a:avLst/>
          </a:prstGeom>
          <a:noFill/>
          <a:ln w="9525" cap="flat" cmpd="sng" algn="ctr">
            <a:noFill/>
            <a:prstDash val="solid"/>
          </a:ln>
          <a:effectLst/>
        </p:spPr>
        <p:txBody>
          <a:bodyPr anchor="b">
            <a:normAutofit fontScale="77500" lnSpcReduction="20000"/>
          </a:bodyPr>
          <a:lstStyle>
            <a:lvl1pPr algn="ctr">
              <a:defRPr sz="6813">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t>Of those original Jews, how many entered the promised land?</a:t>
            </a:r>
            <a:endParaRPr lang="en-US" dirty="0"/>
          </a:p>
        </p:txBody>
      </p:sp>
      <p:sp>
        <p:nvSpPr>
          <p:cNvPr id="5" name="Text Placeholder 2"/>
          <p:cNvSpPr txBox="1">
            <a:spLocks/>
          </p:cNvSpPr>
          <p:nvPr/>
        </p:nvSpPr>
        <p:spPr>
          <a:xfrm>
            <a:off x="1588739" y="4349594"/>
            <a:ext cx="9493250" cy="763859"/>
          </a:xfrm>
          <a:prstGeom prst="rect">
            <a:avLst/>
          </a:prstGeom>
          <a:noFill/>
          <a:ln w="9525" cap="flat" cmpd="sng" algn="ctr">
            <a:noFill/>
            <a:prstDash val="solid"/>
          </a:ln>
          <a:effectLst/>
        </p:spPr>
        <p:txBody>
          <a:bodyPr anchor="t">
            <a:no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6000" dirty="0" smtClean="0">
                <a:solidFill>
                  <a:srgbClr val="FFFF00"/>
                </a:solidFill>
              </a:rPr>
              <a:t>2 </a:t>
            </a:r>
            <a:r>
              <a:rPr lang="en-US" sz="2800" dirty="0" smtClean="0">
                <a:solidFill>
                  <a:srgbClr val="FFFF00"/>
                </a:solidFill>
              </a:rPr>
              <a:t>Joshua &amp; Caleb</a:t>
            </a:r>
            <a:endParaRPr lang="en-US" sz="6000" dirty="0">
              <a:solidFill>
                <a:srgbClr val="FFFF00"/>
              </a:solidFill>
            </a:endParaRPr>
          </a:p>
        </p:txBody>
      </p:sp>
      <p:sp>
        <p:nvSpPr>
          <p:cNvPr id="6" name="Text Placeholder 2"/>
          <p:cNvSpPr txBox="1">
            <a:spLocks/>
          </p:cNvSpPr>
          <p:nvPr/>
        </p:nvSpPr>
        <p:spPr>
          <a:xfrm>
            <a:off x="1588739" y="5594350"/>
            <a:ext cx="9493250" cy="577850"/>
          </a:xfrm>
          <a:prstGeom prst="rect">
            <a:avLst/>
          </a:prstGeom>
          <a:noFill/>
          <a:ln w="9525" cap="flat" cmpd="sng" algn="ctr">
            <a:noFill/>
            <a:prstDash val="solid"/>
          </a:ln>
          <a:effectLst/>
        </p:spPr>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solidFill>
                  <a:srgbClr val="00B0F0"/>
                </a:solidFill>
              </a:rPr>
              <a:t>0.000333…% of 600,000</a:t>
            </a:r>
            <a:endParaRPr lang="en-US" dirty="0">
              <a:solidFill>
                <a:srgbClr val="00B0F0"/>
              </a:solidFill>
            </a:endParaRPr>
          </a:p>
        </p:txBody>
      </p:sp>
    </p:spTree>
    <p:extLst>
      <p:ext uri="{BB962C8B-B14F-4D97-AF65-F5344CB8AC3E}">
        <p14:creationId xmlns:p14="http://schemas.microsoft.com/office/powerpoint/2010/main" val="7033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000" fill="hold"/>
                                        <p:tgtEl>
                                          <p:spTgt spid="6"/>
                                        </p:tgtEl>
                                        <p:attrNameLst>
                                          <p:attrName>ppt_x</p:attrName>
                                        </p:attrNameLst>
                                      </p:cBhvr>
                                      <p:tavLst>
                                        <p:tav tm="0">
                                          <p:val>
                                            <p:strVal val="1+#ppt_w/2"/>
                                          </p:val>
                                        </p:tav>
                                        <p:tav tm="100000">
                                          <p:val>
                                            <p:strVal val="#ppt_x"/>
                                          </p:val>
                                        </p:tav>
                                      </p:tavLst>
                                    </p:anim>
                                    <p:anim calcmode="lin" valueType="num">
                                      <p:cBhvr additive="base">
                                        <p:cTn id="20" dur="7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build="p"/>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990600" y="304800"/>
            <a:ext cx="10433050" cy="1498600"/>
          </a:xfrm>
        </p:spPr>
        <p:txBody>
          <a:bodyPr>
            <a:normAutofit fontScale="77500" lnSpcReduction="20000"/>
          </a:bodyPr>
          <a:lstStyle/>
          <a:p>
            <a:r>
              <a:rPr lang="en-US" dirty="0" smtClean="0"/>
              <a:t>How many </a:t>
            </a:r>
            <a:r>
              <a:rPr lang="en-US" dirty="0" smtClean="0"/>
              <a:t>people survived the flood?</a:t>
            </a:r>
            <a:endParaRPr lang="en-US" dirty="0"/>
          </a:p>
        </p:txBody>
      </p:sp>
      <p:sp>
        <p:nvSpPr>
          <p:cNvPr id="3" name="Text Placeholder 2"/>
          <p:cNvSpPr>
            <a:spLocks noGrp="1"/>
          </p:cNvSpPr>
          <p:nvPr>
            <p:ph type="body" idx="1"/>
          </p:nvPr>
        </p:nvSpPr>
        <p:spPr>
          <a:xfrm>
            <a:off x="1524000" y="2362200"/>
            <a:ext cx="9493250" cy="1644650"/>
          </a:xfrm>
        </p:spPr>
        <p:txBody>
          <a:bodyPr>
            <a:noAutofit/>
          </a:bodyPr>
          <a:lstStyle/>
          <a:p>
            <a:r>
              <a:rPr lang="en-US" sz="28700" dirty="0" smtClean="0">
                <a:solidFill>
                  <a:srgbClr val="FFFF00"/>
                </a:solidFill>
              </a:rPr>
              <a:t>8</a:t>
            </a:r>
            <a:endParaRPr lang="en-US" sz="28700" dirty="0">
              <a:solidFill>
                <a:srgbClr val="FFFF00"/>
              </a:solidFill>
            </a:endParaRPr>
          </a:p>
        </p:txBody>
      </p:sp>
    </p:spTree>
    <p:extLst>
      <p:ext uri="{BB962C8B-B14F-4D97-AF65-F5344CB8AC3E}">
        <p14:creationId xmlns:p14="http://schemas.microsoft.com/office/powerpoint/2010/main" val="208789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914400" y="533400"/>
            <a:ext cx="10433050" cy="1752600"/>
          </a:xfrm>
        </p:spPr>
        <p:txBody>
          <a:bodyPr>
            <a:normAutofit fontScale="92500" lnSpcReduction="20000"/>
          </a:bodyPr>
          <a:lstStyle/>
          <a:p>
            <a:r>
              <a:rPr lang="en-US" dirty="0" smtClean="0"/>
              <a:t>What does that have to do with this group? </a:t>
            </a:r>
            <a:endParaRPr lang="en-US" dirty="0"/>
          </a:p>
        </p:txBody>
      </p:sp>
      <p:sp>
        <p:nvSpPr>
          <p:cNvPr id="3" name="Text Placeholder 2"/>
          <p:cNvSpPr>
            <a:spLocks noGrp="1"/>
          </p:cNvSpPr>
          <p:nvPr>
            <p:ph type="body" idx="1"/>
          </p:nvPr>
        </p:nvSpPr>
        <p:spPr>
          <a:xfrm>
            <a:off x="1346199" y="3733800"/>
            <a:ext cx="9493250" cy="1828800"/>
          </a:xfrm>
        </p:spPr>
        <p:txBody>
          <a:bodyPr>
            <a:normAutofit/>
          </a:bodyPr>
          <a:lstStyle/>
          <a:p>
            <a:r>
              <a:rPr lang="en-US" sz="4400" dirty="0" smtClean="0">
                <a:solidFill>
                  <a:srgbClr val="FFFF00"/>
                </a:solidFill>
              </a:rPr>
              <a:t>The deception of salvation may be Satan’s greatest tool in our country!</a:t>
            </a:r>
            <a:endParaRPr lang="en-US" sz="4400" dirty="0">
              <a:solidFill>
                <a:srgbClr val="FFFF00"/>
              </a:solidFill>
            </a:endParaRPr>
          </a:p>
        </p:txBody>
      </p:sp>
    </p:spTree>
    <p:extLst>
      <p:ext uri="{BB962C8B-B14F-4D97-AF65-F5344CB8AC3E}">
        <p14:creationId xmlns:p14="http://schemas.microsoft.com/office/powerpoint/2010/main" val="60633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82649" y="1295400"/>
            <a:ext cx="10433050" cy="2305050"/>
          </a:xfrm>
        </p:spPr>
        <p:txBody>
          <a:bodyPr>
            <a:normAutofit/>
          </a:bodyPr>
          <a:lstStyle/>
          <a:p>
            <a:r>
              <a:rPr lang="en-US" dirty="0" smtClean="0"/>
              <a:t>What happens when we live prophesy?</a:t>
            </a:r>
            <a:endParaRPr lang="en-US" dirty="0"/>
          </a:p>
        </p:txBody>
      </p:sp>
      <p:sp>
        <p:nvSpPr>
          <p:cNvPr id="3" name="Text Placeholder 2"/>
          <p:cNvSpPr>
            <a:spLocks noGrp="1"/>
          </p:cNvSpPr>
          <p:nvPr>
            <p:ph type="body" idx="1"/>
          </p:nvPr>
        </p:nvSpPr>
        <p:spPr>
          <a:xfrm>
            <a:off x="1371600" y="3962400"/>
            <a:ext cx="9493250" cy="1905000"/>
          </a:xfrm>
        </p:spPr>
        <p:txBody>
          <a:bodyPr>
            <a:normAutofit/>
          </a:bodyPr>
          <a:lstStyle/>
          <a:p>
            <a:r>
              <a:rPr lang="en-US" dirty="0" smtClean="0">
                <a:solidFill>
                  <a:srgbClr val="FFFF00"/>
                </a:solidFill>
              </a:rPr>
              <a:t>We are told, in the last days, many will fall away from the faith.</a:t>
            </a:r>
            <a:endParaRPr lang="en-US" dirty="0">
              <a:solidFill>
                <a:srgbClr val="FFFF00"/>
              </a:solidFill>
            </a:endParaRPr>
          </a:p>
        </p:txBody>
      </p:sp>
    </p:spTree>
    <p:extLst>
      <p:ext uri="{BB962C8B-B14F-4D97-AF65-F5344CB8AC3E}">
        <p14:creationId xmlns:p14="http://schemas.microsoft.com/office/powerpoint/2010/main" val="39052300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38200" y="1600200"/>
            <a:ext cx="10433050" cy="1498600"/>
          </a:xfrm>
        </p:spPr>
        <p:txBody>
          <a:bodyPr>
            <a:normAutofit fontScale="77500" lnSpcReduction="20000"/>
          </a:bodyPr>
          <a:lstStyle/>
          <a:p>
            <a:r>
              <a:rPr lang="en-US" dirty="0" smtClean="0"/>
              <a:t>The people leaving were believers, not followers of Jesus</a:t>
            </a:r>
            <a:endParaRPr lang="en-US" dirty="0"/>
          </a:p>
        </p:txBody>
      </p:sp>
      <p:sp>
        <p:nvSpPr>
          <p:cNvPr id="3" name="Text Placeholder 2"/>
          <p:cNvSpPr>
            <a:spLocks noGrp="1"/>
          </p:cNvSpPr>
          <p:nvPr>
            <p:ph type="body" idx="1"/>
          </p:nvPr>
        </p:nvSpPr>
        <p:spPr>
          <a:xfrm>
            <a:off x="1295400" y="4495800"/>
            <a:ext cx="9493250" cy="577850"/>
          </a:xfrm>
        </p:spPr>
        <p:txBody>
          <a:bodyPr>
            <a:normAutofit lnSpcReduction="10000"/>
          </a:bodyPr>
          <a:lstStyle/>
          <a:p>
            <a:r>
              <a:rPr lang="en-US" dirty="0" smtClean="0">
                <a:solidFill>
                  <a:srgbClr val="FFFF00"/>
                </a:solidFill>
              </a:rPr>
              <a:t>When the people they followed left so did they.</a:t>
            </a:r>
            <a:endParaRPr lang="en-US" dirty="0">
              <a:solidFill>
                <a:srgbClr val="FFFF00"/>
              </a:solidFill>
            </a:endParaRPr>
          </a:p>
        </p:txBody>
      </p:sp>
    </p:spTree>
    <p:extLst>
      <p:ext uri="{BB962C8B-B14F-4D97-AF65-F5344CB8AC3E}">
        <p14:creationId xmlns:p14="http://schemas.microsoft.com/office/powerpoint/2010/main" val="12866511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82649" y="457200"/>
            <a:ext cx="10433050" cy="3143250"/>
          </a:xfrm>
        </p:spPr>
        <p:txBody>
          <a:bodyPr>
            <a:normAutofit lnSpcReduction="10000"/>
          </a:bodyPr>
          <a:lstStyle/>
          <a:p>
            <a:r>
              <a:rPr lang="en-US" dirty="0" smtClean="0"/>
              <a:t>Many of us are not giving Jesus </a:t>
            </a:r>
            <a:r>
              <a:rPr lang="en-US" b="1" dirty="0" smtClean="0"/>
              <a:t>ALL </a:t>
            </a:r>
            <a:r>
              <a:rPr lang="en-US" dirty="0" smtClean="0"/>
              <a:t>of us. We are giving some of us. </a:t>
            </a:r>
            <a:endParaRPr lang="en-US" dirty="0"/>
          </a:p>
        </p:txBody>
      </p:sp>
      <p:sp>
        <p:nvSpPr>
          <p:cNvPr id="3" name="Text Placeholder 2"/>
          <p:cNvSpPr>
            <a:spLocks noGrp="1"/>
          </p:cNvSpPr>
          <p:nvPr>
            <p:ph type="body" idx="1"/>
          </p:nvPr>
        </p:nvSpPr>
        <p:spPr>
          <a:xfrm>
            <a:off x="685800" y="4419600"/>
            <a:ext cx="10820400" cy="1371600"/>
          </a:xfrm>
        </p:spPr>
        <p:txBody>
          <a:bodyPr>
            <a:noAutofit/>
          </a:bodyPr>
          <a:lstStyle/>
          <a:p>
            <a:r>
              <a:rPr lang="en-US" sz="4800" dirty="0" smtClean="0">
                <a:solidFill>
                  <a:srgbClr val="7030A0"/>
                </a:solidFill>
              </a:rPr>
              <a:t>We can turn around </a:t>
            </a:r>
            <a:r>
              <a:rPr lang="en-US" sz="4800" b="1" dirty="0" smtClean="0">
                <a:solidFill>
                  <a:srgbClr val="7030A0"/>
                </a:solidFill>
              </a:rPr>
              <a:t>RIGHT NOW!!!</a:t>
            </a:r>
            <a:endParaRPr lang="en-US" sz="4800" dirty="0">
              <a:solidFill>
                <a:srgbClr val="7030A0"/>
              </a:solidFill>
            </a:endParaRPr>
          </a:p>
        </p:txBody>
      </p:sp>
    </p:spTree>
    <p:extLst>
      <p:ext uri="{BB962C8B-B14F-4D97-AF65-F5344CB8AC3E}">
        <p14:creationId xmlns:p14="http://schemas.microsoft.com/office/powerpoint/2010/main" val="12713395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82649" y="1752600"/>
            <a:ext cx="10433050" cy="4038600"/>
          </a:xfrm>
        </p:spPr>
        <p:txBody>
          <a:bodyPr>
            <a:noAutofit/>
          </a:bodyPr>
          <a:lstStyle/>
          <a:p>
            <a:r>
              <a:rPr lang="en-US" sz="11500" dirty="0" smtClean="0"/>
              <a:t>THE CALL OF THE </a:t>
            </a:r>
          </a:p>
          <a:p>
            <a:r>
              <a:rPr lang="en-US" sz="11500" dirty="0" smtClean="0"/>
              <a:t>HOLY SPIRIT</a:t>
            </a:r>
            <a:endParaRPr lang="en-US" sz="11500" dirty="0"/>
          </a:p>
        </p:txBody>
      </p:sp>
    </p:spTree>
    <p:extLst>
      <p:ext uri="{BB962C8B-B14F-4D97-AF65-F5344CB8AC3E}">
        <p14:creationId xmlns:p14="http://schemas.microsoft.com/office/powerpoint/2010/main" val="346738103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p:nvPr>
        </p:nvSpPr>
        <p:spPr>
          <a:xfrm>
            <a:off x="838200" y="1447800"/>
            <a:ext cx="6013450" cy="1498600"/>
          </a:xfrm>
        </p:spPr>
        <p:txBody>
          <a:bodyPr/>
          <a:lstStyle/>
          <a:p>
            <a:r>
              <a:rPr lang="en-US" dirty="0" smtClean="0"/>
              <a:t>PRAYER</a:t>
            </a:r>
            <a:endParaRPr lang="en-US" dirty="0"/>
          </a:p>
        </p:txBody>
      </p:sp>
    </p:spTree>
    <p:extLst>
      <p:ext uri="{BB962C8B-B14F-4D97-AF65-F5344CB8AC3E}">
        <p14:creationId xmlns:p14="http://schemas.microsoft.com/office/powerpoint/2010/main" val="185300699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p:txBody>
          <a:bodyPr/>
          <a:lstStyle/>
          <a:p>
            <a:r>
              <a:rPr lang="en-US" dirty="0" smtClean="0"/>
              <a:t>Comments &amp; Feedback</a:t>
            </a:r>
            <a:endParaRPr lang="en-US" dirty="0"/>
          </a:p>
        </p:txBody>
      </p:sp>
    </p:spTree>
    <p:extLst>
      <p:ext uri="{BB962C8B-B14F-4D97-AF65-F5344CB8AC3E}">
        <p14:creationId xmlns:p14="http://schemas.microsoft.com/office/powerpoint/2010/main" val="1965045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381000" y="228600"/>
            <a:ext cx="11582400" cy="1219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ctr">
              <a:defRPr sz="6813">
                <a:solidFill>
                  <a:srgbClr val="FFFFFF"/>
                </a:solidFill>
              </a:defRPr>
            </a:lvl1pPr>
          </a:lstStyle>
          <a:p>
            <a:pPr algn="ctr"/>
            <a:r>
              <a:rPr sz="6813" b="0" dirty="0">
                <a:solidFill>
                  <a:srgbClr val="FFFFFF"/>
                </a:solidFill>
              </a:rPr>
              <a:t>He was the seal of perfection - full of wisdom &amp; perfect in beauty</a:t>
            </a:r>
          </a:p>
        </p:txBody>
      </p:sp>
      <p:sp>
        <p:nvSpPr>
          <p:cNvPr id="4" name="New Shape"/>
          <p:cNvSpPr>
            <a:spLocks noGrp="1"/>
          </p:cNvSpPr>
          <p:nvPr>
            <p:ph type="body"/>
          </p:nvPr>
        </p:nvSpPr>
        <p:spPr>
          <a:xfrm>
            <a:off x="914400" y="1600200"/>
            <a:ext cx="10433050" cy="914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47500" lnSpcReduction="20000"/>
          </a:bodyPr>
          <a:lstStyle>
            <a:lvl1pPr algn="ctr">
              <a:defRPr sz="6813">
                <a:solidFill>
                  <a:srgbClr val="FFFFFF"/>
                </a:solidFill>
              </a:defRPr>
            </a:lvl1pPr>
          </a:lstStyle>
          <a:p>
            <a:pPr marL="857250" indent="-857250" algn="ctr">
              <a:buFont typeface="Arial" panose="020B0604020202020204" pitchFamily="34" charset="0"/>
              <a:buChar char="•"/>
            </a:pPr>
            <a:r>
              <a:rPr sz="6813" b="0" dirty="0">
                <a:solidFill>
                  <a:srgbClr val="FFFF00"/>
                </a:solidFill>
              </a:rPr>
              <a:t>He was covered/studded with every precious stone.</a:t>
            </a:r>
          </a:p>
        </p:txBody>
      </p:sp>
      <p:sp>
        <p:nvSpPr>
          <p:cNvPr id="5" name="New Shape"/>
          <p:cNvSpPr>
            <a:spLocks noGrp="1"/>
          </p:cNvSpPr>
          <p:nvPr>
            <p:ph type="body"/>
          </p:nvPr>
        </p:nvSpPr>
        <p:spPr>
          <a:xfrm>
            <a:off x="-533400" y="2787650"/>
            <a:ext cx="10433050" cy="793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marL="857250" indent="-857250" algn="ctr">
              <a:buFont typeface="Arial" panose="020B0604020202020204" pitchFamily="34" charset="0"/>
              <a:buChar char="•"/>
            </a:pPr>
            <a:r>
              <a:rPr sz="3200" b="0" dirty="0">
                <a:solidFill>
                  <a:srgbClr val="FFFFFF"/>
                </a:solidFill>
              </a:rPr>
              <a:t>His fingertips had drums or cymbals</a:t>
            </a:r>
          </a:p>
        </p:txBody>
      </p:sp>
      <p:sp>
        <p:nvSpPr>
          <p:cNvPr id="6" name="New Shape"/>
          <p:cNvSpPr>
            <a:spLocks noGrp="1"/>
          </p:cNvSpPr>
          <p:nvPr>
            <p:ph type="body"/>
          </p:nvPr>
        </p:nvSpPr>
        <p:spPr>
          <a:xfrm>
            <a:off x="-1600200" y="3638550"/>
            <a:ext cx="10433050" cy="857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marL="457200" indent="-457200" algn="ctr">
              <a:buFont typeface="Arial" panose="020B0604020202020204" pitchFamily="34" charset="0"/>
              <a:buChar char="•"/>
            </a:pPr>
            <a:r>
              <a:rPr sz="3200" b="0" dirty="0">
                <a:solidFill>
                  <a:srgbClr val="FFFF00"/>
                </a:solidFill>
              </a:rPr>
              <a:t>Pipes came from his sides</a:t>
            </a:r>
          </a:p>
        </p:txBody>
      </p:sp>
      <p:sp>
        <p:nvSpPr>
          <p:cNvPr id="7" name="New Shape"/>
          <p:cNvSpPr>
            <a:spLocks noGrp="1"/>
          </p:cNvSpPr>
          <p:nvPr>
            <p:ph type="body"/>
          </p:nvPr>
        </p:nvSpPr>
        <p:spPr>
          <a:xfrm>
            <a:off x="-533400" y="4648200"/>
            <a:ext cx="10433050" cy="685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marL="857250" indent="-857250" algn="ctr">
              <a:buFont typeface="Arial" panose="020B0604020202020204" pitchFamily="34" charset="0"/>
              <a:buChar char="•"/>
            </a:pPr>
            <a:r>
              <a:rPr sz="3200" b="0" dirty="0">
                <a:solidFill>
                  <a:srgbClr val="FFFFFF"/>
                </a:solidFill>
              </a:rPr>
              <a:t>In place of vocal cords he had pipes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219200" y="304800"/>
            <a:ext cx="10433050" cy="1085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ctr">
              <a:defRPr sz="6813">
                <a:solidFill>
                  <a:srgbClr val="FFFFFF"/>
                </a:solidFill>
              </a:defRPr>
            </a:lvl1pPr>
          </a:lstStyle>
          <a:p>
            <a:pPr algn="ctr"/>
            <a:r>
              <a:rPr sz="6813" b="0" dirty="0">
                <a:solidFill>
                  <a:srgbClr val="FFFFFF"/>
                </a:solidFill>
              </a:rPr>
              <a:t>Job Assignment:</a:t>
            </a:r>
          </a:p>
        </p:txBody>
      </p:sp>
      <p:sp>
        <p:nvSpPr>
          <p:cNvPr id="4" name="New Shape"/>
          <p:cNvSpPr txBox="1">
            <a:spLocks/>
          </p:cNvSpPr>
          <p:nvPr/>
        </p:nvSpPr>
        <p:spPr>
          <a:xfrm>
            <a:off x="882649" y="1402576"/>
            <a:ext cx="10433050" cy="149860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marL="571500" indent="-571500">
              <a:buFont typeface="Arial" panose="020B0604020202020204" pitchFamily="34" charset="0"/>
              <a:buChar char="•"/>
            </a:pPr>
            <a:r>
              <a:rPr lang="en-US" sz="3600" dirty="0" smtClean="0">
                <a:solidFill>
                  <a:srgbClr val="FFFF00"/>
                </a:solidFill>
              </a:rPr>
              <a:t>He was the covering cherub, the only thing physically above God.</a:t>
            </a:r>
            <a:endParaRPr lang="en-US" sz="3600" dirty="0">
              <a:solidFill>
                <a:srgbClr val="FFFF00"/>
              </a:solidFill>
            </a:endParaRPr>
          </a:p>
        </p:txBody>
      </p:sp>
      <p:sp>
        <p:nvSpPr>
          <p:cNvPr id="5" name="New Shape"/>
          <p:cNvSpPr>
            <a:spLocks noGrp="1"/>
          </p:cNvSpPr>
          <p:nvPr>
            <p:ph type="body"/>
          </p:nvPr>
        </p:nvSpPr>
        <p:spPr>
          <a:xfrm>
            <a:off x="234950" y="3110726"/>
            <a:ext cx="10433050" cy="699274"/>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marL="457200" indent="-457200" algn="ctr">
              <a:buFont typeface="Arial" panose="020B0604020202020204" pitchFamily="34" charset="0"/>
              <a:buChar char="•"/>
            </a:pPr>
            <a:r>
              <a:rPr sz="3600" b="0" dirty="0">
                <a:solidFill>
                  <a:srgbClr val="FFFFFF"/>
                </a:solidFill>
              </a:rPr>
              <a:t>He</a:t>
            </a:r>
            <a:r>
              <a:rPr sz="3200" b="0" dirty="0">
                <a:solidFill>
                  <a:srgbClr val="FFFFFF"/>
                </a:solidFill>
              </a:rPr>
              <a:t> walked in the midst of the fiery stones</a:t>
            </a:r>
          </a:p>
        </p:txBody>
      </p:sp>
      <p:sp>
        <p:nvSpPr>
          <p:cNvPr id="6" name="New Shape"/>
          <p:cNvSpPr>
            <a:spLocks noGrp="1"/>
          </p:cNvSpPr>
          <p:nvPr>
            <p:ph type="body"/>
          </p:nvPr>
        </p:nvSpPr>
        <p:spPr>
          <a:xfrm>
            <a:off x="-609600" y="4038600"/>
            <a:ext cx="10433050" cy="736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marL="857250" indent="-857250" algn="ctr">
              <a:buFont typeface="Arial" panose="020B0604020202020204" pitchFamily="34" charset="0"/>
              <a:buChar char="•"/>
            </a:pPr>
            <a:r>
              <a:rPr sz="3600" b="0" dirty="0">
                <a:solidFill>
                  <a:srgbClr val="FFFF00"/>
                </a:solidFill>
              </a:rPr>
              <a:t>He was perfect in his ways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90600" y="3048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What happened when he was cast down?</a:t>
            </a:r>
          </a:p>
        </p:txBody>
      </p:sp>
      <p:sp>
        <p:nvSpPr>
          <p:cNvPr id="4" name="New Shape"/>
          <p:cNvSpPr>
            <a:spLocks noGrp="1"/>
          </p:cNvSpPr>
          <p:nvPr>
            <p:ph type="body"/>
          </p:nvPr>
        </p:nvSpPr>
        <p:spPr>
          <a:xfrm>
            <a:off x="990600" y="18288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00"/>
                </a:solidFill>
              </a:rPr>
              <a:t>He was devoured by fire from the inside </a:t>
            </a:r>
            <a:r>
              <a:rPr sz="6813" b="0" dirty="0" smtClean="0">
                <a:solidFill>
                  <a:srgbClr val="FFFF00"/>
                </a:solidFill>
              </a:rPr>
              <a:t>out</a:t>
            </a:r>
            <a:r>
              <a:rPr lang="en-US" sz="6813" b="0" dirty="0" smtClean="0">
                <a:solidFill>
                  <a:srgbClr val="FFFF00"/>
                </a:solidFill>
              </a:rPr>
              <a:t>.</a:t>
            </a:r>
            <a:endParaRPr sz="6813" b="0" dirty="0">
              <a:solidFill>
                <a:srgbClr val="FFFF00"/>
              </a:solidFill>
            </a:endParaRPr>
          </a:p>
        </p:txBody>
      </p:sp>
      <p:sp>
        <p:nvSpPr>
          <p:cNvPr id="5" name="Rectangle 4"/>
          <p:cNvSpPr/>
          <p:nvPr/>
        </p:nvSpPr>
        <p:spPr>
          <a:xfrm>
            <a:off x="914400" y="3505200"/>
            <a:ext cx="10668000" cy="2554545"/>
          </a:xfrm>
          <a:prstGeom prst="rect">
            <a:avLst/>
          </a:prstGeom>
        </p:spPr>
        <p:txBody>
          <a:bodyPr wrap="square">
            <a:spAutoFit/>
          </a:bodyPr>
          <a:lstStyle/>
          <a:p>
            <a:r>
              <a:rPr lang="en-US" sz="4000" dirty="0" smtClean="0">
                <a:solidFill>
                  <a:schemeClr val="bg1"/>
                </a:solidFill>
              </a:rPr>
              <a:t>So I brought fire out from within you, and it consumed you. I reduced you to ashes on the ground in the sight of all who were watching.</a:t>
            </a:r>
          </a:p>
          <a:p>
            <a:pPr algn="r"/>
            <a:r>
              <a:rPr lang="en-US" sz="4000" b="0" dirty="0" smtClean="0">
                <a:solidFill>
                  <a:srgbClr val="FFFF00"/>
                </a:solidFill>
              </a:rPr>
              <a:t>(</a:t>
            </a:r>
            <a:r>
              <a:rPr lang="en-US" sz="4000" b="0" dirty="0" err="1" smtClean="0">
                <a:solidFill>
                  <a:srgbClr val="FFFF00"/>
                </a:solidFill>
              </a:rPr>
              <a:t>Ezk</a:t>
            </a:r>
            <a:r>
              <a:rPr lang="en-US" sz="4000" b="0" dirty="0" smtClean="0">
                <a:solidFill>
                  <a:srgbClr val="FFFF00"/>
                </a:solidFill>
              </a:rPr>
              <a:t> 28:18)</a:t>
            </a:r>
            <a:endParaRPr lang="en-US" sz="4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26225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Only his beauty was taken away, not his wisdom!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a:solidFill>
                  <a:srgbClr val="FFFFFF"/>
                </a:solidFill>
              </a:rPr>
              <a:t>What was his name changed to?</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8200" y="3048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smtClean="0">
                <a:solidFill>
                  <a:srgbClr val="FFFFFF"/>
                </a:solidFill>
              </a:rPr>
              <a:t>Satan</a:t>
            </a:r>
            <a:r>
              <a:rPr lang="en-US" sz="6813" b="0" dirty="0" smtClean="0">
                <a:solidFill>
                  <a:srgbClr val="FFFFFF"/>
                </a:solidFill>
              </a:rPr>
              <a:t>,</a:t>
            </a:r>
            <a:r>
              <a:rPr sz="6813" b="0" dirty="0" smtClean="0">
                <a:solidFill>
                  <a:srgbClr val="FFFFFF"/>
                </a:solidFill>
              </a:rPr>
              <a:t> </a:t>
            </a:r>
            <a:r>
              <a:rPr lang="en-US" sz="6813" b="0" dirty="0" smtClean="0">
                <a:solidFill>
                  <a:srgbClr val="FFFFFF"/>
                </a:solidFill>
              </a:rPr>
              <a:t>w</a:t>
            </a:r>
            <a:r>
              <a:rPr sz="6813" b="0" dirty="0" smtClean="0">
                <a:solidFill>
                  <a:srgbClr val="FFFFFF"/>
                </a:solidFill>
              </a:rPr>
              <a:t>hat </a:t>
            </a:r>
            <a:r>
              <a:rPr sz="6813" b="0" dirty="0">
                <a:solidFill>
                  <a:srgbClr val="FFFFFF"/>
                </a:solidFill>
              </a:rPr>
              <a:t>does it mean?</a:t>
            </a:r>
          </a:p>
        </p:txBody>
      </p:sp>
      <p:sp>
        <p:nvSpPr>
          <p:cNvPr id="4" name="New Shape"/>
          <p:cNvSpPr>
            <a:spLocks noGrp="1"/>
          </p:cNvSpPr>
          <p:nvPr>
            <p:ph type="body"/>
          </p:nvPr>
        </p:nvSpPr>
        <p:spPr>
          <a:xfrm>
            <a:off x="914400" y="35052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a:solidFill>
                  <a:srgbClr val="FFFF00"/>
                </a:solidFill>
              </a:rPr>
              <a:t>Meaning: Adversary or opposer - Lk 10:18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90600" y="4572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Devil </a:t>
            </a:r>
            <a:r>
              <a:rPr sz="6813" b="0" dirty="0" smtClean="0">
                <a:solidFill>
                  <a:srgbClr val="FFFFFF"/>
                </a:solidFill>
              </a:rPr>
              <a:t>is</a:t>
            </a:r>
            <a:r>
              <a:rPr lang="en-US" sz="6813" b="0" dirty="0" smtClean="0">
                <a:solidFill>
                  <a:srgbClr val="FFFFFF"/>
                </a:solidFill>
              </a:rPr>
              <a:t> also</a:t>
            </a:r>
            <a:r>
              <a:rPr sz="6813" b="0" dirty="0" smtClean="0">
                <a:solidFill>
                  <a:srgbClr val="FFFFFF"/>
                </a:solidFill>
              </a:rPr>
              <a:t> </a:t>
            </a:r>
            <a:r>
              <a:rPr sz="6813" b="0" dirty="0">
                <a:solidFill>
                  <a:srgbClr val="FFFFFF"/>
                </a:solidFill>
              </a:rPr>
              <a:t>another name he goes by now. What does it mean?</a:t>
            </a:r>
          </a:p>
        </p:txBody>
      </p:sp>
      <p:sp>
        <p:nvSpPr>
          <p:cNvPr id="4" name="New Shape"/>
          <p:cNvSpPr>
            <a:spLocks noGrp="1"/>
          </p:cNvSpPr>
          <p:nvPr>
            <p:ph type="body"/>
          </p:nvPr>
        </p:nvSpPr>
        <p:spPr>
          <a:xfrm>
            <a:off x="762000" y="33528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a:bodyPr>
          <a:lstStyle>
            <a:lvl1pPr algn="ctr">
              <a:defRPr sz="6813">
                <a:solidFill>
                  <a:srgbClr val="FFFFFF"/>
                </a:solidFill>
              </a:defRPr>
            </a:lvl1pPr>
          </a:lstStyle>
          <a:p>
            <a:pPr algn="ctr"/>
            <a:r>
              <a:rPr sz="6813" b="0" dirty="0">
                <a:solidFill>
                  <a:srgbClr val="FFFF00"/>
                </a:solidFill>
              </a:rPr>
              <a:t>Meaning: Accuser or slander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066800" y="152400"/>
            <a:ext cx="10433050" cy="1117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ctr">
              <a:defRPr sz="6813">
                <a:solidFill>
                  <a:srgbClr val="FFFFFF"/>
                </a:solidFill>
              </a:defRPr>
            </a:lvl1pPr>
          </a:lstStyle>
          <a:p>
            <a:pPr algn="ctr"/>
            <a:r>
              <a:rPr sz="6813" b="0" dirty="0">
                <a:solidFill>
                  <a:srgbClr val="FFFFFF"/>
                </a:solidFill>
              </a:rPr>
              <a:t>Any other names?</a:t>
            </a:r>
          </a:p>
        </p:txBody>
      </p:sp>
      <p:sp>
        <p:nvSpPr>
          <p:cNvPr id="4" name="New Shape"/>
          <p:cNvSpPr>
            <a:spLocks noGrp="1"/>
          </p:cNvSpPr>
          <p:nvPr>
            <p:ph type="body"/>
          </p:nvPr>
        </p:nvSpPr>
        <p:spPr>
          <a:xfrm>
            <a:off x="1143000" y="1447800"/>
            <a:ext cx="791845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ctr">
              <a:defRPr sz="6813">
                <a:solidFill>
                  <a:srgbClr val="FFFFFF"/>
                </a:solidFill>
              </a:defRPr>
            </a:lvl1pPr>
          </a:lstStyle>
          <a:p>
            <a:pPr marL="571500" indent="-571500" algn="l">
              <a:buFont typeface="Arial" panose="020B0604020202020204" pitchFamily="34" charset="0"/>
              <a:buChar char="•"/>
            </a:pPr>
            <a:r>
              <a:rPr sz="3600" b="0" dirty="0">
                <a:solidFill>
                  <a:srgbClr val="FFFF00"/>
                </a:solidFill>
              </a:rPr>
              <a:t>The god of this world</a:t>
            </a:r>
          </a:p>
        </p:txBody>
      </p:sp>
      <p:sp>
        <p:nvSpPr>
          <p:cNvPr id="5" name="New Shape"/>
          <p:cNvSpPr>
            <a:spLocks noGrp="1"/>
          </p:cNvSpPr>
          <p:nvPr>
            <p:ph type="body"/>
          </p:nvPr>
        </p:nvSpPr>
        <p:spPr>
          <a:xfrm>
            <a:off x="1149350" y="2286000"/>
            <a:ext cx="1043305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marL="571500" indent="-571500" algn="l">
              <a:buFont typeface="Arial" panose="020B0604020202020204" pitchFamily="34" charset="0"/>
              <a:buChar char="•"/>
            </a:pPr>
            <a:r>
              <a:rPr sz="3600" b="0" dirty="0">
                <a:solidFill>
                  <a:srgbClr val="FFFFFF"/>
                </a:solidFill>
              </a:rPr>
              <a:t>The prince of the power of the air</a:t>
            </a:r>
          </a:p>
        </p:txBody>
      </p:sp>
      <p:sp>
        <p:nvSpPr>
          <p:cNvPr id="6" name="New Shape"/>
          <p:cNvSpPr>
            <a:spLocks noGrp="1"/>
          </p:cNvSpPr>
          <p:nvPr>
            <p:ph type="body"/>
          </p:nvPr>
        </p:nvSpPr>
        <p:spPr>
          <a:xfrm>
            <a:off x="996950" y="3124200"/>
            <a:ext cx="10433050" cy="1162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ctr">
              <a:defRPr sz="6813">
                <a:solidFill>
                  <a:srgbClr val="FFFFFF"/>
                </a:solidFill>
              </a:defRPr>
            </a:lvl1pPr>
          </a:lstStyle>
          <a:p>
            <a:pPr marL="571500" indent="-571500" algn="ctr">
              <a:buFont typeface="Arial" panose="020B0604020202020204" pitchFamily="34" charset="0"/>
              <a:buChar char="•"/>
            </a:pPr>
            <a:r>
              <a:rPr sz="3600" b="0" dirty="0">
                <a:solidFill>
                  <a:srgbClr val="FFFF00"/>
                </a:solidFill>
              </a:rPr>
              <a:t>The great red dragon - this is why people think he wears red.</a:t>
            </a:r>
          </a:p>
        </p:txBody>
      </p:sp>
      <p:sp>
        <p:nvSpPr>
          <p:cNvPr id="7" name="New Shape"/>
          <p:cNvSpPr>
            <a:spLocks noGrp="1"/>
          </p:cNvSpPr>
          <p:nvPr>
            <p:ph type="body"/>
          </p:nvPr>
        </p:nvSpPr>
        <p:spPr>
          <a:xfrm>
            <a:off x="1149350" y="40386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marL="857250" indent="-857250" algn="l">
              <a:buFont typeface="Arial" panose="020B0604020202020204" pitchFamily="34" charset="0"/>
              <a:buChar char="•"/>
            </a:pPr>
            <a:r>
              <a:rPr sz="3600" b="0" dirty="0">
                <a:solidFill>
                  <a:srgbClr val="FFFFFF"/>
                </a:solidFill>
              </a:rPr>
              <a:t>The serpent of old - his deception in the garden of Eden.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1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1524000"/>
            <a:ext cx="10433050" cy="3505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Is it easy to tell </a:t>
            </a:r>
            <a:r>
              <a:rPr sz="6813" b="0" dirty="0" smtClean="0">
                <a:solidFill>
                  <a:srgbClr val="FFFFFF"/>
                </a:solidFill>
              </a:rPr>
              <a:t>him/them</a:t>
            </a:r>
            <a:r>
              <a:rPr lang="en-US" sz="6813" b="0" dirty="0" smtClean="0">
                <a:solidFill>
                  <a:srgbClr val="FFFFFF"/>
                </a:solidFill>
              </a:rPr>
              <a:t> (demons)</a:t>
            </a:r>
            <a:r>
              <a:rPr sz="6813" b="0" dirty="0" smtClean="0">
                <a:solidFill>
                  <a:srgbClr val="FFFFFF"/>
                </a:solidFill>
              </a:rPr>
              <a:t> </a:t>
            </a:r>
            <a:r>
              <a:rPr sz="6813" b="0" dirty="0">
                <a:solidFill>
                  <a:srgbClr val="FFFFFF"/>
                </a:solidFill>
              </a:rPr>
              <a:t>apart from </a:t>
            </a:r>
            <a:r>
              <a:rPr lang="en-US" sz="6813" b="0" dirty="0" smtClean="0">
                <a:solidFill>
                  <a:srgbClr val="FFFFFF"/>
                </a:solidFill>
              </a:rPr>
              <a:t>angelic </a:t>
            </a:r>
            <a:r>
              <a:rPr sz="6813" b="0" dirty="0" smtClean="0">
                <a:solidFill>
                  <a:srgbClr val="FFFFFF"/>
                </a:solidFill>
              </a:rPr>
              <a:t>spiritual </a:t>
            </a:r>
            <a:r>
              <a:rPr sz="6813" b="0" dirty="0">
                <a:solidFill>
                  <a:srgbClr val="FFFFFF"/>
                </a:solidFill>
              </a:rPr>
              <a:t>beings?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762000" y="1600200"/>
            <a:ext cx="5448299"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Prayer</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62500" lnSpcReduction="20000"/>
          </a:bodyPr>
          <a:lstStyle>
            <a:lvl1pPr algn="l">
              <a:defRPr sz="8773">
                <a:solidFill>
                  <a:srgbClr val="FFFFFF"/>
                </a:solidFill>
              </a:defRPr>
            </a:lvl1pPr>
          </a:lstStyle>
          <a:p>
            <a:pPr algn="l"/>
            <a:r>
              <a:rPr sz="8773" b="0">
                <a:solidFill>
                  <a:srgbClr val="FFFFFF"/>
                </a:solidFill>
              </a:rPr>
              <a:t>But I am not surprised! Even Satan disguises himself as an angel of light. So it is no wonder that his servants also disguise themselves as servants of righteousness...</a:t>
            </a: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defRPr>
            </a:lvl1pPr>
          </a:lstStyle>
          <a:p>
            <a:pPr algn="l"/>
            <a:r>
              <a:rPr sz="7000" b="0">
                <a:solidFill>
                  <a:srgbClr val="FFFFFF"/>
                </a:solidFill>
              </a:rPr>
              <a:t>2Cor 11:14-15a NLT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8773">
                <a:solidFill>
                  <a:srgbClr val="FFFFFF"/>
                </a:solidFill>
              </a:defRPr>
            </a:lvl1pPr>
          </a:lstStyle>
          <a:p>
            <a:pPr algn="l"/>
            <a:r>
              <a:rPr sz="8773" b="0">
                <a:solidFill>
                  <a:srgbClr val="FFFFFF"/>
                </a:solidFill>
              </a:rPr>
              <a:t>But even if we, or an angel from heaven, preach any other gospel to you than what we have preached to you, let him be accursed. As we have said before, so now I say again, if anyone preaches any other gospel to you than what you have received, let him be accursed.</a:t>
            </a: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defRPr>
            </a:lvl1pPr>
          </a:lstStyle>
          <a:p>
            <a:pPr algn="l"/>
            <a:r>
              <a:rPr sz="7000" b="0">
                <a:solidFill>
                  <a:srgbClr val="FFFFFF"/>
                </a:solidFill>
              </a:rPr>
              <a:t>Gal 1:8-9</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8200" y="1447800"/>
            <a:ext cx="10433050" cy="2362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Then how are we to know who to trust?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381000" y="228600"/>
            <a:ext cx="11430000" cy="5638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8773">
                <a:solidFill>
                  <a:srgbClr val="FFFFFF"/>
                </a:solidFill>
              </a:defRPr>
            </a:lvl1pPr>
          </a:lstStyle>
          <a:p>
            <a:pPr algn="l"/>
            <a:r>
              <a:rPr sz="3600" b="0" dirty="0">
                <a:solidFill>
                  <a:srgbClr val="FFFFFF"/>
                </a:solidFill>
              </a:rPr>
              <a:t>Dear friends, do not believe everyone who claims to speak by the Spirit. You must test them to see if the spirit they have comes from God. For there are many false prophets in the world. This is how we know if they have the Spirit of God: If a person claiming to be a prophet acknowledges that Jesus Christ came in a real body, that person has the Spirit of God. But if someone claims to be a prophet and does not acknowledge the truth about Jesus, that person is not from God...</a:t>
            </a:r>
          </a:p>
        </p:txBody>
      </p:sp>
      <p:sp>
        <p:nvSpPr>
          <p:cNvPr id="3" name="New Shape"/>
          <p:cNvSpPr>
            <a:spLocks noGrp="1"/>
          </p:cNvSpPr>
          <p:nvPr>
            <p:ph type="body" idx="1"/>
          </p:nvPr>
        </p:nvSpPr>
        <p:spPr>
          <a:xfrm>
            <a:off x="1187450" y="5861050"/>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defRPr>
            </a:lvl1pPr>
          </a:lstStyle>
          <a:p>
            <a:pPr algn="l"/>
            <a:r>
              <a:rPr sz="7000" b="0" dirty="0">
                <a:solidFill>
                  <a:srgbClr val="FFFFFF"/>
                </a:solidFill>
              </a:rPr>
              <a:t>1Jn 4:1-3a NLT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1193800" y="787399"/>
            <a:ext cx="9804400" cy="441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62500" lnSpcReduction="20000"/>
          </a:bodyPr>
          <a:lstStyle>
            <a:lvl1pPr algn="l">
              <a:defRPr sz="8773">
                <a:solidFill>
                  <a:srgbClr val="FFFFFF"/>
                </a:solidFill>
              </a:defRPr>
            </a:lvl1pPr>
          </a:lstStyle>
          <a:p>
            <a:pPr algn="l"/>
            <a:r>
              <a:rPr sz="8773" b="0">
                <a:solidFill>
                  <a:srgbClr val="FFFFFF"/>
                </a:solidFill>
              </a:rPr>
              <a:t>So I want you to know that no one speaking by the Spirit of God will curse Jesus, and no one can say Jesus is Lord, except by the Holy Spirit.</a:t>
            </a:r>
          </a:p>
        </p:txBody>
      </p:sp>
      <p:sp>
        <p:nvSpPr>
          <p:cNvPr id="3"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defRPr>
            </a:lvl1pPr>
          </a:lstStyle>
          <a:p>
            <a:pPr algn="l"/>
            <a:r>
              <a:rPr sz="7000" b="0">
                <a:solidFill>
                  <a:srgbClr val="FFFFFF"/>
                </a:solidFill>
              </a:rPr>
              <a:t>1Cor 12:3 NLT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228600"/>
            <a:ext cx="10433050" cy="1162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ctr">
              <a:defRPr sz="6813">
                <a:solidFill>
                  <a:srgbClr val="FFFFFF"/>
                </a:solidFill>
              </a:defRPr>
            </a:lvl1pPr>
          </a:lstStyle>
          <a:p>
            <a:pPr algn="ctr"/>
            <a:r>
              <a:rPr sz="6813" b="0" dirty="0">
                <a:solidFill>
                  <a:srgbClr val="FFFFFF"/>
                </a:solidFill>
              </a:rPr>
              <a:t>Now that we know who our enemy is &amp; how to ID them, what is the battle truly over?</a:t>
            </a:r>
          </a:p>
        </p:txBody>
      </p:sp>
      <p:sp>
        <p:nvSpPr>
          <p:cNvPr id="4" name="New Shape"/>
          <p:cNvSpPr>
            <a:spLocks noGrp="1"/>
          </p:cNvSpPr>
          <p:nvPr>
            <p:ph type="body"/>
          </p:nvPr>
        </p:nvSpPr>
        <p:spPr>
          <a:xfrm>
            <a:off x="914400" y="1600200"/>
            <a:ext cx="10433050" cy="552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ctr">
              <a:defRPr sz="6813">
                <a:solidFill>
                  <a:srgbClr val="FFFFFF"/>
                </a:solidFill>
              </a:defRPr>
            </a:lvl1pPr>
          </a:lstStyle>
          <a:p>
            <a:r>
              <a:rPr sz="3600" b="0" dirty="0" smtClean="0">
                <a:solidFill>
                  <a:srgbClr val="FFFF00"/>
                </a:solidFill>
              </a:rPr>
              <a:t>Souls</a:t>
            </a:r>
            <a:endParaRPr sz="3600" b="0" dirty="0">
              <a:solidFill>
                <a:srgbClr val="FFFF00"/>
              </a:solidFill>
            </a:endParaRPr>
          </a:p>
        </p:txBody>
      </p:sp>
      <p:sp>
        <p:nvSpPr>
          <p:cNvPr id="5" name="New Shape"/>
          <p:cNvSpPr>
            <a:spLocks noGrp="1"/>
          </p:cNvSpPr>
          <p:nvPr>
            <p:ph type="body"/>
          </p:nvPr>
        </p:nvSpPr>
        <p:spPr>
          <a:xfrm>
            <a:off x="1066800" y="2209800"/>
            <a:ext cx="1043305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ctr">
              <a:defRPr sz="6813">
                <a:solidFill>
                  <a:srgbClr val="FFFFFF"/>
                </a:solidFill>
              </a:defRPr>
            </a:lvl1pPr>
          </a:lstStyle>
          <a:p>
            <a:pPr algn="ctr"/>
            <a:r>
              <a:rPr sz="3600" b="0" dirty="0">
                <a:solidFill>
                  <a:srgbClr val="FFFFFF"/>
                </a:solidFill>
              </a:rPr>
              <a:t>No, that’s a means to an end. </a:t>
            </a:r>
          </a:p>
        </p:txBody>
      </p:sp>
      <p:sp>
        <p:nvSpPr>
          <p:cNvPr id="6" name="New Shape"/>
          <p:cNvSpPr>
            <a:spLocks noGrp="1"/>
          </p:cNvSpPr>
          <p:nvPr>
            <p:ph type="body"/>
          </p:nvPr>
        </p:nvSpPr>
        <p:spPr>
          <a:xfrm>
            <a:off x="1143000" y="2895600"/>
            <a:ext cx="10433050" cy="1193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3600" b="0" dirty="0">
                <a:solidFill>
                  <a:srgbClr val="FFFF00"/>
                </a:solidFill>
              </a:rPr>
              <a:t>Everything the </a:t>
            </a:r>
            <a:r>
              <a:rPr sz="3600" b="0" dirty="0" err="1">
                <a:solidFill>
                  <a:srgbClr val="FFFF00"/>
                </a:solidFill>
              </a:rPr>
              <a:t>satan</a:t>
            </a:r>
            <a:r>
              <a:rPr sz="3600" b="0" dirty="0">
                <a:solidFill>
                  <a:srgbClr val="FFFF00"/>
                </a:solidFill>
              </a:rPr>
              <a:t> does is ultimately directed to/at God. So what’s the fight over?</a:t>
            </a:r>
          </a:p>
        </p:txBody>
      </p:sp>
      <p:sp>
        <p:nvSpPr>
          <p:cNvPr id="7" name="New Shape"/>
          <p:cNvSpPr>
            <a:spLocks noGrp="1"/>
          </p:cNvSpPr>
          <p:nvPr>
            <p:ph type="body"/>
          </p:nvPr>
        </p:nvSpPr>
        <p:spPr>
          <a:xfrm>
            <a:off x="990600" y="4191000"/>
            <a:ext cx="10433050" cy="628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ctr">
              <a:defRPr sz="6813">
                <a:solidFill>
                  <a:srgbClr val="FFFFFF"/>
                </a:solidFill>
              </a:defRPr>
            </a:lvl1pPr>
          </a:lstStyle>
          <a:p>
            <a:pPr algn="ctr"/>
            <a:r>
              <a:rPr sz="3600" b="0" dirty="0">
                <a:solidFill>
                  <a:schemeClr val="bg1"/>
                </a:solidFill>
              </a:rPr>
              <a:t>It’s over what he wanted in heaven</a:t>
            </a:r>
          </a:p>
        </p:txBody>
      </p:sp>
      <p:sp>
        <p:nvSpPr>
          <p:cNvPr id="8" name="New Shape"/>
          <p:cNvSpPr>
            <a:spLocks noGrp="1"/>
          </p:cNvSpPr>
          <p:nvPr>
            <p:ph type="body"/>
          </p:nvPr>
        </p:nvSpPr>
        <p:spPr>
          <a:xfrm>
            <a:off x="457200" y="4191000"/>
            <a:ext cx="11277600" cy="1981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8000" b="1" dirty="0">
                <a:solidFill>
                  <a:srgbClr val="FF0000"/>
                </a:solidFill>
              </a:rPr>
              <a:t>It’s all over GLORY!!!!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diamond(in)">
                                      <p:cBhvr>
                                        <p:cTn id="24"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8200" y="6096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Where in the bible do we see how </a:t>
            </a:r>
            <a:r>
              <a:rPr lang="en-US" sz="6813" b="0" dirty="0" smtClean="0">
                <a:solidFill>
                  <a:srgbClr val="FFFFFF"/>
                </a:solidFill>
              </a:rPr>
              <a:t>the spiritual realm</a:t>
            </a:r>
            <a:r>
              <a:rPr sz="6813" b="0" dirty="0" smtClean="0">
                <a:solidFill>
                  <a:srgbClr val="FFFFFF"/>
                </a:solidFill>
              </a:rPr>
              <a:t> operates</a:t>
            </a:r>
            <a:r>
              <a:rPr lang="en-US" sz="6813" b="0" dirty="0" smtClean="0">
                <a:solidFill>
                  <a:srgbClr val="FFFFFF"/>
                </a:solidFill>
              </a:rPr>
              <a:t>,</a:t>
            </a:r>
            <a:r>
              <a:rPr sz="6813" b="0" dirty="0" smtClean="0">
                <a:solidFill>
                  <a:srgbClr val="FFFFFF"/>
                </a:solidFill>
              </a:rPr>
              <a:t> best</a:t>
            </a:r>
            <a:r>
              <a:rPr sz="6813" b="0" dirty="0">
                <a:solidFill>
                  <a:srgbClr val="FFFFFF"/>
                </a:solidFill>
              </a:rPr>
              <a:t>?</a:t>
            </a:r>
          </a:p>
        </p:txBody>
      </p:sp>
      <p:sp>
        <p:nvSpPr>
          <p:cNvPr id="4" name="New Shape"/>
          <p:cNvSpPr>
            <a:spLocks noGrp="1"/>
          </p:cNvSpPr>
          <p:nvPr>
            <p:ph type="body"/>
          </p:nvPr>
        </p:nvSpPr>
        <p:spPr>
          <a:xfrm>
            <a:off x="838200" y="2438400"/>
            <a:ext cx="10433050" cy="1085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ctr">
              <a:defRPr sz="6813">
                <a:solidFill>
                  <a:srgbClr val="FFFFFF"/>
                </a:solidFill>
              </a:defRPr>
            </a:lvl1pPr>
          </a:lstStyle>
          <a:p>
            <a:pPr algn="ctr"/>
            <a:r>
              <a:rPr sz="6813" b="0" dirty="0" smtClean="0">
                <a:solidFill>
                  <a:srgbClr val="FFFF00"/>
                </a:solidFill>
              </a:rPr>
              <a:t>Job</a:t>
            </a:r>
            <a:endParaRPr sz="6813" b="0" dirty="0">
              <a:solidFill>
                <a:srgbClr val="FFFF00"/>
              </a:solidFill>
            </a:endParaRPr>
          </a:p>
        </p:txBody>
      </p:sp>
      <p:sp>
        <p:nvSpPr>
          <p:cNvPr id="5" name="New Shape"/>
          <p:cNvSpPr>
            <a:spLocks noGrp="1"/>
          </p:cNvSpPr>
          <p:nvPr>
            <p:ph type="body"/>
          </p:nvPr>
        </p:nvSpPr>
        <p:spPr>
          <a:xfrm>
            <a:off x="990600" y="4095750"/>
            <a:ext cx="10433050" cy="781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ctr">
              <a:defRPr sz="6813">
                <a:solidFill>
                  <a:srgbClr val="FFFFFF"/>
                </a:solidFill>
              </a:defRPr>
            </a:lvl1pPr>
          </a:lstStyle>
          <a:p>
            <a:pPr algn="ctr"/>
            <a:r>
              <a:rPr sz="4800" b="0" dirty="0">
                <a:solidFill>
                  <a:srgbClr val="FFFFFF"/>
                </a:solidFill>
              </a:rPr>
              <a:t>Cliff notes of Job 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228600"/>
            <a:ext cx="10433050" cy="5257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dirty="0">
                <a:solidFill>
                  <a:srgbClr val="FFFFFF"/>
                </a:solidFill>
              </a:rPr>
              <a:t>Job 1:6 - Angels come before the thrown of God, the </a:t>
            </a:r>
            <a:r>
              <a:rPr sz="6813" b="0" dirty="0" err="1">
                <a:solidFill>
                  <a:srgbClr val="FFFFFF"/>
                </a:solidFill>
              </a:rPr>
              <a:t>satan</a:t>
            </a:r>
            <a:r>
              <a:rPr sz="6813" b="0" dirty="0">
                <a:solidFill>
                  <a:srgbClr val="FFFFFF"/>
                </a:solidFill>
              </a:rPr>
              <a:t> is also there. Don’t miss this, the angels are gathered before the thrown of God. These are the good guys &amp; then </a:t>
            </a:r>
            <a:r>
              <a:rPr sz="6813" b="0" dirty="0" err="1">
                <a:solidFill>
                  <a:srgbClr val="FFFFFF"/>
                </a:solidFill>
              </a:rPr>
              <a:t>satan</a:t>
            </a:r>
            <a:r>
              <a:rPr sz="6813" b="0" dirty="0">
                <a:solidFill>
                  <a:srgbClr val="FFFFFF"/>
                </a:solidFill>
              </a:rPr>
              <a:t>. God calls out Satan asking him where he’s been. He responds that he has been walking upon the earth.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304800"/>
            <a:ext cx="10433050" cy="5562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Job 1:12-19 - God gives the </a:t>
            </a:r>
            <a:r>
              <a:rPr sz="6813" b="0" dirty="0" err="1">
                <a:solidFill>
                  <a:srgbClr val="FFFFFF"/>
                </a:solidFill>
              </a:rPr>
              <a:t>satan</a:t>
            </a:r>
            <a:r>
              <a:rPr sz="6813" b="0" dirty="0">
                <a:solidFill>
                  <a:srgbClr val="FFFFFF"/>
                </a:solidFill>
              </a:rPr>
              <a:t> permission to “test” Job. But God gives him parameters that he MUST follow. Satan is not free to do as he pleases, he must work within the confines given. God does allow things to happen, but they always are for HIS GLORY!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381000"/>
            <a:ext cx="10433050" cy="187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ctr">
              <a:defRPr sz="6813">
                <a:solidFill>
                  <a:srgbClr val="FFFFFF"/>
                </a:solidFill>
              </a:defRPr>
            </a:lvl1pPr>
          </a:lstStyle>
          <a:p>
            <a:pPr algn="ctr"/>
            <a:r>
              <a:rPr sz="6813" b="0" dirty="0">
                <a:solidFill>
                  <a:srgbClr val="FFFFFF"/>
                </a:solidFill>
              </a:rPr>
              <a:t>Now begins the </a:t>
            </a:r>
            <a:endParaRPr lang="en-US" sz="6813" b="0" dirty="0" smtClean="0">
              <a:solidFill>
                <a:srgbClr val="FFFFFF"/>
              </a:solidFill>
            </a:endParaRPr>
          </a:p>
          <a:p>
            <a:pPr algn="ctr"/>
            <a:r>
              <a:rPr sz="6813" b="0" dirty="0" smtClean="0">
                <a:solidFill>
                  <a:srgbClr val="FFFFFF"/>
                </a:solidFill>
              </a:rPr>
              <a:t>“</a:t>
            </a:r>
            <a:r>
              <a:rPr sz="6813" b="0" dirty="0">
                <a:solidFill>
                  <a:srgbClr val="FFFFFF"/>
                </a:solidFill>
              </a:rPr>
              <a:t>Succession of sorrow”</a:t>
            </a:r>
          </a:p>
        </p:txBody>
      </p:sp>
      <p:sp>
        <p:nvSpPr>
          <p:cNvPr id="4" name="New Shape"/>
          <p:cNvSpPr>
            <a:spLocks noGrp="1"/>
          </p:cNvSpPr>
          <p:nvPr>
            <p:ph type="body"/>
          </p:nvPr>
        </p:nvSpPr>
        <p:spPr>
          <a:xfrm>
            <a:off x="1066800" y="2362200"/>
            <a:ext cx="10433050" cy="3429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dirty="0">
                <a:solidFill>
                  <a:srgbClr val="FFFF00"/>
                </a:solidFill>
              </a:rPr>
              <a:t>With permission to touch everything but Job himself Satan goes with fury to destroy Job’s allegiance to God. How does he do this, </a:t>
            </a:r>
            <a:r>
              <a:rPr sz="6813" b="0" dirty="0" smtClean="0">
                <a:solidFill>
                  <a:srgbClr val="FFFF00"/>
                </a:solidFill>
              </a:rPr>
              <a:t>b</a:t>
            </a:r>
            <a:r>
              <a:rPr lang="en-US" sz="6813" b="0" dirty="0" smtClean="0">
                <a:solidFill>
                  <a:srgbClr val="FFFF00"/>
                </a:solidFill>
              </a:rPr>
              <a:t>y</a:t>
            </a:r>
            <a:r>
              <a:rPr sz="6813" b="0" dirty="0" smtClean="0">
                <a:solidFill>
                  <a:srgbClr val="FFFF00"/>
                </a:solidFill>
              </a:rPr>
              <a:t> destroy</a:t>
            </a:r>
            <a:r>
              <a:rPr lang="en-US" sz="6813" b="0" dirty="0" smtClean="0">
                <a:solidFill>
                  <a:srgbClr val="FFFF00"/>
                </a:solidFill>
              </a:rPr>
              <a:t>ing</a:t>
            </a:r>
            <a:r>
              <a:rPr sz="6813" b="0" dirty="0" smtClean="0">
                <a:solidFill>
                  <a:srgbClr val="FFFF00"/>
                </a:solidFill>
              </a:rPr>
              <a:t> </a:t>
            </a:r>
            <a:r>
              <a:rPr sz="6813" b="0" dirty="0">
                <a:solidFill>
                  <a:srgbClr val="FFFF00"/>
                </a:solidFill>
              </a:rPr>
              <a:t>the people &amp; things Job loves;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New Shape"/>
          <p:cNvSpPr>
            <a:spLocks noGrp="1"/>
          </p:cNvSpPr>
          <p:nvPr>
            <p:ph type="body" idx="1"/>
          </p:nvPr>
        </p:nvSpPr>
        <p:spPr>
          <a:xfrm>
            <a:off x="1676400" y="38862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r>
              <a:rPr lang="en-US" dirty="0" smtClean="0">
                <a:solidFill>
                  <a:schemeClr val="tx1"/>
                </a:solidFill>
              </a:rPr>
              <a:t>Changes to downtomeet.com</a:t>
            </a:r>
            <a:endParaRPr dirty="0">
              <a:solidFill>
                <a:schemeClr val="tx1"/>
              </a:solidFill>
            </a:endParaRPr>
          </a:p>
        </p:txBody>
      </p:sp>
      <p:sp>
        <p:nvSpPr>
          <p:cNvPr id="4" name="Text Placeholder 3"/>
          <p:cNvSpPr>
            <a:spLocks noGrp="1"/>
          </p:cNvSpPr>
          <p:nvPr>
            <p:ph type="body"/>
          </p:nvPr>
        </p:nvSpPr>
        <p:spPr>
          <a:xfrm>
            <a:off x="1066800" y="2362200"/>
            <a:ext cx="10433050" cy="1498600"/>
          </a:xfrm>
        </p:spPr>
        <p:txBody>
          <a:bodyPr/>
          <a:lstStyle/>
          <a:p>
            <a:r>
              <a:rPr lang="en-US" dirty="0" smtClean="0">
                <a:solidFill>
                  <a:schemeClr val="tx1"/>
                </a:solidFill>
              </a:rPr>
              <a:t>Set Nov date &amp; food</a:t>
            </a:r>
            <a:endParaRPr lang="en-US" dirty="0">
              <a:solidFill>
                <a:schemeClr val="tx1"/>
              </a:solidFill>
            </a:endParaRPr>
          </a:p>
        </p:txBody>
      </p:sp>
      <p:sp>
        <p:nvSpPr>
          <p:cNvPr id="5" name="New Shape"/>
          <p:cNvSpPr txBox="1">
            <a:spLocks/>
          </p:cNvSpPr>
          <p:nvPr/>
        </p:nvSpPr>
        <p:spPr>
          <a:xfrm>
            <a:off x="1676400" y="4648200"/>
            <a:ext cx="9493250" cy="106680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solidFill>
                  <a:schemeClr val="tx1"/>
                </a:solidFill>
              </a:rPr>
              <a:t>If there was a lesson to side track, ask questions &amp; dig, it is this one.</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381000" y="457200"/>
            <a:ext cx="10433050" cy="1219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marL="571500" indent="-571500" algn="l">
              <a:buFont typeface="Arial" panose="020B0604020202020204" pitchFamily="34" charset="0"/>
              <a:buChar char="•"/>
            </a:pPr>
            <a:r>
              <a:rPr sz="3600" b="0" dirty="0">
                <a:solidFill>
                  <a:srgbClr val="FFFFFF"/>
                </a:solidFill>
              </a:rPr>
              <a:t>His oxen &amp; donkeys </a:t>
            </a:r>
            <a:r>
              <a:rPr lang="en-US" sz="3600" b="0" dirty="0" smtClean="0">
                <a:solidFill>
                  <a:srgbClr val="FFFFFF"/>
                </a:solidFill>
              </a:rPr>
              <a:t>are </a:t>
            </a:r>
            <a:r>
              <a:rPr sz="3600" b="0" dirty="0" smtClean="0">
                <a:solidFill>
                  <a:srgbClr val="FFFFFF"/>
                </a:solidFill>
              </a:rPr>
              <a:t>taken </a:t>
            </a:r>
            <a:r>
              <a:rPr sz="3600" b="0" dirty="0">
                <a:solidFill>
                  <a:srgbClr val="FFFFFF"/>
                </a:solidFill>
              </a:rPr>
              <a:t>&amp; all his servants </a:t>
            </a:r>
            <a:r>
              <a:rPr sz="3600" b="0" dirty="0" smtClean="0">
                <a:solidFill>
                  <a:srgbClr val="FFFFFF"/>
                </a:solidFill>
              </a:rPr>
              <a:t>killed</a:t>
            </a:r>
            <a:r>
              <a:rPr lang="en-US" sz="3600" b="0" dirty="0" smtClean="0">
                <a:solidFill>
                  <a:srgbClr val="FFFFFF"/>
                </a:solidFill>
              </a:rPr>
              <a:t>, but one</a:t>
            </a:r>
            <a:r>
              <a:rPr sz="3600" b="0" dirty="0" smtClean="0">
                <a:solidFill>
                  <a:srgbClr val="FFFFFF"/>
                </a:solidFill>
              </a:rPr>
              <a:t>.</a:t>
            </a:r>
            <a:r>
              <a:rPr lang="en-US" sz="3600" b="0" dirty="0" smtClean="0">
                <a:solidFill>
                  <a:srgbClr val="FFFFFF"/>
                </a:solidFill>
              </a:rPr>
              <a:t> </a:t>
            </a:r>
            <a:endParaRPr sz="3600" b="0" dirty="0">
              <a:solidFill>
                <a:srgbClr val="FFFFFF"/>
              </a:solidFill>
            </a:endParaRPr>
          </a:p>
        </p:txBody>
      </p:sp>
      <p:sp>
        <p:nvSpPr>
          <p:cNvPr id="4" name="New Shape"/>
          <p:cNvSpPr>
            <a:spLocks noGrp="1"/>
          </p:cNvSpPr>
          <p:nvPr>
            <p:ph type="body"/>
          </p:nvPr>
        </p:nvSpPr>
        <p:spPr>
          <a:xfrm>
            <a:off x="381000" y="1905000"/>
            <a:ext cx="10433050" cy="1219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marL="571500" indent="-571500" algn="l">
              <a:buFont typeface="Arial" panose="020B0604020202020204" pitchFamily="34" charset="0"/>
              <a:buChar char="•"/>
            </a:pPr>
            <a:r>
              <a:rPr sz="3600" b="0" dirty="0">
                <a:solidFill>
                  <a:srgbClr val="FFFF00"/>
                </a:solidFill>
              </a:rPr>
              <a:t>Fire from heaven comes and burns up sheep &amp; servants, all but 1 servant. </a:t>
            </a:r>
          </a:p>
        </p:txBody>
      </p:sp>
      <p:sp>
        <p:nvSpPr>
          <p:cNvPr id="5" name="New Shape"/>
          <p:cNvSpPr>
            <a:spLocks noGrp="1"/>
          </p:cNvSpPr>
          <p:nvPr>
            <p:ph type="body"/>
          </p:nvPr>
        </p:nvSpPr>
        <p:spPr>
          <a:xfrm>
            <a:off x="387350" y="3276600"/>
            <a:ext cx="10433050" cy="1162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ctr">
              <a:defRPr sz="6813">
                <a:solidFill>
                  <a:srgbClr val="FFFFFF"/>
                </a:solidFill>
              </a:defRPr>
            </a:lvl1pPr>
          </a:lstStyle>
          <a:p>
            <a:pPr marL="857250" indent="-857250" algn="l">
              <a:buFont typeface="Arial" panose="020B0604020202020204" pitchFamily="34" charset="0"/>
              <a:buChar char="•"/>
            </a:pPr>
            <a:r>
              <a:rPr sz="3600" b="0" dirty="0">
                <a:solidFill>
                  <a:srgbClr val="FFFFFF"/>
                </a:solidFill>
              </a:rPr>
              <a:t>3 bands of </a:t>
            </a:r>
            <a:r>
              <a:rPr sz="3600" b="0" dirty="0" smtClean="0">
                <a:solidFill>
                  <a:srgbClr val="FFFFFF"/>
                </a:solidFill>
              </a:rPr>
              <a:t>raiders</a:t>
            </a:r>
            <a:r>
              <a:rPr lang="en-US" sz="3600" b="0" dirty="0" smtClean="0">
                <a:solidFill>
                  <a:srgbClr val="FFFFFF"/>
                </a:solidFill>
              </a:rPr>
              <a:t> </a:t>
            </a:r>
            <a:r>
              <a:rPr sz="3600" b="0" dirty="0" smtClean="0">
                <a:solidFill>
                  <a:srgbClr val="FFFFFF"/>
                </a:solidFill>
              </a:rPr>
              <a:t>steal </a:t>
            </a:r>
            <a:r>
              <a:rPr sz="3600" b="0" dirty="0">
                <a:solidFill>
                  <a:srgbClr val="FFFFFF"/>
                </a:solidFill>
              </a:rPr>
              <a:t>his camels and kill his servants.</a:t>
            </a:r>
          </a:p>
        </p:txBody>
      </p:sp>
      <p:sp>
        <p:nvSpPr>
          <p:cNvPr id="6" name="New Shape"/>
          <p:cNvSpPr>
            <a:spLocks noGrp="1"/>
          </p:cNvSpPr>
          <p:nvPr>
            <p:ph type="body"/>
          </p:nvPr>
        </p:nvSpPr>
        <p:spPr>
          <a:xfrm>
            <a:off x="304800" y="47244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marL="857250" indent="-857250" algn="l">
              <a:buFont typeface="Arial" panose="020B0604020202020204" pitchFamily="34" charset="0"/>
              <a:buChar char="•"/>
            </a:pPr>
            <a:r>
              <a:rPr sz="3600" b="0" dirty="0">
                <a:solidFill>
                  <a:srgbClr val="FFFF00"/>
                </a:solidFill>
              </a:rPr>
              <a:t>His sons &amp; daughters were killed in a building collapse due to high winds and 1 servant escapes.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1000"/>
                                        <p:tgtEl>
                                          <p:spTgt spid="6">
                                            <p:txEl>
                                              <p:pRg st="0" end="0"/>
                                            </p:txEl>
                                          </p:spTgt>
                                        </p:tgtEl>
                                      </p:cBhvr>
                                    </p:animEffect>
                                    <p:anim calcmode="lin" valueType="num">
                                      <p:cBhvr>
                                        <p:cTn id="3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457200"/>
            <a:ext cx="10433050" cy="4495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9600" b="0" dirty="0">
                <a:solidFill>
                  <a:srgbClr val="FFFFFF"/>
                </a:solidFill>
              </a:rPr>
              <a:t>With all of this what did Job do?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8200" y="228600"/>
            <a:ext cx="10433050" cy="2438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dirty="0">
                <a:solidFill>
                  <a:srgbClr val="FFFFFF"/>
                </a:solidFill>
              </a:rPr>
              <a:t>Job 1:20-22 - Despite all this, Job humbles himself and worships God. He sees all of his loss and he udders some profound words of centering...</a:t>
            </a:r>
          </a:p>
        </p:txBody>
      </p:sp>
      <p:sp>
        <p:nvSpPr>
          <p:cNvPr id="4" name="New Shape"/>
          <p:cNvSpPr>
            <a:spLocks noGrp="1"/>
          </p:cNvSpPr>
          <p:nvPr>
            <p:ph type="body"/>
          </p:nvPr>
        </p:nvSpPr>
        <p:spPr>
          <a:xfrm>
            <a:off x="1193800" y="2609849"/>
            <a:ext cx="9804400" cy="3175001"/>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8773">
                <a:solidFill>
                  <a:srgbClr val="FFFFFF"/>
                </a:solidFill>
              </a:defRPr>
            </a:lvl1pPr>
          </a:lstStyle>
          <a:p>
            <a:pPr algn="l"/>
            <a:r>
              <a:rPr sz="8773" b="0" dirty="0">
                <a:solidFill>
                  <a:srgbClr val="FFFF00"/>
                </a:solidFill>
              </a:rPr>
              <a:t>And he said: “Naked I came from my mother’s womb, And naked shall I return there. The LORD gave, and the LORD has taken away; Blessed be the name of the LORD.”</a:t>
            </a:r>
          </a:p>
        </p:txBody>
      </p:sp>
      <p:sp>
        <p:nvSpPr>
          <p:cNvPr id="5" name="New Shape"/>
          <p:cNvSpPr>
            <a:spLocks noGrp="1"/>
          </p:cNvSpPr>
          <p:nvPr>
            <p:ph type="body" idx="1"/>
          </p:nvPr>
        </p:nvSpPr>
        <p:spPr>
          <a:xfrm>
            <a:off x="1219200" y="5480050"/>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defRPr>
            </a:lvl1pPr>
          </a:lstStyle>
          <a:p>
            <a:pPr algn="r"/>
            <a:r>
              <a:rPr sz="7000" b="0" dirty="0">
                <a:solidFill>
                  <a:srgbClr val="FFFFFF"/>
                </a:solidFill>
              </a:rPr>
              <a:t>Job 1:21 </a:t>
            </a:r>
            <a:r>
              <a:rPr sz="7000" b="0" dirty="0" err="1">
                <a:solidFill>
                  <a:srgbClr val="FFFFFF"/>
                </a:solidFill>
              </a:rPr>
              <a:t>NKJV</a:t>
            </a:r>
            <a:endParaRPr sz="7000" b="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90600" y="3810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ctr">
              <a:defRPr sz="6813">
                <a:solidFill>
                  <a:srgbClr val="FFFFFF"/>
                </a:solidFill>
              </a:defRPr>
            </a:lvl1pPr>
          </a:lstStyle>
          <a:p>
            <a:pPr algn="ctr"/>
            <a:r>
              <a:rPr sz="6813" b="0" dirty="0">
                <a:solidFill>
                  <a:srgbClr val="FFFFFF"/>
                </a:solidFill>
              </a:rPr>
              <a:t>Despite all of his loss, all of his pain, all of what has happened to him we see Job 1:22 - Job does not sin or charge God with wrong.</a:t>
            </a:r>
          </a:p>
        </p:txBody>
      </p:sp>
      <p:sp>
        <p:nvSpPr>
          <p:cNvPr id="4" name="New Shape"/>
          <p:cNvSpPr>
            <a:spLocks noGrp="1"/>
          </p:cNvSpPr>
          <p:nvPr>
            <p:ph type="body"/>
          </p:nvPr>
        </p:nvSpPr>
        <p:spPr>
          <a:xfrm>
            <a:off x="838200" y="2514600"/>
            <a:ext cx="10433050" cy="781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3600" b="0" dirty="0">
                <a:solidFill>
                  <a:srgbClr val="FFFF00"/>
                </a:solidFill>
              </a:rPr>
              <a:t>Battle won, war </a:t>
            </a:r>
            <a:r>
              <a:rPr sz="3600" b="0" dirty="0" smtClean="0">
                <a:solidFill>
                  <a:srgbClr val="FFFF00"/>
                </a:solidFill>
              </a:rPr>
              <a:t>over</a:t>
            </a:r>
            <a:r>
              <a:rPr lang="en-US" sz="3600" b="0" dirty="0" smtClean="0">
                <a:solidFill>
                  <a:srgbClr val="FFFF00"/>
                </a:solidFill>
              </a:rPr>
              <a:t>.</a:t>
            </a:r>
            <a:endParaRPr sz="3600" b="0" dirty="0">
              <a:solidFill>
                <a:srgbClr val="FFFF00"/>
              </a:solidFill>
            </a:endParaRPr>
          </a:p>
        </p:txBody>
      </p:sp>
      <p:sp>
        <p:nvSpPr>
          <p:cNvPr id="5" name="New Shape"/>
          <p:cNvSpPr>
            <a:spLocks noGrp="1"/>
          </p:cNvSpPr>
          <p:nvPr>
            <p:ph type="body"/>
          </p:nvPr>
        </p:nvSpPr>
        <p:spPr>
          <a:xfrm>
            <a:off x="914400" y="3867150"/>
            <a:ext cx="10433050" cy="2457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lang="en-US" sz="19900" b="0" dirty="0" smtClean="0">
                <a:solidFill>
                  <a:srgbClr val="FF0000"/>
                </a:solidFill>
              </a:rPr>
              <a:t>Wrong</a:t>
            </a:r>
            <a:r>
              <a:rPr sz="19900" b="0" dirty="0" smtClean="0">
                <a:solidFill>
                  <a:srgbClr val="FF0000"/>
                </a:solidFill>
              </a:rPr>
              <a:t>!</a:t>
            </a:r>
            <a:endParaRPr sz="19900" b="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28600"/>
            <a:ext cx="10433050" cy="5943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dirty="0">
                <a:solidFill>
                  <a:srgbClr val="FFFFFF"/>
                </a:solidFill>
              </a:rPr>
              <a:t>Job 2:1-10 - </a:t>
            </a:r>
            <a:r>
              <a:rPr lang="en-US" sz="6813" b="0" dirty="0" smtClean="0">
                <a:solidFill>
                  <a:srgbClr val="FFFFFF"/>
                </a:solidFill>
              </a:rPr>
              <a:t>T</a:t>
            </a:r>
            <a:r>
              <a:rPr sz="6813" b="0" dirty="0" smtClean="0">
                <a:solidFill>
                  <a:srgbClr val="FFFFFF"/>
                </a:solidFill>
              </a:rPr>
              <a:t>he </a:t>
            </a:r>
            <a:r>
              <a:rPr sz="6813" b="0" dirty="0">
                <a:solidFill>
                  <a:srgbClr val="FFFFFF"/>
                </a:solidFill>
              </a:rPr>
              <a:t>angels gather and the </a:t>
            </a:r>
            <a:r>
              <a:rPr sz="6813" b="0" dirty="0" err="1">
                <a:solidFill>
                  <a:srgbClr val="FFFFFF"/>
                </a:solidFill>
              </a:rPr>
              <a:t>satan</a:t>
            </a:r>
            <a:r>
              <a:rPr sz="6813" b="0" dirty="0">
                <a:solidFill>
                  <a:srgbClr val="FFFFFF"/>
                </a:solidFill>
              </a:rPr>
              <a:t> is again there. Having failed his first mission he is back for a second. God is glorified and shows Satan that He was glorified by saying something interesting; God says in Job 2:3 - “although you incited Me against him, to destroy him without cause</a:t>
            </a:r>
            <a:r>
              <a:rPr sz="6813" b="0" dirty="0" smtClean="0">
                <a:solidFill>
                  <a:srgbClr val="FFFFFF"/>
                </a:solidFill>
              </a:rPr>
              <a:t>.”</a:t>
            </a:r>
            <a:endParaRPr sz="6813" b="0" dirty="0">
              <a:solidFill>
                <a:srgbClr val="FFFFFF"/>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457200"/>
            <a:ext cx="10433050" cy="5257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10000"/>
          </a:bodyPr>
          <a:lstStyle>
            <a:lvl1pPr algn="ctr">
              <a:defRPr sz="6813">
                <a:solidFill>
                  <a:srgbClr val="FFFFFF"/>
                </a:solidFill>
              </a:defRPr>
            </a:lvl1pPr>
          </a:lstStyle>
          <a:p>
            <a:pPr algn="ctr"/>
            <a:r>
              <a:rPr sz="6813" b="0" dirty="0">
                <a:solidFill>
                  <a:srgbClr val="FFFFFF"/>
                </a:solidFill>
              </a:rPr>
              <a:t>Job 2:4-5 - Satan launches his second </a:t>
            </a:r>
            <a:r>
              <a:rPr sz="6813" b="0" dirty="0" smtClean="0">
                <a:solidFill>
                  <a:srgbClr val="FFFFFF"/>
                </a:solidFill>
              </a:rPr>
              <a:t>mission</a:t>
            </a:r>
            <a:r>
              <a:rPr lang="en-US" sz="6813" b="0" dirty="0" smtClean="0">
                <a:solidFill>
                  <a:srgbClr val="FFFFFF"/>
                </a:solidFill>
              </a:rPr>
              <a:t>;</a:t>
            </a:r>
            <a:r>
              <a:rPr sz="6813" b="0" dirty="0" smtClean="0">
                <a:solidFill>
                  <a:srgbClr val="FFFFFF"/>
                </a:solidFill>
              </a:rPr>
              <a:t> </a:t>
            </a:r>
            <a:r>
              <a:rPr sz="6813" b="0" dirty="0">
                <a:solidFill>
                  <a:srgbClr val="FFFFFF"/>
                </a:solidFill>
              </a:rPr>
              <a:t>allow me to touch him, no man will suffer himself without cursing You. God allows his request but tells Satan he can’t take Job’s life.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8200" y="533400"/>
            <a:ext cx="10433050" cy="2152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ctr">
              <a:defRPr sz="6813">
                <a:solidFill>
                  <a:srgbClr val="FFFFFF"/>
                </a:solidFill>
              </a:defRPr>
            </a:lvl1pPr>
          </a:lstStyle>
          <a:p>
            <a:pPr algn="ctr"/>
            <a:r>
              <a:rPr sz="6813" b="0" dirty="0">
                <a:solidFill>
                  <a:srgbClr val="FFFFFF"/>
                </a:solidFill>
              </a:rPr>
              <a:t>After striking Job with painful boils from head to toe (Job 2:7), he sends Job’s wife to tempt him (Job 2:9).  Look at the words she uses, it is obvious that </a:t>
            </a:r>
            <a:r>
              <a:rPr sz="6500" b="0" dirty="0">
                <a:solidFill>
                  <a:srgbClr val="FFFFFF"/>
                </a:solidFill>
              </a:rPr>
              <a:t>Satan</a:t>
            </a:r>
            <a:r>
              <a:rPr sz="6813" b="0" dirty="0">
                <a:solidFill>
                  <a:srgbClr val="FFFFFF"/>
                </a:solidFill>
              </a:rPr>
              <a:t> is speaking through her.</a:t>
            </a:r>
          </a:p>
        </p:txBody>
      </p:sp>
      <p:sp>
        <p:nvSpPr>
          <p:cNvPr id="4" name="New Shape"/>
          <p:cNvSpPr>
            <a:spLocks noGrp="1"/>
          </p:cNvSpPr>
          <p:nvPr>
            <p:ph type="body"/>
          </p:nvPr>
        </p:nvSpPr>
        <p:spPr>
          <a:xfrm>
            <a:off x="1193800" y="2705101"/>
            <a:ext cx="9804400" cy="2768598"/>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62500" lnSpcReduction="20000"/>
          </a:bodyPr>
          <a:lstStyle>
            <a:lvl1pPr algn="l">
              <a:defRPr sz="8773">
                <a:solidFill>
                  <a:srgbClr val="FFFFFF"/>
                </a:solidFill>
              </a:defRPr>
            </a:lvl1pPr>
          </a:lstStyle>
          <a:p>
            <a:pPr algn="l"/>
            <a:r>
              <a:rPr sz="8773" b="0" dirty="0">
                <a:solidFill>
                  <a:srgbClr val="FFFF00"/>
                </a:solidFill>
              </a:rPr>
              <a:t>Then his wife said to him, “Do you still hold fast to your integrity? Curse God and die!”</a:t>
            </a:r>
          </a:p>
        </p:txBody>
      </p:sp>
      <p:sp>
        <p:nvSpPr>
          <p:cNvPr id="5" name="New Shape"/>
          <p:cNvSpPr>
            <a:spLocks noGrp="1"/>
          </p:cNvSpPr>
          <p:nvPr>
            <p:ph type="body" idx="1"/>
          </p:nvPr>
        </p:nvSpPr>
        <p:spPr>
          <a:xfrm>
            <a:off x="1187450" y="5562600"/>
            <a:ext cx="981710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77500" lnSpcReduction="20000"/>
          </a:bodyPr>
          <a:lstStyle>
            <a:lvl1pPr algn="l">
              <a:defRPr sz="7000">
                <a:solidFill>
                  <a:srgbClr val="FFFFFF"/>
                </a:solidFill>
              </a:defRPr>
            </a:lvl1pPr>
          </a:lstStyle>
          <a:p>
            <a:pPr algn="r"/>
            <a:r>
              <a:rPr sz="7000" b="0" dirty="0">
                <a:solidFill>
                  <a:srgbClr val="FFFFFF"/>
                </a:solidFill>
              </a:rPr>
              <a:t>Job 2:9 </a:t>
            </a:r>
            <a:r>
              <a:rPr sz="7000" b="0" dirty="0" err="1">
                <a:solidFill>
                  <a:srgbClr val="FFFFFF"/>
                </a:solidFill>
              </a:rPr>
              <a:t>NKJV</a:t>
            </a:r>
            <a:endParaRPr sz="7000" b="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8200" y="152400"/>
            <a:ext cx="10433050" cy="1314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3600" b="0" dirty="0">
                <a:solidFill>
                  <a:srgbClr val="FFFFFF"/>
                </a:solidFill>
              </a:rPr>
              <a:t>Job calls out the foolishness of her words, and speaks words of humility and wisdom (Job 2:10).</a:t>
            </a:r>
          </a:p>
        </p:txBody>
      </p:sp>
      <p:sp>
        <p:nvSpPr>
          <p:cNvPr id="4" name="New Shape"/>
          <p:cNvSpPr>
            <a:spLocks noGrp="1"/>
          </p:cNvSpPr>
          <p:nvPr>
            <p:ph type="body"/>
          </p:nvPr>
        </p:nvSpPr>
        <p:spPr>
          <a:xfrm>
            <a:off x="1193800" y="2209799"/>
            <a:ext cx="9804400" cy="2997199"/>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8773">
                <a:solidFill>
                  <a:srgbClr val="FFFFFF"/>
                </a:solidFill>
              </a:defRPr>
            </a:lvl1pPr>
          </a:lstStyle>
          <a:p>
            <a:pPr algn="l"/>
            <a:r>
              <a:rPr sz="8773" b="0" dirty="0">
                <a:solidFill>
                  <a:srgbClr val="FFFF00"/>
                </a:solidFill>
              </a:rPr>
              <a:t>But he said to her, “You speak as one of the foolish women speaks. Shall we indeed accept good from God, and shall we not accept adversity?” In all this Job did not sin with his lips.</a:t>
            </a:r>
          </a:p>
        </p:txBody>
      </p:sp>
      <p:sp>
        <p:nvSpPr>
          <p:cNvPr id="5" name="New Shape"/>
          <p:cNvSpPr>
            <a:spLocks noGrp="1"/>
          </p:cNvSpPr>
          <p:nvPr>
            <p:ph type="body" idx="1"/>
          </p:nvPr>
        </p:nvSpPr>
        <p:spPr>
          <a:xfrm>
            <a:off x="1187450" y="5518149"/>
            <a:ext cx="9817100" cy="5397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47500" lnSpcReduction="20000"/>
          </a:bodyPr>
          <a:lstStyle>
            <a:lvl1pPr algn="l">
              <a:defRPr sz="7000">
                <a:solidFill>
                  <a:srgbClr val="FFFFFF"/>
                </a:solidFill>
              </a:defRPr>
            </a:lvl1pPr>
          </a:lstStyle>
          <a:p>
            <a:pPr algn="r"/>
            <a:r>
              <a:rPr sz="7000" b="0" dirty="0">
                <a:solidFill>
                  <a:srgbClr val="FFFFFF"/>
                </a:solidFill>
              </a:rPr>
              <a:t>Job 2:10 </a:t>
            </a:r>
            <a:r>
              <a:rPr sz="7000" b="0" dirty="0" err="1">
                <a:solidFill>
                  <a:srgbClr val="FFFFFF"/>
                </a:solidFill>
              </a:rPr>
              <a:t>NKJV</a:t>
            </a:r>
            <a:endParaRPr sz="7000" b="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457200"/>
            <a:ext cx="10433050" cy="2590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dirty="0">
                <a:solidFill>
                  <a:srgbClr val="FFFFFF"/>
                </a:solidFill>
              </a:rPr>
              <a:t>There is an important point to learn from what ISN’T written in those pages. It shows a limitation of the enemies power; </a:t>
            </a:r>
          </a:p>
        </p:txBody>
      </p:sp>
      <p:sp>
        <p:nvSpPr>
          <p:cNvPr id="3" name="New Shape"/>
          <p:cNvSpPr>
            <a:spLocks noGrp="1"/>
          </p:cNvSpPr>
          <p:nvPr>
            <p:ph type="body" idx="1"/>
          </p:nvPr>
        </p:nvSpPr>
        <p:spPr>
          <a:xfrm>
            <a:off x="838200" y="3581400"/>
            <a:ext cx="10515600" cy="2362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Autofit/>
          </a:bodyPr>
          <a:lstStyle>
            <a:lvl1pPr algn="ctr">
              <a:defRPr sz="3406">
                <a:solidFill>
                  <a:srgbClr val="FFFFFF"/>
                </a:solidFill>
              </a:defRPr>
            </a:lvl1pPr>
          </a:lstStyle>
          <a:p>
            <a:r>
              <a:rPr lang="en-US" sz="4800" dirty="0" smtClean="0">
                <a:solidFill>
                  <a:srgbClr val="FFFF00"/>
                </a:solidFill>
              </a:rPr>
              <a:t>Satan </a:t>
            </a:r>
            <a:r>
              <a:rPr lang="en-US" sz="4800" dirty="0">
                <a:solidFill>
                  <a:srgbClr val="FFFF00"/>
                </a:solidFill>
              </a:rPr>
              <a:t>can’t create anything, all he can do is manipulate &amp; maneuver what’s been created.</a:t>
            </a:r>
          </a:p>
          <a:p>
            <a:pPr algn="ctr"/>
            <a:endParaRPr sz="4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4572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ctr">
              <a:defRPr sz="6813">
                <a:solidFill>
                  <a:srgbClr val="FFFFFF"/>
                </a:solidFill>
              </a:defRPr>
            </a:lvl1pPr>
          </a:lstStyle>
          <a:p>
            <a:pPr algn="ctr"/>
            <a:r>
              <a:rPr sz="6813" b="0" dirty="0">
                <a:solidFill>
                  <a:srgbClr val="FFFFFF"/>
                </a:solidFill>
              </a:rPr>
              <a:t>Before we break down the tactics themselves, lets look at another of his favorite tactics;</a:t>
            </a:r>
          </a:p>
        </p:txBody>
      </p:sp>
      <p:sp>
        <p:nvSpPr>
          <p:cNvPr id="4" name="New Shape"/>
          <p:cNvSpPr>
            <a:spLocks noGrp="1"/>
          </p:cNvSpPr>
          <p:nvPr>
            <p:ph type="body"/>
          </p:nvPr>
        </p:nvSpPr>
        <p:spPr>
          <a:xfrm>
            <a:off x="838200" y="2209800"/>
            <a:ext cx="10433050" cy="3124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19900" b="0" dirty="0">
                <a:solidFill>
                  <a:srgbClr val="FFFF00"/>
                </a:solidFill>
              </a:rPr>
              <a:t>GIVING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457200"/>
            <a:ext cx="10433050" cy="4495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ctr">
              <a:defRPr sz="6813">
                <a:solidFill>
                  <a:srgbClr val="FFFFFF"/>
                </a:solidFill>
              </a:defRPr>
            </a:lvl1pPr>
          </a:lstStyle>
          <a:p>
            <a:pPr algn="ctr"/>
            <a:r>
              <a:rPr sz="6813" b="0" dirty="0" err="1">
                <a:solidFill>
                  <a:srgbClr val="FFFF00"/>
                </a:solidFill>
              </a:rPr>
              <a:t>tac•tics</a:t>
            </a:r>
            <a:r>
              <a:rPr sz="6813" b="0" dirty="0">
                <a:solidFill>
                  <a:srgbClr val="FFFF00"/>
                </a:solidFill>
              </a:rPr>
              <a:t> \ˈ</a:t>
            </a:r>
            <a:r>
              <a:rPr sz="6813" b="0" dirty="0" err="1">
                <a:solidFill>
                  <a:srgbClr val="FFFF00"/>
                </a:solidFill>
              </a:rPr>
              <a:t>tak-tiks</a:t>
            </a:r>
            <a:r>
              <a:rPr sz="6813" b="0" dirty="0">
                <a:solidFill>
                  <a:srgbClr val="FFFF00"/>
                </a:solidFill>
              </a:rPr>
              <a:t>\ </a:t>
            </a:r>
            <a:r>
              <a:rPr sz="6813" b="0" dirty="0" smtClean="0">
                <a:solidFill>
                  <a:srgbClr val="FFFF00"/>
                </a:solidFill>
              </a:rPr>
              <a:t>from </a:t>
            </a:r>
            <a:r>
              <a:rPr sz="6813" b="0" dirty="0">
                <a:solidFill>
                  <a:srgbClr val="FFFF00"/>
                </a:solidFill>
              </a:rPr>
              <a:t>Greek </a:t>
            </a:r>
            <a:r>
              <a:rPr sz="6813" b="0" dirty="0" err="1">
                <a:solidFill>
                  <a:srgbClr val="FFFF00"/>
                </a:solidFill>
              </a:rPr>
              <a:t>taktika</a:t>
            </a:r>
            <a:r>
              <a:rPr sz="6813" b="0" dirty="0">
                <a:solidFill>
                  <a:srgbClr val="FFFFFF"/>
                </a:solidFill>
              </a:rPr>
              <a:t>, </a:t>
            </a:r>
            <a:endParaRPr lang="en-US" sz="6813" b="0" dirty="0" smtClean="0">
              <a:solidFill>
                <a:srgbClr val="FFFFFF"/>
              </a:solidFill>
            </a:endParaRPr>
          </a:p>
          <a:p>
            <a:pPr algn="l"/>
            <a:r>
              <a:rPr sz="6813" b="0" dirty="0" smtClean="0">
                <a:solidFill>
                  <a:srgbClr val="FFFFFF"/>
                </a:solidFill>
              </a:rPr>
              <a:t>1      </a:t>
            </a:r>
            <a:r>
              <a:rPr sz="6813" b="0" dirty="0">
                <a:solidFill>
                  <a:srgbClr val="FFFFFF"/>
                </a:solidFill>
              </a:rPr>
              <a:t>a: the science and art of disposing and maneuvering forces in combat     </a:t>
            </a:r>
            <a:endParaRPr lang="en-US" sz="6813" b="0" dirty="0" smtClean="0">
              <a:solidFill>
                <a:srgbClr val="FFFFFF"/>
              </a:solidFill>
            </a:endParaRPr>
          </a:p>
          <a:p>
            <a:pPr algn="l"/>
            <a:r>
              <a:rPr lang="en-US" sz="6813" b="0" dirty="0" smtClean="0">
                <a:solidFill>
                  <a:srgbClr val="FFFFFF"/>
                </a:solidFill>
              </a:rPr>
              <a:t>	</a:t>
            </a:r>
            <a:r>
              <a:rPr sz="6813" b="0" dirty="0" smtClean="0">
                <a:solidFill>
                  <a:srgbClr val="FFFFFF"/>
                </a:solidFill>
              </a:rPr>
              <a:t>b</a:t>
            </a:r>
            <a:r>
              <a:rPr sz="6813" b="0" dirty="0">
                <a:solidFill>
                  <a:srgbClr val="FFFFFF"/>
                </a:solidFill>
              </a:rPr>
              <a:t>: the art or skill of employing available means to accomplish an end   </a:t>
            </a:r>
            <a:endParaRPr lang="en-US" dirty="0"/>
          </a:p>
          <a:p>
            <a:pPr algn="l"/>
            <a:r>
              <a:rPr sz="6813" b="0" dirty="0" smtClean="0">
                <a:solidFill>
                  <a:srgbClr val="FFFFFF"/>
                </a:solidFill>
              </a:rPr>
              <a:t>2</a:t>
            </a:r>
            <a:r>
              <a:rPr sz="6813" b="0" dirty="0">
                <a:solidFill>
                  <a:srgbClr val="FFFFFF"/>
                </a:solidFill>
              </a:rPr>
              <a:t>:      a system or mode of procedure   </a:t>
            </a:r>
            <a:endParaRPr lang="en-US" sz="6813" b="0" dirty="0" smtClean="0">
              <a:solidFill>
                <a:srgbClr val="FFFFFF"/>
              </a:solidFill>
            </a:endParaRPr>
          </a:p>
          <a:p>
            <a:pPr algn="l"/>
            <a:r>
              <a:rPr sz="6813" b="0" dirty="0" smtClean="0">
                <a:solidFill>
                  <a:srgbClr val="FFFFFF"/>
                </a:solidFill>
              </a:rPr>
              <a:t>3</a:t>
            </a:r>
            <a:r>
              <a:rPr sz="6813" b="0" dirty="0">
                <a:solidFill>
                  <a:srgbClr val="FFFFFF"/>
                </a:solidFill>
              </a:rPr>
              <a:t>:      the study of the grammatical relations within a language including morphology and syntax</a:t>
            </a:r>
          </a:p>
        </p:txBody>
      </p:sp>
      <p:sp>
        <p:nvSpPr>
          <p:cNvPr id="3" name="New Shape"/>
          <p:cNvSpPr>
            <a:spLocks noGrp="1"/>
          </p:cNvSpPr>
          <p:nvPr>
            <p:ph type="body" idx="1"/>
          </p:nvPr>
        </p:nvSpPr>
        <p:spPr>
          <a:xfrm>
            <a:off x="1143000" y="5562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55000" lnSpcReduction="20000"/>
          </a:bodyPr>
          <a:lstStyle>
            <a:lvl1pPr algn="ctr">
              <a:defRPr sz="3406">
                <a:solidFill>
                  <a:srgbClr val="FFFFFF"/>
                </a:solidFill>
              </a:defRPr>
            </a:lvl1pPr>
          </a:lstStyle>
          <a:p>
            <a:pPr algn="ctr"/>
            <a:r>
              <a:rPr sz="3406" b="0" dirty="0">
                <a:solidFill>
                  <a:srgbClr val="FFFFFF"/>
                </a:solidFill>
              </a:rPr>
              <a:t>Merriam-Webster, I. (2003). Merriam-Webster’s collegiate dictionary. (Eleventh ed.). Springfield, MA: Merriam-Webster, </a:t>
            </a:r>
            <a:r>
              <a:rPr sz="3406" b="0" dirty="0" err="1">
                <a:solidFill>
                  <a:srgbClr val="FFFFFF"/>
                </a:solidFill>
              </a:rPr>
              <a:t>Inc.ouncements</a:t>
            </a:r>
            <a:endParaRPr sz="3406" b="0" dirty="0">
              <a:solidFill>
                <a:srgbClr val="FFFFF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a:solidFill>
                  <a:srgbClr val="FFFFFF"/>
                </a:solidFill>
              </a:rPr>
              <a:t>He’s not called the god of this world without reason.</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1295400"/>
            <a:ext cx="10433050" cy="2305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ctr">
              <a:defRPr sz="6813">
                <a:solidFill>
                  <a:srgbClr val="FFFFFF"/>
                </a:solidFill>
              </a:defRPr>
            </a:lvl1pPr>
          </a:lstStyle>
          <a:p>
            <a:pPr algn="ctr"/>
            <a:r>
              <a:rPr sz="6813" b="0" dirty="0">
                <a:solidFill>
                  <a:srgbClr val="FFFFFF"/>
                </a:solidFill>
              </a:rPr>
              <a:t>Satan “owns” the earth &amp; he didn’t buy it, he stole it. But he stole it fair &amp; square, which is why God honors Satan’s </a:t>
            </a:r>
            <a:r>
              <a:rPr lang="en-US" sz="6813" b="0" dirty="0" smtClean="0">
                <a:solidFill>
                  <a:srgbClr val="FFFFFF"/>
                </a:solidFill>
              </a:rPr>
              <a:t>temporary </a:t>
            </a:r>
            <a:r>
              <a:rPr sz="6813" b="0" dirty="0" smtClean="0">
                <a:solidFill>
                  <a:srgbClr val="FFFFFF"/>
                </a:solidFill>
              </a:rPr>
              <a:t>ownership </a:t>
            </a:r>
            <a:r>
              <a:rPr sz="6813" b="0" dirty="0">
                <a:solidFill>
                  <a:srgbClr val="FFFFFF"/>
                </a:solidFill>
              </a:rPr>
              <a:t>of it.</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8200" y="4572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Where &amp; how did he get the deed to the earth?</a:t>
            </a:r>
          </a:p>
        </p:txBody>
      </p:sp>
      <p:sp>
        <p:nvSpPr>
          <p:cNvPr id="4" name="New Shape"/>
          <p:cNvSpPr>
            <a:spLocks noGrp="1"/>
          </p:cNvSpPr>
          <p:nvPr>
            <p:ph type="body"/>
          </p:nvPr>
        </p:nvSpPr>
        <p:spPr>
          <a:xfrm>
            <a:off x="914400" y="28956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00"/>
                </a:solidFill>
              </a:rPr>
              <a:t>The garden of Eden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8200" y="609600"/>
            <a:ext cx="10433050" cy="2514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ctr">
              <a:defRPr sz="6813">
                <a:solidFill>
                  <a:srgbClr val="FFFFFF"/>
                </a:solidFill>
              </a:defRPr>
            </a:lvl1pPr>
          </a:lstStyle>
          <a:p>
            <a:pPr algn="ctr"/>
            <a:r>
              <a:rPr sz="6813" b="0" dirty="0">
                <a:solidFill>
                  <a:srgbClr val="FFFFFF"/>
                </a:solidFill>
              </a:rPr>
              <a:t>Gen 3 - Eve is deceived and leads Adam </a:t>
            </a:r>
            <a:r>
              <a:rPr sz="6813" b="0" dirty="0" smtClean="0">
                <a:solidFill>
                  <a:srgbClr val="FFFFFF"/>
                </a:solidFill>
              </a:rPr>
              <a:t>to </a:t>
            </a:r>
            <a:r>
              <a:rPr lang="en-US" sz="6813" b="0" dirty="0" smtClean="0">
                <a:solidFill>
                  <a:srgbClr val="FFFFFF"/>
                </a:solidFill>
              </a:rPr>
              <a:t>trespass</a:t>
            </a:r>
            <a:r>
              <a:rPr sz="6813" b="0" dirty="0" smtClean="0">
                <a:solidFill>
                  <a:srgbClr val="FFFFFF"/>
                </a:solidFill>
              </a:rPr>
              <a:t>, </a:t>
            </a:r>
            <a:r>
              <a:rPr sz="6813" b="0" dirty="0">
                <a:solidFill>
                  <a:srgbClr val="FFFFFF"/>
                </a:solidFill>
              </a:rPr>
              <a:t>violating the “lease”.</a:t>
            </a:r>
          </a:p>
        </p:txBody>
      </p:sp>
      <p:sp>
        <p:nvSpPr>
          <p:cNvPr id="4" name="New Shape"/>
          <p:cNvSpPr>
            <a:spLocks noGrp="1"/>
          </p:cNvSpPr>
          <p:nvPr>
            <p:ph type="body"/>
          </p:nvPr>
        </p:nvSpPr>
        <p:spPr>
          <a:xfrm>
            <a:off x="990600" y="3429000"/>
            <a:ext cx="10433050" cy="2336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defRPr>
            </a:lvl1pPr>
          </a:lstStyle>
          <a:p>
            <a:pPr algn="ctr"/>
            <a:r>
              <a:rPr sz="4400" b="0" dirty="0" smtClean="0">
                <a:solidFill>
                  <a:srgbClr val="FFFF00"/>
                </a:solidFill>
              </a:rPr>
              <a:t>We</a:t>
            </a:r>
            <a:r>
              <a:rPr lang="en-US" sz="4400" b="0" dirty="0" smtClean="0">
                <a:solidFill>
                  <a:srgbClr val="FFFF00"/>
                </a:solidFill>
              </a:rPr>
              <a:t>,</a:t>
            </a:r>
            <a:r>
              <a:rPr sz="4400" b="0" dirty="0" smtClean="0">
                <a:solidFill>
                  <a:srgbClr val="FFFF00"/>
                </a:solidFill>
              </a:rPr>
              <a:t> </a:t>
            </a:r>
            <a:r>
              <a:rPr sz="4400" b="0" dirty="0">
                <a:solidFill>
                  <a:srgbClr val="FFFF00"/>
                </a:solidFill>
              </a:rPr>
              <a:t>as the rightful </a:t>
            </a:r>
            <a:r>
              <a:rPr sz="4400" b="0" dirty="0" smtClean="0">
                <a:solidFill>
                  <a:srgbClr val="FFFF00"/>
                </a:solidFill>
              </a:rPr>
              <a:t>owners</a:t>
            </a:r>
            <a:r>
              <a:rPr lang="en-US" sz="4400" b="0" dirty="0" smtClean="0">
                <a:solidFill>
                  <a:srgbClr val="FFFF00"/>
                </a:solidFill>
              </a:rPr>
              <a:t>,</a:t>
            </a:r>
            <a:r>
              <a:rPr sz="4400" b="0" dirty="0" smtClean="0">
                <a:solidFill>
                  <a:srgbClr val="FFFF00"/>
                </a:solidFill>
              </a:rPr>
              <a:t> </a:t>
            </a:r>
            <a:r>
              <a:rPr sz="4400" b="0" dirty="0">
                <a:solidFill>
                  <a:srgbClr val="FFFF00"/>
                </a:solidFill>
              </a:rPr>
              <a:t>transgressed the stipulations of the lease, and thus signed it over to Satan.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914400"/>
            <a:ext cx="10433050" cy="4343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This is why Jesus doesn’t deny </a:t>
            </a:r>
            <a:r>
              <a:rPr sz="6813" b="0" dirty="0" smtClean="0">
                <a:solidFill>
                  <a:srgbClr val="FFFFFF"/>
                </a:solidFill>
              </a:rPr>
              <a:t>Satan</a:t>
            </a:r>
            <a:r>
              <a:rPr lang="en-US" sz="6813" b="0" dirty="0" smtClean="0">
                <a:solidFill>
                  <a:srgbClr val="FFFFFF"/>
                </a:solidFill>
              </a:rPr>
              <a:t> </a:t>
            </a:r>
            <a:r>
              <a:rPr sz="6813" b="0" dirty="0" smtClean="0">
                <a:solidFill>
                  <a:srgbClr val="FFFFFF"/>
                </a:solidFill>
              </a:rPr>
              <a:t>offering Him </a:t>
            </a:r>
            <a:r>
              <a:rPr sz="6813" b="0" dirty="0">
                <a:solidFill>
                  <a:srgbClr val="FFFFFF"/>
                </a:solidFill>
              </a:rPr>
              <a:t>the world in Lk 4:6. It was a valid offer.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85800" y="457200"/>
            <a:ext cx="10433050" cy="2286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Remember though, when Satan gives you </a:t>
            </a:r>
            <a:r>
              <a:rPr sz="6813" b="0" u="sng" dirty="0">
                <a:solidFill>
                  <a:srgbClr val="FFFFFF"/>
                </a:solidFill>
              </a:rPr>
              <a:t>ANYTHING</a:t>
            </a:r>
            <a:r>
              <a:rPr sz="6813" b="0" dirty="0">
                <a:solidFill>
                  <a:srgbClr val="FFFFFF"/>
                </a:solidFill>
              </a:rPr>
              <a:t>, he intends to </a:t>
            </a:r>
            <a:r>
              <a:rPr sz="6813" b="1" u="sng" dirty="0">
                <a:solidFill>
                  <a:srgbClr val="FFC000"/>
                </a:solidFill>
              </a:rPr>
              <a:t>take more than he gave</a:t>
            </a:r>
            <a:r>
              <a:rPr sz="6813" b="0" dirty="0">
                <a:solidFill>
                  <a:srgbClr val="FFFFFF"/>
                </a:solidFill>
              </a:rPr>
              <a:t>.</a:t>
            </a:r>
          </a:p>
        </p:txBody>
      </p:sp>
      <p:sp>
        <p:nvSpPr>
          <p:cNvPr id="4" name="New Shape"/>
          <p:cNvSpPr>
            <a:spLocks noGrp="1"/>
          </p:cNvSpPr>
          <p:nvPr>
            <p:ph type="body"/>
          </p:nvPr>
        </p:nvSpPr>
        <p:spPr>
          <a:xfrm>
            <a:off x="882649" y="3302000"/>
            <a:ext cx="10433050" cy="2260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ctr">
              <a:defRPr sz="6813">
                <a:solidFill>
                  <a:srgbClr val="FFFFFF"/>
                </a:solidFill>
              </a:defRPr>
            </a:lvl1pPr>
          </a:lstStyle>
          <a:p>
            <a:pPr algn="ctr"/>
            <a:r>
              <a:rPr sz="6813" b="0" dirty="0">
                <a:solidFill>
                  <a:srgbClr val="FFFF00"/>
                </a:solidFill>
              </a:rPr>
              <a:t>It’s only after we have “bitten the fruit” of our desire that we realize it’s rotten.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3810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What could be rotten fruit that we would bite today?</a:t>
            </a:r>
          </a:p>
        </p:txBody>
      </p:sp>
      <p:sp>
        <p:nvSpPr>
          <p:cNvPr id="4" name="New Shape"/>
          <p:cNvSpPr>
            <a:spLocks noGrp="1"/>
          </p:cNvSpPr>
          <p:nvPr>
            <p:ph type="body"/>
          </p:nvPr>
        </p:nvSpPr>
        <p:spPr>
          <a:xfrm>
            <a:off x="-1066800" y="1905000"/>
            <a:ext cx="10433050" cy="781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00"/>
                </a:solidFill>
              </a:rPr>
              <a:t>Sex outside of </a:t>
            </a:r>
            <a:r>
              <a:rPr sz="6813" b="0" dirty="0" smtClean="0">
                <a:solidFill>
                  <a:srgbClr val="FFFF00"/>
                </a:solidFill>
              </a:rPr>
              <a:t>marriage</a:t>
            </a:r>
            <a:endParaRPr sz="6813" b="0" dirty="0">
              <a:solidFill>
                <a:srgbClr val="FFFF00"/>
              </a:solidFill>
            </a:endParaRPr>
          </a:p>
        </p:txBody>
      </p:sp>
      <p:sp>
        <p:nvSpPr>
          <p:cNvPr id="5" name="New Shape"/>
          <p:cNvSpPr>
            <a:spLocks noGrp="1"/>
          </p:cNvSpPr>
          <p:nvPr>
            <p:ph type="body"/>
          </p:nvPr>
        </p:nvSpPr>
        <p:spPr>
          <a:xfrm>
            <a:off x="6934200" y="2667000"/>
            <a:ext cx="5105400" cy="704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dirty="0">
                <a:solidFill>
                  <a:schemeClr val="bg1"/>
                </a:solidFill>
              </a:rPr>
              <a:t>Alcohol</a:t>
            </a:r>
          </a:p>
        </p:txBody>
      </p:sp>
      <p:sp>
        <p:nvSpPr>
          <p:cNvPr id="6" name="New Shape"/>
          <p:cNvSpPr>
            <a:spLocks noGrp="1"/>
          </p:cNvSpPr>
          <p:nvPr>
            <p:ph type="body"/>
          </p:nvPr>
        </p:nvSpPr>
        <p:spPr>
          <a:xfrm>
            <a:off x="381000" y="3048000"/>
            <a:ext cx="6546850" cy="762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00"/>
                </a:solidFill>
              </a:rPr>
              <a:t>Drugs</a:t>
            </a:r>
          </a:p>
        </p:txBody>
      </p:sp>
      <p:sp>
        <p:nvSpPr>
          <p:cNvPr id="7" name="New Shape"/>
          <p:cNvSpPr>
            <a:spLocks noGrp="1"/>
          </p:cNvSpPr>
          <p:nvPr>
            <p:ph type="body"/>
          </p:nvPr>
        </p:nvSpPr>
        <p:spPr>
          <a:xfrm>
            <a:off x="7239000" y="3810000"/>
            <a:ext cx="4489450" cy="660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ctr">
              <a:defRPr sz="6813">
                <a:solidFill>
                  <a:srgbClr val="FFFFFF"/>
                </a:solidFill>
              </a:defRPr>
            </a:lvl1pPr>
          </a:lstStyle>
          <a:p>
            <a:pPr algn="ctr"/>
            <a:r>
              <a:rPr sz="6813" b="0" dirty="0">
                <a:solidFill>
                  <a:srgbClr val="FFFFFF"/>
                </a:solidFill>
              </a:rPr>
              <a:t>Possessions</a:t>
            </a:r>
          </a:p>
        </p:txBody>
      </p:sp>
      <p:sp>
        <p:nvSpPr>
          <p:cNvPr id="8" name="New Shape"/>
          <p:cNvSpPr>
            <a:spLocks noGrp="1"/>
          </p:cNvSpPr>
          <p:nvPr>
            <p:ph type="body"/>
          </p:nvPr>
        </p:nvSpPr>
        <p:spPr>
          <a:xfrm>
            <a:off x="6096000" y="5334000"/>
            <a:ext cx="5784850" cy="736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dirty="0">
                <a:solidFill>
                  <a:schemeClr val="bg1"/>
                </a:solidFill>
              </a:rPr>
              <a:t>Power</a:t>
            </a:r>
          </a:p>
        </p:txBody>
      </p:sp>
      <p:sp>
        <p:nvSpPr>
          <p:cNvPr id="9" name="New Shape"/>
          <p:cNvSpPr>
            <a:spLocks noGrp="1"/>
          </p:cNvSpPr>
          <p:nvPr>
            <p:ph type="body"/>
          </p:nvPr>
        </p:nvSpPr>
        <p:spPr>
          <a:xfrm>
            <a:off x="381000" y="4419600"/>
            <a:ext cx="7010400" cy="736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dirty="0">
                <a:solidFill>
                  <a:srgbClr val="FFFF00"/>
                </a:solidFill>
              </a:rPr>
              <a:t>Position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P spid="8" grpId="0" build="p"/>
      <p:bldP spid="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8200" y="5334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smtClean="0">
                <a:solidFill>
                  <a:srgbClr val="FFFFFF"/>
                </a:solidFill>
              </a:rPr>
              <a:t>Satan </a:t>
            </a:r>
            <a:r>
              <a:rPr sz="6813" b="0" dirty="0">
                <a:solidFill>
                  <a:srgbClr val="FFFFFF"/>
                </a:solidFill>
              </a:rPr>
              <a:t>will </a:t>
            </a:r>
            <a:r>
              <a:rPr lang="en-US" sz="6813" b="0" dirty="0" smtClean="0">
                <a:solidFill>
                  <a:srgbClr val="FFFFFF"/>
                </a:solidFill>
              </a:rPr>
              <a:t>use more than 1 at a time</a:t>
            </a:r>
            <a:r>
              <a:rPr lang="en-US" dirty="0"/>
              <a:t>!</a:t>
            </a:r>
            <a:endParaRPr sz="6813" b="0" dirty="0">
              <a:solidFill>
                <a:srgbClr val="FFFFFF"/>
              </a:solidFill>
            </a:endParaRPr>
          </a:p>
        </p:txBody>
      </p:sp>
      <p:sp>
        <p:nvSpPr>
          <p:cNvPr id="5" name="New Shape"/>
          <p:cNvSpPr>
            <a:spLocks noGrp="1"/>
          </p:cNvSpPr>
          <p:nvPr>
            <p:ph type="body"/>
          </p:nvPr>
        </p:nvSpPr>
        <p:spPr>
          <a:xfrm>
            <a:off x="1143000" y="38862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00"/>
                </a:solidFill>
              </a:rPr>
              <a:t>This brings us to Esther.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A few </a:t>
            </a:r>
            <a:r>
              <a:rPr sz="6813" b="0" dirty="0" smtClean="0">
                <a:solidFill>
                  <a:srgbClr val="FFFFFF"/>
                </a:solidFill>
              </a:rPr>
              <a:t>things</a:t>
            </a:r>
            <a:r>
              <a:rPr lang="en-US" sz="6813" b="0" dirty="0" smtClean="0">
                <a:solidFill>
                  <a:srgbClr val="FFFFFF"/>
                </a:solidFill>
              </a:rPr>
              <a:t>,</a:t>
            </a:r>
            <a:r>
              <a:rPr sz="6813" b="0" dirty="0" smtClean="0">
                <a:solidFill>
                  <a:srgbClr val="FFFFFF"/>
                </a:solidFill>
              </a:rPr>
              <a:t> </a:t>
            </a:r>
            <a:r>
              <a:rPr sz="6813" b="0" dirty="0">
                <a:solidFill>
                  <a:srgbClr val="FFFFFF"/>
                </a:solidFill>
              </a:rPr>
              <a:t>if you haven’t read Esther recently</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762000" y="1447800"/>
            <a:ext cx="10433050" cy="1238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ctr">
              <a:defRPr sz="6813">
                <a:solidFill>
                  <a:srgbClr val="FFFFFF"/>
                </a:solidFill>
              </a:defRPr>
            </a:lvl1pPr>
          </a:lstStyle>
          <a:p>
            <a:pPr algn="ctr"/>
            <a:r>
              <a:rPr sz="6813" b="0" dirty="0">
                <a:solidFill>
                  <a:srgbClr val="FFFFFF"/>
                </a:solidFill>
              </a:rPr>
              <a:t>It’s the only book in the bible where God is never mentioned by name or title.</a:t>
            </a:r>
          </a:p>
        </p:txBody>
      </p:sp>
      <p:sp>
        <p:nvSpPr>
          <p:cNvPr id="4" name="New Shape"/>
          <p:cNvSpPr>
            <a:spLocks noGrp="1"/>
          </p:cNvSpPr>
          <p:nvPr>
            <p:ph type="body"/>
          </p:nvPr>
        </p:nvSpPr>
        <p:spPr>
          <a:xfrm>
            <a:off x="990600" y="4191000"/>
            <a:ext cx="10433050" cy="1009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dirty="0">
                <a:solidFill>
                  <a:srgbClr val="FFFF00"/>
                </a:solidFill>
              </a:rPr>
              <a:t>It’s essentially the opposite of Job.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381000"/>
            <a:ext cx="10433050" cy="426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ctr">
              <a:defRPr sz="6813">
                <a:solidFill>
                  <a:srgbClr val="FFFFFF"/>
                </a:solidFill>
              </a:defRPr>
            </a:lvl1pPr>
          </a:lstStyle>
          <a:p>
            <a:pPr algn="ctr"/>
            <a:r>
              <a:rPr sz="6813" b="0" dirty="0">
                <a:solidFill>
                  <a:srgbClr val="FFFFFF"/>
                </a:solidFill>
              </a:rPr>
              <a:t>“If you know the enemy &amp; know yourself, you need not fear the result of a hundred battles. </a:t>
            </a:r>
            <a:r>
              <a:rPr sz="6813" b="0" dirty="0" smtClean="0">
                <a:solidFill>
                  <a:srgbClr val="FFFFFF"/>
                </a:solidFill>
              </a:rPr>
              <a:t>If </a:t>
            </a:r>
            <a:r>
              <a:rPr sz="6813" b="0" dirty="0">
                <a:solidFill>
                  <a:srgbClr val="FFFFFF"/>
                </a:solidFill>
              </a:rPr>
              <a:t>you know yourself but not the enemy, for every victory gained you will also suffer a defeat. If you know neither the enemy nor yourself, you will succumb in every battle.”</a:t>
            </a:r>
          </a:p>
        </p:txBody>
      </p:sp>
      <p:sp>
        <p:nvSpPr>
          <p:cNvPr id="3" name="New Shape"/>
          <p:cNvSpPr>
            <a:spLocks noGrp="1"/>
          </p:cNvSpPr>
          <p:nvPr>
            <p:ph type="body" idx="1"/>
          </p:nvPr>
        </p:nvSpPr>
        <p:spPr>
          <a:xfrm>
            <a:off x="1295400" y="5562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r>
              <a:rPr sz="3406" b="0" dirty="0">
                <a:solidFill>
                  <a:srgbClr val="FFFFFF"/>
                </a:solidFill>
              </a:rPr>
              <a:t>Sun Tzu, The Art of War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Recap for Esther 1-3.</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33400" y="1143000"/>
            <a:ext cx="11049000" cy="4800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ctr">
              <a:defRPr sz="6813">
                <a:solidFill>
                  <a:srgbClr val="FFFFFF"/>
                </a:solidFill>
              </a:defRPr>
            </a:lvl1pPr>
          </a:lstStyle>
          <a:p>
            <a:pPr algn="ctr"/>
            <a:r>
              <a:rPr sz="6813" b="0" dirty="0">
                <a:solidFill>
                  <a:srgbClr val="FFFFFF"/>
                </a:solidFill>
              </a:rPr>
              <a:t>King Ahasuerus (</a:t>
            </a:r>
            <a:r>
              <a:rPr sz="6813" b="0" dirty="0" smtClean="0">
                <a:solidFill>
                  <a:srgbClr val="FFFFFF"/>
                </a:solidFill>
              </a:rPr>
              <a:t>Xerxes) </a:t>
            </a:r>
            <a:r>
              <a:rPr sz="6813" b="0" dirty="0">
                <a:solidFill>
                  <a:srgbClr val="FFFFFF"/>
                </a:solidFill>
              </a:rPr>
              <a:t>has de-</a:t>
            </a:r>
            <a:r>
              <a:rPr sz="6813" b="0" dirty="0" err="1">
                <a:solidFill>
                  <a:srgbClr val="FFFFFF"/>
                </a:solidFill>
              </a:rPr>
              <a:t>throned</a:t>
            </a:r>
            <a:r>
              <a:rPr sz="6813" b="0" dirty="0">
                <a:solidFill>
                  <a:srgbClr val="FFFFFF"/>
                </a:solidFill>
              </a:rPr>
              <a:t> Queen Vashti for refusing to come to his party. He launched a Cinderella </a:t>
            </a:r>
            <a:r>
              <a:rPr sz="6813" b="0" dirty="0" err="1">
                <a:solidFill>
                  <a:srgbClr val="FFFFFF"/>
                </a:solidFill>
              </a:rPr>
              <a:t>esque</a:t>
            </a:r>
            <a:r>
              <a:rPr sz="6813" b="0" dirty="0">
                <a:solidFill>
                  <a:srgbClr val="FFFFFF"/>
                </a:solidFill>
              </a:rPr>
              <a:t> hunt for a new queen &amp; Hadassah or Esther is selected...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8200" y="3048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Remember names mean something in the bible!</a:t>
            </a:r>
          </a:p>
        </p:txBody>
      </p:sp>
      <p:sp>
        <p:nvSpPr>
          <p:cNvPr id="4" name="New Shape"/>
          <p:cNvSpPr>
            <a:spLocks noGrp="1"/>
          </p:cNvSpPr>
          <p:nvPr>
            <p:ph type="body"/>
          </p:nvPr>
        </p:nvSpPr>
        <p:spPr>
          <a:xfrm>
            <a:off x="882649" y="2101850"/>
            <a:ext cx="10433050" cy="1708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ctr">
              <a:defRPr sz="6813">
                <a:solidFill>
                  <a:srgbClr val="FFFFFF"/>
                </a:solidFill>
              </a:defRPr>
            </a:lvl1pPr>
          </a:lstStyle>
          <a:p>
            <a:pPr algn="ctr"/>
            <a:r>
              <a:rPr sz="6813" b="0" dirty="0">
                <a:solidFill>
                  <a:srgbClr val="FFFF00"/>
                </a:solidFill>
              </a:rPr>
              <a:t>Hadassah means Myrtle, which is a flower.  Something that will have to blossom to its </a:t>
            </a:r>
            <a:r>
              <a:rPr sz="6813" b="0" dirty="0" smtClean="0">
                <a:solidFill>
                  <a:srgbClr val="FFFF00"/>
                </a:solidFill>
              </a:rPr>
              <a:t>ful</a:t>
            </a:r>
            <a:r>
              <a:rPr lang="en-US" dirty="0">
                <a:solidFill>
                  <a:srgbClr val="FFFF00"/>
                </a:solidFill>
              </a:rPr>
              <a:t>l</a:t>
            </a:r>
            <a:r>
              <a:rPr sz="6813" b="0" dirty="0" smtClean="0">
                <a:solidFill>
                  <a:srgbClr val="FFFF00"/>
                </a:solidFill>
              </a:rPr>
              <a:t> </a:t>
            </a:r>
            <a:r>
              <a:rPr sz="6813" b="0" dirty="0">
                <a:solidFill>
                  <a:srgbClr val="FFFF00"/>
                </a:solidFill>
              </a:rPr>
              <a:t>beauty and potential.</a:t>
            </a:r>
          </a:p>
        </p:txBody>
      </p:sp>
      <p:sp>
        <p:nvSpPr>
          <p:cNvPr id="5" name="New Shape"/>
          <p:cNvSpPr>
            <a:spLocks noGrp="1"/>
          </p:cNvSpPr>
          <p:nvPr>
            <p:ph type="body"/>
          </p:nvPr>
        </p:nvSpPr>
        <p:spPr>
          <a:xfrm>
            <a:off x="914400" y="4064000"/>
            <a:ext cx="10433050" cy="1955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dirty="0">
                <a:solidFill>
                  <a:srgbClr val="FFFFFF"/>
                </a:solidFill>
              </a:rPr>
              <a:t>She is re-named Esther to protect her. Esther meaning; star, as she will be the star of this show.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685800"/>
            <a:ext cx="10433050" cy="1676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ctr">
              <a:defRPr sz="6813">
                <a:solidFill>
                  <a:srgbClr val="FFFFFF"/>
                </a:solidFill>
              </a:defRPr>
            </a:lvl1pPr>
          </a:lstStyle>
          <a:p>
            <a:pPr algn="ctr"/>
            <a:r>
              <a:rPr sz="6813" b="0" dirty="0">
                <a:solidFill>
                  <a:srgbClr val="FFFFFF"/>
                </a:solidFill>
              </a:rPr>
              <a:t>Esther becomes queen and now has great power, possessions &amp; position. She now has servants.</a:t>
            </a:r>
          </a:p>
        </p:txBody>
      </p:sp>
      <p:sp>
        <p:nvSpPr>
          <p:cNvPr id="4" name="New Shape"/>
          <p:cNvSpPr>
            <a:spLocks noGrp="1"/>
          </p:cNvSpPr>
          <p:nvPr>
            <p:ph type="body"/>
          </p:nvPr>
        </p:nvSpPr>
        <p:spPr>
          <a:xfrm>
            <a:off x="914400" y="2514600"/>
            <a:ext cx="10433050" cy="1162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ctr">
              <a:defRPr sz="6813">
                <a:solidFill>
                  <a:srgbClr val="FFFFFF"/>
                </a:solidFill>
              </a:defRPr>
            </a:lvl1pPr>
          </a:lstStyle>
          <a:p>
            <a:pPr algn="ctr"/>
            <a:r>
              <a:rPr sz="6813" b="0" dirty="0">
                <a:solidFill>
                  <a:srgbClr val="FFFF00"/>
                </a:solidFill>
              </a:rPr>
              <a:t>A plot by Haman (means magnificent</a:t>
            </a:r>
            <a:r>
              <a:rPr sz="6813" b="0" dirty="0" smtClean="0">
                <a:solidFill>
                  <a:srgbClr val="FFFF00"/>
                </a:solidFill>
              </a:rPr>
              <a:t>)</a:t>
            </a:r>
            <a:r>
              <a:rPr lang="en-US" sz="6813" b="0" dirty="0" smtClean="0">
                <a:solidFill>
                  <a:srgbClr val="FFFF00"/>
                </a:solidFill>
              </a:rPr>
              <a:t> is launched</a:t>
            </a:r>
            <a:r>
              <a:rPr sz="6813" b="0" dirty="0" smtClean="0">
                <a:solidFill>
                  <a:srgbClr val="FFFF00"/>
                </a:solidFill>
              </a:rPr>
              <a:t> </a:t>
            </a:r>
            <a:r>
              <a:rPr sz="6813" b="0" dirty="0">
                <a:solidFill>
                  <a:srgbClr val="FFFF00"/>
                </a:solidFill>
              </a:rPr>
              <a:t>to destroy the Jews.</a:t>
            </a:r>
          </a:p>
        </p:txBody>
      </p:sp>
      <p:sp>
        <p:nvSpPr>
          <p:cNvPr id="7" name="New Shape"/>
          <p:cNvSpPr>
            <a:spLocks noGrp="1"/>
          </p:cNvSpPr>
          <p:nvPr>
            <p:ph type="body"/>
          </p:nvPr>
        </p:nvSpPr>
        <p:spPr>
          <a:xfrm>
            <a:off x="882649" y="41402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ctr">
              <a:defRPr sz="6813">
                <a:solidFill>
                  <a:srgbClr val="FFFFFF"/>
                </a:solidFill>
              </a:defRPr>
            </a:lvl1pPr>
          </a:lstStyle>
          <a:p>
            <a:pPr algn="ctr"/>
            <a:r>
              <a:rPr sz="6813" b="0" dirty="0">
                <a:solidFill>
                  <a:srgbClr val="FFFFFF"/>
                </a:solidFill>
              </a:rPr>
              <a:t>Now Esther is being called upon to save the Jews, but at the risk of her position, power, possessions &amp; her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838200"/>
            <a:ext cx="10433050" cy="3962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dirty="0">
                <a:solidFill>
                  <a:srgbClr val="FFFFFF"/>
                </a:solidFill>
              </a:rPr>
              <a:t>When a king of the </a:t>
            </a:r>
            <a:r>
              <a:rPr sz="6813" b="0" dirty="0" err="1">
                <a:solidFill>
                  <a:srgbClr val="FFFFFF"/>
                </a:solidFill>
              </a:rPr>
              <a:t>Medo</a:t>
            </a:r>
            <a:r>
              <a:rPr sz="6813" b="0" dirty="0">
                <a:solidFill>
                  <a:srgbClr val="FFFFFF"/>
                </a:solidFill>
              </a:rPr>
              <a:t>-Persian empire made a decree &amp; sealed it with their signet </a:t>
            </a:r>
            <a:r>
              <a:rPr sz="6813" b="0" dirty="0" smtClean="0">
                <a:solidFill>
                  <a:srgbClr val="FFFFFF"/>
                </a:solidFill>
              </a:rPr>
              <a:t>ring</a:t>
            </a:r>
            <a:r>
              <a:rPr lang="en-US" sz="6813" b="0" dirty="0" smtClean="0">
                <a:solidFill>
                  <a:srgbClr val="FFFFFF"/>
                </a:solidFill>
              </a:rPr>
              <a:t>,</a:t>
            </a:r>
            <a:r>
              <a:rPr sz="6813" b="0" dirty="0" smtClean="0">
                <a:solidFill>
                  <a:srgbClr val="FFFFFF"/>
                </a:solidFill>
              </a:rPr>
              <a:t> </a:t>
            </a:r>
            <a:r>
              <a:rPr sz="6813" b="0" dirty="0">
                <a:solidFill>
                  <a:srgbClr val="FFFFFF"/>
                </a:solidFill>
              </a:rPr>
              <a:t>it </a:t>
            </a:r>
            <a:r>
              <a:rPr sz="6813" b="0" u="sng" dirty="0">
                <a:solidFill>
                  <a:srgbClr val="FFFFFF"/>
                </a:solidFill>
              </a:rPr>
              <a:t>could not be changed</a:t>
            </a:r>
            <a:r>
              <a:rPr sz="6813" b="0" dirty="0">
                <a:solidFill>
                  <a:srgbClr val="FFFFFF"/>
                </a:solidFill>
              </a:rPr>
              <a:t>, even by the king. That would mean they made a mistake &amp; the </a:t>
            </a:r>
            <a:r>
              <a:rPr sz="6813" b="0" dirty="0" smtClean="0">
                <a:solidFill>
                  <a:srgbClr val="FFFFFF"/>
                </a:solidFill>
              </a:rPr>
              <a:t>king </a:t>
            </a:r>
            <a:r>
              <a:rPr lang="en-US" sz="6813" b="0" dirty="0" smtClean="0">
                <a:solidFill>
                  <a:srgbClr val="FFFFFF"/>
                </a:solidFill>
              </a:rPr>
              <a:t>was </a:t>
            </a:r>
            <a:r>
              <a:rPr lang="en-US" sz="6813" b="0" dirty="0" err="1" smtClean="0">
                <a:solidFill>
                  <a:srgbClr val="FFFFFF"/>
                </a:solidFill>
              </a:rPr>
              <a:t>infalable</a:t>
            </a:r>
            <a:r>
              <a:rPr sz="6813" b="0" dirty="0" smtClean="0">
                <a:solidFill>
                  <a:srgbClr val="FFFFFF"/>
                </a:solidFill>
              </a:rPr>
              <a:t>.</a:t>
            </a:r>
            <a:endParaRPr sz="6813" b="0" dirty="0">
              <a:solidFill>
                <a:srgbClr val="FFFFFF"/>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762000" y="457200"/>
            <a:ext cx="10433050" cy="2209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ctr">
              <a:defRPr sz="6813">
                <a:solidFill>
                  <a:srgbClr val="FFFFFF"/>
                </a:solidFill>
              </a:defRPr>
            </a:lvl1pPr>
          </a:lstStyle>
          <a:p>
            <a:pPr algn="ctr"/>
            <a:r>
              <a:rPr sz="6813" b="0" dirty="0" err="1">
                <a:solidFill>
                  <a:srgbClr val="FFFFFF"/>
                </a:solidFill>
              </a:rPr>
              <a:t>Heman</a:t>
            </a:r>
            <a:r>
              <a:rPr sz="6813" b="0" dirty="0">
                <a:solidFill>
                  <a:srgbClr val="FFFFFF"/>
                </a:solidFill>
              </a:rPr>
              <a:t> had convinced the king to set a day, which was picked by a lot, to murder the Jews and take all their possessions.</a:t>
            </a:r>
          </a:p>
        </p:txBody>
      </p:sp>
      <p:sp>
        <p:nvSpPr>
          <p:cNvPr id="4" name="New Shape"/>
          <p:cNvSpPr>
            <a:spLocks noGrp="1"/>
          </p:cNvSpPr>
          <p:nvPr>
            <p:ph type="body"/>
          </p:nvPr>
        </p:nvSpPr>
        <p:spPr>
          <a:xfrm>
            <a:off x="914400" y="3581400"/>
            <a:ext cx="10433050" cy="2260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ctr">
              <a:defRPr sz="6813">
                <a:solidFill>
                  <a:srgbClr val="FFFFFF"/>
                </a:solidFill>
              </a:defRPr>
            </a:lvl1pPr>
          </a:lstStyle>
          <a:p>
            <a:pPr algn="ctr"/>
            <a:r>
              <a:rPr sz="6813" b="0" dirty="0">
                <a:solidFill>
                  <a:srgbClr val="FFFF00"/>
                </a:solidFill>
              </a:rPr>
              <a:t>Esther would have to go to the king, without being </a:t>
            </a:r>
            <a:r>
              <a:rPr sz="6813" b="0" dirty="0" smtClean="0">
                <a:solidFill>
                  <a:srgbClr val="FFFF00"/>
                </a:solidFill>
              </a:rPr>
              <a:t>called. </a:t>
            </a:r>
            <a:r>
              <a:rPr sz="6813" b="0" dirty="0">
                <a:solidFill>
                  <a:srgbClr val="FFFF00"/>
                </a:solidFill>
              </a:rPr>
              <a:t>If the king did not raise the golden scepter accepting her visit, she would be killed.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3048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ctr">
              <a:defRPr sz="6813">
                <a:solidFill>
                  <a:srgbClr val="FFFFFF"/>
                </a:solidFill>
              </a:defRPr>
            </a:lvl1pPr>
          </a:lstStyle>
          <a:p>
            <a:pPr algn="ctr"/>
            <a:r>
              <a:rPr sz="6813" b="0" dirty="0">
                <a:solidFill>
                  <a:srgbClr val="FFFFFF"/>
                </a:solidFill>
              </a:rPr>
              <a:t>This is where a well known saying comes from; her uncle Mordecai sends Esther a message;</a:t>
            </a:r>
          </a:p>
        </p:txBody>
      </p:sp>
      <p:sp>
        <p:nvSpPr>
          <p:cNvPr id="4" name="New Shape"/>
          <p:cNvSpPr>
            <a:spLocks noGrp="1"/>
          </p:cNvSpPr>
          <p:nvPr>
            <p:ph type="body"/>
          </p:nvPr>
        </p:nvSpPr>
        <p:spPr>
          <a:xfrm>
            <a:off x="882649" y="2133600"/>
            <a:ext cx="10433050" cy="3251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47500" lnSpcReduction="20000"/>
          </a:bodyPr>
          <a:lstStyle>
            <a:lvl1pPr algn="ctr">
              <a:defRPr sz="6813">
                <a:solidFill>
                  <a:srgbClr val="FFFFFF"/>
                </a:solidFill>
              </a:defRPr>
            </a:lvl1pPr>
          </a:lstStyle>
          <a:p>
            <a:pPr algn="ctr"/>
            <a:r>
              <a:rPr sz="6813" b="0" dirty="0">
                <a:solidFill>
                  <a:srgbClr val="FFFF00"/>
                </a:solidFill>
              </a:rPr>
              <a:t>“Do not think in your heart that you will escape in the king’s palace any more than all the other Jews. For if you remain completely silent at this time, relief and deliverance will arise for the Jews from another place, but you and your father’s house will perish. Yet </a:t>
            </a:r>
            <a:r>
              <a:rPr sz="6813" b="1" dirty="0">
                <a:solidFill>
                  <a:srgbClr val="FFFF00"/>
                </a:solidFill>
              </a:rPr>
              <a:t>who knows whether you have come to the kingdom for such a time as this</a:t>
            </a:r>
            <a:r>
              <a:rPr sz="6813" b="0" dirty="0">
                <a:solidFill>
                  <a:srgbClr val="FFFF00"/>
                </a:solidFill>
              </a:rPr>
              <a:t>?”</a:t>
            </a:r>
          </a:p>
        </p:txBody>
      </p:sp>
      <p:sp>
        <p:nvSpPr>
          <p:cNvPr id="5" name="New Shape"/>
          <p:cNvSpPr>
            <a:spLocks noGrp="1"/>
          </p:cNvSpPr>
          <p:nvPr>
            <p:ph type="body" idx="1"/>
          </p:nvPr>
        </p:nvSpPr>
        <p:spPr>
          <a:xfrm>
            <a:off x="1346199" y="544195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r"/>
            <a:r>
              <a:rPr sz="3406" b="0" dirty="0">
                <a:solidFill>
                  <a:srgbClr val="FFFFFF"/>
                </a:solidFill>
              </a:rPr>
              <a:t>Esther 4:13b-14 </a:t>
            </a:r>
            <a:r>
              <a:rPr sz="3406" b="0" dirty="0" err="1">
                <a:solidFill>
                  <a:srgbClr val="FFFFFF"/>
                </a:solidFill>
              </a:rPr>
              <a:t>NKJV</a:t>
            </a:r>
            <a:endParaRPr sz="3406" b="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762000" y="381000"/>
            <a:ext cx="10433050" cy="1828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ctr">
              <a:defRPr sz="6813">
                <a:solidFill>
                  <a:srgbClr val="FFFFFF"/>
                </a:solidFill>
              </a:defRPr>
            </a:lvl1pPr>
          </a:lstStyle>
          <a:p>
            <a:pPr algn="ctr"/>
            <a:r>
              <a:rPr sz="6813" b="0" dirty="0">
                <a:solidFill>
                  <a:srgbClr val="FFFFFF"/>
                </a:solidFill>
              </a:rPr>
              <a:t>The tactic was to keep Esther more focused on what she had </a:t>
            </a:r>
            <a:r>
              <a:rPr lang="en-US" sz="6813" b="0" dirty="0" smtClean="0">
                <a:solidFill>
                  <a:srgbClr val="FFFFFF"/>
                </a:solidFill>
              </a:rPr>
              <a:t>to loose </a:t>
            </a:r>
            <a:r>
              <a:rPr lang="en-US" dirty="0" smtClean="0"/>
              <a:t>than </a:t>
            </a:r>
            <a:r>
              <a:rPr sz="6813" b="0" dirty="0" smtClean="0">
                <a:solidFill>
                  <a:srgbClr val="FFFFFF"/>
                </a:solidFill>
              </a:rPr>
              <a:t>what </a:t>
            </a:r>
            <a:r>
              <a:rPr sz="6813" b="0" dirty="0">
                <a:solidFill>
                  <a:srgbClr val="FFFFFF"/>
                </a:solidFill>
              </a:rPr>
              <a:t>she was going to loose.</a:t>
            </a:r>
          </a:p>
        </p:txBody>
      </p:sp>
      <p:sp>
        <p:nvSpPr>
          <p:cNvPr id="4"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10000"/>
          </a:bodyPr>
          <a:lstStyle>
            <a:lvl1pPr algn="ctr">
              <a:defRPr sz="6813">
                <a:solidFill>
                  <a:srgbClr val="FFFFFF"/>
                </a:solidFill>
              </a:defRPr>
            </a:lvl1pPr>
          </a:lstStyle>
          <a:p>
            <a:pPr algn="ctr"/>
            <a:r>
              <a:rPr sz="6813" b="0" dirty="0">
                <a:solidFill>
                  <a:srgbClr val="FFFF00"/>
                </a:solidFill>
              </a:rPr>
              <a:t>Fear gave way to acceptance.</a:t>
            </a:r>
          </a:p>
        </p:txBody>
      </p:sp>
      <p:sp>
        <p:nvSpPr>
          <p:cNvPr id="6" name="New Shape"/>
          <p:cNvSpPr>
            <a:spLocks noGrp="1"/>
          </p:cNvSpPr>
          <p:nvPr>
            <p:ph type="body"/>
          </p:nvPr>
        </p:nvSpPr>
        <p:spPr>
          <a:xfrm>
            <a:off x="914400" y="4038600"/>
            <a:ext cx="10433050" cy="1828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ctr">
              <a:defRPr sz="6813">
                <a:solidFill>
                  <a:srgbClr val="FFFFFF"/>
                </a:solidFill>
              </a:defRPr>
            </a:lvl1pPr>
          </a:lstStyle>
          <a:p>
            <a:pPr algn="ctr"/>
            <a:r>
              <a:rPr lang="en-US" sz="6813" b="0" dirty="0" smtClean="0">
                <a:solidFill>
                  <a:srgbClr val="FFFFFF"/>
                </a:solidFill>
              </a:rPr>
              <a:t>Her people were saved, thus the feast of Purim which is celebrated every year.</a:t>
            </a:r>
            <a:endParaRPr sz="6813" b="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How do these 2 different tactics apply to your life?</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3048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Some quotes from Tony Evans “Pathways”</a:t>
            </a:r>
          </a:p>
        </p:txBody>
      </p:sp>
      <p:sp>
        <p:nvSpPr>
          <p:cNvPr id="4" name="New Shape"/>
          <p:cNvSpPr>
            <a:spLocks noGrp="1"/>
          </p:cNvSpPr>
          <p:nvPr>
            <p:ph type="body"/>
          </p:nvPr>
        </p:nvSpPr>
        <p:spPr>
          <a:xfrm>
            <a:off x="914400" y="18288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47500" lnSpcReduction="20000"/>
          </a:bodyPr>
          <a:lstStyle>
            <a:lvl1pPr algn="ctr">
              <a:defRPr sz="6813">
                <a:solidFill>
                  <a:srgbClr val="FFFFFF"/>
                </a:solidFill>
              </a:defRPr>
            </a:lvl1pPr>
          </a:lstStyle>
          <a:p>
            <a:pPr algn="ctr"/>
            <a:r>
              <a:rPr sz="6813" b="0" dirty="0">
                <a:solidFill>
                  <a:srgbClr val="FFFF00"/>
                </a:solidFill>
              </a:rPr>
              <a:t>“And the moment He (God) discovers you are unwilling to be used for His kingdom purposes, He can just as easily raise up someone else to replace you.” </a:t>
            </a:r>
            <a:r>
              <a:rPr sz="6813" b="0" dirty="0" err="1">
                <a:solidFill>
                  <a:srgbClr val="FFFF00"/>
                </a:solidFill>
              </a:rPr>
              <a:t>Pg</a:t>
            </a:r>
            <a:r>
              <a:rPr sz="6813" b="0" dirty="0">
                <a:solidFill>
                  <a:srgbClr val="FFFF00"/>
                </a:solidFill>
              </a:rPr>
              <a:t> 100</a:t>
            </a:r>
          </a:p>
        </p:txBody>
      </p:sp>
      <p:sp>
        <p:nvSpPr>
          <p:cNvPr id="5" name="New Shape"/>
          <p:cNvSpPr>
            <a:spLocks noGrp="1"/>
          </p:cNvSpPr>
          <p:nvPr>
            <p:ph type="body"/>
          </p:nvPr>
        </p:nvSpPr>
        <p:spPr>
          <a:xfrm>
            <a:off x="838200" y="3733800"/>
            <a:ext cx="10433050" cy="1879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47500" lnSpcReduction="20000"/>
          </a:bodyPr>
          <a:lstStyle>
            <a:lvl1pPr algn="ctr">
              <a:defRPr sz="6813">
                <a:solidFill>
                  <a:srgbClr val="FFFFFF"/>
                </a:solidFill>
              </a:defRPr>
            </a:lvl1pPr>
          </a:lstStyle>
          <a:p>
            <a:pPr algn="ctr"/>
            <a:r>
              <a:rPr sz="6813" b="0" dirty="0">
                <a:solidFill>
                  <a:srgbClr val="FFFFFF"/>
                </a:solidFill>
              </a:rPr>
              <a:t>“God will never force you to fulfill your destiny. God will enable you to live out your purpose, but it’s up to you, through your choices &amp; </a:t>
            </a:r>
            <a:r>
              <a:rPr sz="6813" b="0" dirty="0" smtClean="0">
                <a:solidFill>
                  <a:srgbClr val="FFFFFF"/>
                </a:solidFill>
              </a:rPr>
              <a:t>character, </a:t>
            </a:r>
            <a:r>
              <a:rPr sz="6813" b="0" dirty="0">
                <a:solidFill>
                  <a:srgbClr val="FFFFFF"/>
                </a:solidFill>
              </a:rPr>
              <a:t>to remain in it.” </a:t>
            </a:r>
            <a:r>
              <a:rPr lang="en-US" sz="6813" b="0" dirty="0" smtClean="0">
                <a:solidFill>
                  <a:srgbClr val="FFFFFF"/>
                </a:solidFill>
              </a:rPr>
              <a:t>        </a:t>
            </a:r>
            <a:r>
              <a:rPr sz="6813" b="0" dirty="0" err="1" smtClean="0">
                <a:solidFill>
                  <a:srgbClr val="FFFFFF"/>
                </a:solidFill>
              </a:rPr>
              <a:t>Pg</a:t>
            </a:r>
            <a:r>
              <a:rPr sz="6813" b="0" dirty="0" smtClean="0">
                <a:solidFill>
                  <a:srgbClr val="FFFFFF"/>
                </a:solidFill>
              </a:rPr>
              <a:t> </a:t>
            </a:r>
            <a:r>
              <a:rPr sz="6813" b="0" dirty="0">
                <a:solidFill>
                  <a:srgbClr val="FFFFFF"/>
                </a:solidFill>
              </a:rPr>
              <a:t>100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a:solidFill>
                  <a:srgbClr val="FFFFFF"/>
                </a:solidFill>
              </a:rPr>
              <a:t>Who is our enemy?</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1600200"/>
            <a:ext cx="10433050" cy="2514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47500" lnSpcReduction="20000"/>
          </a:bodyPr>
          <a:lstStyle>
            <a:lvl1pPr algn="ctr">
              <a:defRPr sz="6813">
                <a:solidFill>
                  <a:srgbClr val="FFFFFF"/>
                </a:solidFill>
              </a:defRPr>
            </a:lvl1pPr>
          </a:lstStyle>
          <a:p>
            <a:pPr algn="ctr"/>
            <a:r>
              <a:rPr sz="6813" b="0" dirty="0">
                <a:solidFill>
                  <a:srgbClr val="FFFF00"/>
                </a:solidFill>
              </a:rPr>
              <a:t>“He’s placed you where you are because you are in the midst of a battle, a war. You are in the midst of a seismic conflict involving Good vs Evil. You are in the midst of a feud for the spoils of lost souls. You are in your own David vs Goliath conflict, representing the Holy Spirit within you (Lk 3:22).” </a:t>
            </a:r>
            <a:r>
              <a:rPr sz="6813" b="0" dirty="0" err="1">
                <a:solidFill>
                  <a:srgbClr val="FFFF00"/>
                </a:solidFill>
              </a:rPr>
              <a:t>Pg</a:t>
            </a:r>
            <a:r>
              <a:rPr sz="6813" b="0" dirty="0">
                <a:solidFill>
                  <a:srgbClr val="FFFF00"/>
                </a:solidFill>
              </a:rPr>
              <a:t> 102</a:t>
            </a:r>
          </a:p>
        </p:txBody>
      </p:sp>
      <p:sp>
        <p:nvSpPr>
          <p:cNvPr id="4" name="New Shape"/>
          <p:cNvSpPr txBox="1">
            <a:spLocks/>
          </p:cNvSpPr>
          <p:nvPr/>
        </p:nvSpPr>
        <p:spPr>
          <a:xfrm>
            <a:off x="914400" y="304800"/>
            <a:ext cx="10433050" cy="149860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mtClean="0"/>
              <a:t>Some quotes from Tony Evans “Pathways”</a:t>
            </a:r>
            <a:endParaRPr lang="en-US" dirty="0"/>
          </a:p>
        </p:txBody>
      </p:sp>
      <p:sp>
        <p:nvSpPr>
          <p:cNvPr id="5" name="New Shape"/>
          <p:cNvSpPr>
            <a:spLocks noGrp="1"/>
          </p:cNvSpPr>
          <p:nvPr>
            <p:ph type="body"/>
          </p:nvPr>
        </p:nvSpPr>
        <p:spPr>
          <a:xfrm>
            <a:off x="882649" y="39878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47500" lnSpcReduction="20000"/>
          </a:bodyPr>
          <a:lstStyle>
            <a:lvl1pPr algn="ctr">
              <a:defRPr sz="6813">
                <a:solidFill>
                  <a:srgbClr val="FFFFFF"/>
                </a:solidFill>
              </a:defRPr>
            </a:lvl1pPr>
          </a:lstStyle>
          <a:p>
            <a:pPr algn="ctr"/>
            <a:r>
              <a:rPr sz="6813" b="0" dirty="0">
                <a:solidFill>
                  <a:srgbClr val="FFFFFF"/>
                </a:solidFill>
              </a:rPr>
              <a:t>“To miss your kingdom assignment because you have become too caught up in your personal kingdom is the greatest tragedy you could ever face.” </a:t>
            </a:r>
            <a:r>
              <a:rPr sz="6813" b="0" dirty="0" err="1">
                <a:solidFill>
                  <a:srgbClr val="FFFFFF"/>
                </a:solidFill>
              </a:rPr>
              <a:t>Pg</a:t>
            </a:r>
            <a:r>
              <a:rPr sz="6813" b="0" dirty="0">
                <a:solidFill>
                  <a:srgbClr val="FFFFFF"/>
                </a:solidFill>
              </a:rPr>
              <a:t> 102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1600200"/>
            <a:ext cx="10433050" cy="2438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47500" lnSpcReduction="20000"/>
          </a:bodyPr>
          <a:lstStyle>
            <a:lvl1pPr algn="ctr">
              <a:defRPr sz="6813">
                <a:solidFill>
                  <a:srgbClr val="FFFFFF"/>
                </a:solidFill>
              </a:defRPr>
            </a:lvl1pPr>
          </a:lstStyle>
          <a:p>
            <a:pPr algn="ctr"/>
            <a:r>
              <a:rPr sz="6813" b="0" dirty="0">
                <a:solidFill>
                  <a:srgbClr val="FFFF00"/>
                </a:solidFill>
              </a:rPr>
              <a:t>“If your life isn’t focused on winning people to Christ, </a:t>
            </a:r>
            <a:r>
              <a:rPr sz="6813" b="0" dirty="0" err="1">
                <a:solidFill>
                  <a:srgbClr val="FFFF00"/>
                </a:solidFill>
              </a:rPr>
              <a:t>discipling</a:t>
            </a:r>
            <a:r>
              <a:rPr sz="6813" b="0" dirty="0">
                <a:solidFill>
                  <a:srgbClr val="FFFF00"/>
                </a:solidFill>
              </a:rPr>
              <a:t> them in the faith, &amp; improving their lives in history so that they, too, can be greater vessels for God’s kingdom, then Mordecai’s words are directed to you as well.” </a:t>
            </a:r>
            <a:r>
              <a:rPr sz="6813" b="0" dirty="0" err="1">
                <a:solidFill>
                  <a:srgbClr val="FFFF00"/>
                </a:solidFill>
              </a:rPr>
              <a:t>Pg</a:t>
            </a:r>
            <a:r>
              <a:rPr sz="6813" b="0" dirty="0">
                <a:solidFill>
                  <a:srgbClr val="FFFF00"/>
                </a:solidFill>
              </a:rPr>
              <a:t> 102</a:t>
            </a:r>
          </a:p>
        </p:txBody>
      </p:sp>
      <p:sp>
        <p:nvSpPr>
          <p:cNvPr id="4" name="New Shape"/>
          <p:cNvSpPr txBox="1">
            <a:spLocks/>
          </p:cNvSpPr>
          <p:nvPr/>
        </p:nvSpPr>
        <p:spPr>
          <a:xfrm>
            <a:off x="914400" y="304800"/>
            <a:ext cx="10433050" cy="149860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mtClean="0"/>
              <a:t>Some quotes from Tony Evans “Pathways”</a:t>
            </a:r>
            <a:endParaRPr lang="en-US" dirty="0"/>
          </a:p>
        </p:txBody>
      </p:sp>
      <p:sp>
        <p:nvSpPr>
          <p:cNvPr id="5" name="New Shape"/>
          <p:cNvSpPr>
            <a:spLocks noGrp="1"/>
          </p:cNvSpPr>
          <p:nvPr>
            <p:ph type="body"/>
          </p:nvPr>
        </p:nvSpPr>
        <p:spPr>
          <a:xfrm>
            <a:off x="882649" y="44450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dirty="0">
                <a:solidFill>
                  <a:srgbClr val="FFFFFF"/>
                </a:solidFill>
              </a:rPr>
              <a:t>“A turtle only makes progress when it sticks its neck out.” </a:t>
            </a:r>
            <a:r>
              <a:rPr sz="6813" b="0" dirty="0" err="1">
                <a:solidFill>
                  <a:srgbClr val="FFFFFF"/>
                </a:solidFill>
              </a:rPr>
              <a:t>Pg</a:t>
            </a:r>
            <a:r>
              <a:rPr sz="6813" b="0" dirty="0">
                <a:solidFill>
                  <a:srgbClr val="FFFFFF"/>
                </a:solidFill>
              </a:rPr>
              <a:t> 106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1066800"/>
            <a:ext cx="10433050" cy="2533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What would you say is Satan’s go to </a:t>
            </a:r>
            <a:r>
              <a:rPr sz="6813" b="0" dirty="0" smtClean="0">
                <a:solidFill>
                  <a:srgbClr val="FFFFFF"/>
                </a:solidFill>
              </a:rPr>
              <a:t>tactic?</a:t>
            </a:r>
            <a:endParaRPr sz="6813" b="0" dirty="0">
              <a:solidFill>
                <a:srgbClr val="FFFFFF"/>
              </a:solidFill>
            </a:endParaRPr>
          </a:p>
        </p:txBody>
      </p:sp>
      <p:sp>
        <p:nvSpPr>
          <p:cNvPr id="4" name="New Shape"/>
          <p:cNvSpPr>
            <a:spLocks noGrp="1"/>
          </p:cNvSpPr>
          <p:nvPr>
            <p:ph type="body"/>
          </p:nvPr>
        </p:nvSpPr>
        <p:spPr>
          <a:xfrm>
            <a:off x="882649" y="39116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00"/>
                </a:solidFill>
              </a:rPr>
              <a:t>DECEPTION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10000"/>
          </a:bodyPr>
          <a:lstStyle>
            <a:lvl1pPr algn="ctr">
              <a:defRPr sz="6813">
                <a:solidFill>
                  <a:srgbClr val="FFFFFF"/>
                </a:solidFill>
              </a:defRPr>
            </a:lvl1pPr>
          </a:lstStyle>
          <a:p>
            <a:pPr algn="ctr"/>
            <a:r>
              <a:rPr sz="6813" b="0" dirty="0">
                <a:solidFill>
                  <a:srgbClr val="FFFFFF"/>
                </a:solidFill>
              </a:rPr>
              <a:t>Deception consists of 4 steps.</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8200" y="1524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1) Desire</a:t>
            </a:r>
          </a:p>
        </p:txBody>
      </p:sp>
      <p:sp>
        <p:nvSpPr>
          <p:cNvPr id="4" name="New Shape"/>
          <p:cNvSpPr>
            <a:spLocks noGrp="1"/>
          </p:cNvSpPr>
          <p:nvPr>
            <p:ph type="body"/>
          </p:nvPr>
        </p:nvSpPr>
        <p:spPr>
          <a:xfrm>
            <a:off x="882649" y="1403350"/>
            <a:ext cx="10433050" cy="2533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47500" lnSpcReduction="20000"/>
          </a:bodyPr>
          <a:lstStyle>
            <a:lvl1pPr algn="ctr">
              <a:defRPr sz="6813">
                <a:solidFill>
                  <a:srgbClr val="FFFFFF"/>
                </a:solidFill>
              </a:defRPr>
            </a:lvl1pPr>
          </a:lstStyle>
          <a:p>
            <a:pPr algn="ctr"/>
            <a:r>
              <a:rPr sz="6813" b="0" dirty="0">
                <a:solidFill>
                  <a:srgbClr val="FFFF00"/>
                </a:solidFill>
              </a:rPr>
              <a:t>And remember, when you are being tempted, do not say, “God is tempting me.” God is never tempted to do wrong, and he never tempts anyone else. Temptation comes from our own desires, which entice us and drag us away. These desires give birth to sinful actions. And when sin is allowed to grow, it gives birth to death.</a:t>
            </a:r>
          </a:p>
        </p:txBody>
      </p:sp>
      <p:sp>
        <p:nvSpPr>
          <p:cNvPr id="5" name="New Shape"/>
          <p:cNvSpPr>
            <a:spLocks noGrp="1"/>
          </p:cNvSpPr>
          <p:nvPr>
            <p:ph type="body" idx="1"/>
          </p:nvPr>
        </p:nvSpPr>
        <p:spPr>
          <a:xfrm>
            <a:off x="1784350" y="3962400"/>
            <a:ext cx="9493250" cy="685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r"/>
            <a:r>
              <a:rPr sz="3406" b="0" dirty="0">
                <a:solidFill>
                  <a:srgbClr val="FFFF00"/>
                </a:solidFill>
              </a:rPr>
              <a:t>James 1:14 NLT</a:t>
            </a:r>
          </a:p>
        </p:txBody>
      </p:sp>
      <p:sp>
        <p:nvSpPr>
          <p:cNvPr id="6" name="New Shape"/>
          <p:cNvSpPr txBox="1">
            <a:spLocks/>
          </p:cNvSpPr>
          <p:nvPr/>
        </p:nvSpPr>
        <p:spPr>
          <a:xfrm>
            <a:off x="533400" y="4495800"/>
            <a:ext cx="11201400" cy="213360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3200" dirty="0" smtClean="0"/>
              <a:t>Remember from “We Are All Addicts” - Enticed / Drawn away (</a:t>
            </a:r>
            <a:r>
              <a:rPr lang="en-US" sz="3200" dirty="0" err="1" smtClean="0"/>
              <a:t>ἐξελκόμενος</a:t>
            </a:r>
            <a:r>
              <a:rPr lang="en-US" sz="3200" dirty="0" smtClean="0"/>
              <a:t>) only used here in the bible. It’s a metaphor for hunting &amp; fishing, as animals are enticed from a safe place to a snare, or fishing bait.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12192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These can be legitimate desires leading to an illegitimate end</a:t>
            </a:r>
          </a:p>
        </p:txBody>
      </p:sp>
      <p:sp>
        <p:nvSpPr>
          <p:cNvPr id="3" name="New Shape"/>
          <p:cNvSpPr>
            <a:spLocks noGrp="1"/>
          </p:cNvSpPr>
          <p:nvPr>
            <p:ph type="body" idx="1"/>
          </p:nvPr>
        </p:nvSpPr>
        <p:spPr>
          <a:xfrm>
            <a:off x="1524000" y="50292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r>
              <a:rPr lang="en-US" dirty="0" smtClean="0">
                <a:solidFill>
                  <a:schemeClr val="bg1"/>
                </a:solidFill>
              </a:rPr>
              <a:t>What are some examples you can think of?</a:t>
            </a:r>
            <a:endParaRPr dirty="0">
              <a:solidFill>
                <a:schemeClr val="bg1"/>
              </a:solidFill>
            </a:endParaRPr>
          </a:p>
        </p:txBody>
      </p:sp>
      <p:sp>
        <p:nvSpPr>
          <p:cNvPr id="5" name="New Shape"/>
          <p:cNvSpPr txBox="1">
            <a:spLocks/>
          </p:cNvSpPr>
          <p:nvPr/>
        </p:nvSpPr>
        <p:spPr>
          <a:xfrm>
            <a:off x="882649" y="2921000"/>
            <a:ext cx="10433050" cy="165100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ctr">
              <a:defRPr sz="6813">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err="1" smtClean="0">
                <a:solidFill>
                  <a:srgbClr val="FFFF00"/>
                </a:solidFill>
              </a:rPr>
              <a:t>Ie</a:t>
            </a:r>
            <a:r>
              <a:rPr lang="en-US" dirty="0" smtClean="0">
                <a:solidFill>
                  <a:srgbClr val="FFFF00"/>
                </a:solidFill>
              </a:rPr>
              <a:t>, you meet a good need in a bad way.</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762000" y="5334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ctr">
              <a:defRPr sz="6813">
                <a:solidFill>
                  <a:srgbClr val="FFFFFF"/>
                </a:solidFill>
              </a:defRPr>
            </a:lvl1pPr>
          </a:lstStyle>
          <a:p>
            <a:pPr algn="ctr"/>
            <a:r>
              <a:rPr sz="6813" b="0" dirty="0">
                <a:solidFill>
                  <a:srgbClr val="FFFFFF"/>
                </a:solidFill>
              </a:rPr>
              <a:t>Our desires are God given, thus they will always be with you. But Satan wants your desires to be a master over you, not you master over them.</a:t>
            </a:r>
          </a:p>
        </p:txBody>
      </p:sp>
      <p:sp>
        <p:nvSpPr>
          <p:cNvPr id="3" name="New Shape"/>
          <p:cNvSpPr>
            <a:spLocks noGrp="1"/>
          </p:cNvSpPr>
          <p:nvPr>
            <p:ph type="body" idx="1"/>
          </p:nvPr>
        </p:nvSpPr>
        <p:spPr>
          <a:xfrm>
            <a:off x="1219200" y="2514600"/>
            <a:ext cx="9493250" cy="990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fontScale="92500" lnSpcReduction="10000"/>
          </a:bodyPr>
          <a:lstStyle>
            <a:lvl1pPr algn="ctr">
              <a:defRPr sz="3406">
                <a:solidFill>
                  <a:srgbClr val="FFFFFF"/>
                </a:solidFill>
              </a:defRPr>
            </a:lvl1pPr>
          </a:lstStyle>
          <a:p>
            <a:pPr algn="ctr"/>
            <a:r>
              <a:rPr lang="en-US" dirty="0" smtClean="0">
                <a:solidFill>
                  <a:srgbClr val="FFFF00"/>
                </a:solidFill>
              </a:rPr>
              <a:t>When our desires become master over us, they have a name</a:t>
            </a:r>
            <a:endParaRPr dirty="0">
              <a:solidFill>
                <a:srgbClr val="FFFF00"/>
              </a:solidFill>
            </a:endParaRPr>
          </a:p>
        </p:txBody>
      </p:sp>
      <p:sp>
        <p:nvSpPr>
          <p:cNvPr id="4" name="New Shape"/>
          <p:cNvSpPr txBox="1">
            <a:spLocks/>
          </p:cNvSpPr>
          <p:nvPr/>
        </p:nvSpPr>
        <p:spPr>
          <a:xfrm>
            <a:off x="920750" y="4095750"/>
            <a:ext cx="10433050" cy="20002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Autofit/>
          </a:bodyPr>
          <a:lstStyle>
            <a:lvl1pPr algn="ctr">
              <a:defRPr sz="6813">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z="13800" dirty="0" smtClean="0"/>
              <a:t>ADDICTION</a:t>
            </a:r>
            <a:endParaRPr lang="en-US" sz="1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38200" y="2286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lang="en-US" sz="6813" b="0" dirty="0" smtClean="0">
                <a:solidFill>
                  <a:srgbClr val="FFFFFF"/>
                </a:solidFill>
              </a:rPr>
              <a:t>Step </a:t>
            </a:r>
            <a:r>
              <a:rPr sz="6813" b="0" dirty="0" smtClean="0">
                <a:solidFill>
                  <a:srgbClr val="FFFFFF"/>
                </a:solidFill>
              </a:rPr>
              <a:t>2</a:t>
            </a:r>
            <a:r>
              <a:rPr sz="6813" b="0" dirty="0">
                <a:solidFill>
                  <a:srgbClr val="FFFFFF"/>
                </a:solidFill>
              </a:rPr>
              <a:t>) Deception</a:t>
            </a:r>
          </a:p>
        </p:txBody>
      </p:sp>
      <p:sp>
        <p:nvSpPr>
          <p:cNvPr id="4"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dirty="0">
                <a:solidFill>
                  <a:srgbClr val="FFFF00"/>
                </a:solidFill>
              </a:rPr>
              <a:t>The moment the person takes the bait &amp; knows they’ve been deceived.</a:t>
            </a:r>
          </a:p>
        </p:txBody>
      </p:sp>
      <p:sp>
        <p:nvSpPr>
          <p:cNvPr id="5" name="New Shape"/>
          <p:cNvSpPr>
            <a:spLocks noGrp="1"/>
          </p:cNvSpPr>
          <p:nvPr>
            <p:ph type="body"/>
          </p:nvPr>
        </p:nvSpPr>
        <p:spPr>
          <a:xfrm>
            <a:off x="1035049" y="41402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Even if Satan is fishing, WE STILL HAVE TO BITE!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90600" y="2286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lang="en-US" sz="6813" b="0" dirty="0" smtClean="0">
                <a:solidFill>
                  <a:srgbClr val="FFFFFF"/>
                </a:solidFill>
              </a:rPr>
              <a:t>Step </a:t>
            </a:r>
            <a:r>
              <a:rPr sz="6813" b="0" dirty="0" smtClean="0">
                <a:solidFill>
                  <a:srgbClr val="FFFFFF"/>
                </a:solidFill>
              </a:rPr>
              <a:t>3</a:t>
            </a:r>
            <a:r>
              <a:rPr sz="6813" b="0" dirty="0">
                <a:solidFill>
                  <a:srgbClr val="FFFFFF"/>
                </a:solidFill>
              </a:rPr>
              <a:t>) Disobedience</a:t>
            </a:r>
          </a:p>
        </p:txBody>
      </p:sp>
      <p:sp>
        <p:nvSpPr>
          <p:cNvPr id="4" name="New Shape"/>
          <p:cNvSpPr txBox="1">
            <a:spLocks/>
          </p:cNvSpPr>
          <p:nvPr/>
        </p:nvSpPr>
        <p:spPr>
          <a:xfrm>
            <a:off x="609600" y="1676400"/>
            <a:ext cx="11125200" cy="20764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ctr">
              <a:defRPr sz="6813">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solidFill>
                  <a:srgbClr val="FFFF00"/>
                </a:solidFill>
              </a:rPr>
              <a:t>Temptation comes from our own desires, which entice us and drag us away. These desires give birth to sinful actions. And when sin is allowed to grow, it gives birth to death.</a:t>
            </a:r>
            <a:endParaRPr lang="en-US" dirty="0">
              <a:solidFill>
                <a:srgbClr val="FFFF00"/>
              </a:solidFill>
            </a:endParaRPr>
          </a:p>
        </p:txBody>
      </p:sp>
      <p:sp>
        <p:nvSpPr>
          <p:cNvPr id="5" name="New Shape"/>
          <p:cNvSpPr txBox="1">
            <a:spLocks/>
          </p:cNvSpPr>
          <p:nvPr/>
        </p:nvSpPr>
        <p:spPr>
          <a:xfrm>
            <a:off x="1498599" y="3810000"/>
            <a:ext cx="9493250" cy="57785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algn="r"/>
            <a:r>
              <a:rPr lang="en-US" smtClean="0">
                <a:solidFill>
                  <a:srgbClr val="FFFF00"/>
                </a:solidFill>
              </a:rPr>
              <a:t>James 1:14-15a NLT</a:t>
            </a:r>
            <a:endParaRPr lang="en-US">
              <a:solidFill>
                <a:srgbClr val="FFFF00"/>
              </a:solidFill>
            </a:endParaRPr>
          </a:p>
        </p:txBody>
      </p:sp>
      <p:sp>
        <p:nvSpPr>
          <p:cNvPr id="6" name="New Shape"/>
          <p:cNvSpPr>
            <a:spLocks noGrp="1"/>
          </p:cNvSpPr>
          <p:nvPr>
            <p:ph type="body"/>
          </p:nvPr>
        </p:nvSpPr>
        <p:spPr>
          <a:xfrm>
            <a:off x="882649" y="45212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The results of these actions may not show up for some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1673922"/>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Spiritual death &amp; sometimes </a:t>
            </a:r>
            <a:r>
              <a:rPr sz="6813" b="0" dirty="0" smtClean="0">
                <a:solidFill>
                  <a:srgbClr val="FFFFFF"/>
                </a:solidFill>
              </a:rPr>
              <a:t>physical</a:t>
            </a:r>
            <a:r>
              <a:rPr lang="en-US" sz="6813" b="0" dirty="0" smtClean="0">
                <a:solidFill>
                  <a:srgbClr val="FFFFFF"/>
                </a:solidFill>
              </a:rPr>
              <a:t> death</a:t>
            </a:r>
            <a:r>
              <a:rPr sz="6813" b="0" dirty="0" smtClean="0">
                <a:solidFill>
                  <a:srgbClr val="FFFFFF"/>
                </a:solidFill>
              </a:rPr>
              <a:t>.</a:t>
            </a:r>
            <a:endParaRPr sz="6813" b="0" dirty="0">
              <a:solidFill>
                <a:srgbClr val="FFFFFF"/>
              </a:solidFill>
            </a:endParaRPr>
          </a:p>
        </p:txBody>
      </p:sp>
      <p:sp>
        <p:nvSpPr>
          <p:cNvPr id="3" name="New Shape"/>
          <p:cNvSpPr>
            <a:spLocks noGrp="1"/>
          </p:cNvSpPr>
          <p:nvPr>
            <p:ph type="body" idx="1"/>
          </p:nvPr>
        </p:nvSpPr>
        <p:spPr>
          <a:xfrm>
            <a:off x="1219200" y="762000"/>
            <a:ext cx="9493250" cy="1066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r>
              <a:rPr lang="en-US" sz="4400" dirty="0" smtClean="0"/>
              <a:t>But the end result is;</a:t>
            </a:r>
            <a:endParaRPr sz="4400" dirty="0"/>
          </a:p>
        </p:txBody>
      </p:sp>
      <p:sp>
        <p:nvSpPr>
          <p:cNvPr id="4" name="New Shape"/>
          <p:cNvSpPr txBox="1">
            <a:spLocks/>
          </p:cNvSpPr>
          <p:nvPr/>
        </p:nvSpPr>
        <p:spPr>
          <a:xfrm>
            <a:off x="1035049" y="3200400"/>
            <a:ext cx="10433050" cy="327660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ctr">
              <a:defRPr sz="6813">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mtClean="0">
                <a:solidFill>
                  <a:srgbClr val="FFFF00"/>
                </a:solidFill>
              </a:rPr>
              <a:t>James 1:14-16; Temptation comes from our own desires, which entice us and drag us away. These desires give birth to sinful actions. And when sin is allowed to grow, it gives birth to death. Do not be deceived, my beloved brethren.</a:t>
            </a:r>
            <a:endParaRPr lang="en-US">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Lucifer - The name given to him at his creation.</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90600" y="152400"/>
            <a:ext cx="10433050" cy="1066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a:bodyPr>
          <a:lstStyle>
            <a:lvl1pPr algn="ctr">
              <a:defRPr sz="6813">
                <a:solidFill>
                  <a:srgbClr val="FFFFFF"/>
                </a:solidFill>
              </a:defRPr>
            </a:lvl1pPr>
          </a:lstStyle>
          <a:p>
            <a:pPr algn="ctr"/>
            <a:r>
              <a:rPr sz="6813" b="0" dirty="0">
                <a:solidFill>
                  <a:srgbClr val="FFFFFF"/>
                </a:solidFill>
              </a:rPr>
              <a:t>Another tactic is DIVISION.</a:t>
            </a:r>
          </a:p>
        </p:txBody>
      </p:sp>
      <p:sp>
        <p:nvSpPr>
          <p:cNvPr id="4" name="New Shape"/>
          <p:cNvSpPr>
            <a:spLocks noGrp="1"/>
          </p:cNvSpPr>
          <p:nvPr>
            <p:ph type="body"/>
          </p:nvPr>
        </p:nvSpPr>
        <p:spPr>
          <a:xfrm>
            <a:off x="914400" y="1295400"/>
            <a:ext cx="10433050" cy="685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dirty="0">
                <a:solidFill>
                  <a:srgbClr val="FFFF00"/>
                </a:solidFill>
              </a:rPr>
              <a:t>A few examples;</a:t>
            </a:r>
          </a:p>
        </p:txBody>
      </p:sp>
      <p:sp>
        <p:nvSpPr>
          <p:cNvPr id="5" name="New Shape"/>
          <p:cNvSpPr>
            <a:spLocks noGrp="1"/>
          </p:cNvSpPr>
          <p:nvPr>
            <p:ph type="body"/>
          </p:nvPr>
        </p:nvSpPr>
        <p:spPr>
          <a:xfrm>
            <a:off x="381000" y="1676400"/>
            <a:ext cx="11506200" cy="1066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ctr">
              <a:defRPr sz="6813">
                <a:solidFill>
                  <a:srgbClr val="FFFFFF"/>
                </a:solidFill>
              </a:defRPr>
            </a:lvl1pPr>
          </a:lstStyle>
          <a:p>
            <a:pPr algn="ctr"/>
            <a:r>
              <a:rPr sz="6813" b="0" dirty="0">
                <a:solidFill>
                  <a:srgbClr val="FFFFFF"/>
                </a:solidFill>
              </a:rPr>
              <a:t>David &amp; his wife Michal - 2Sa 6:14-23 (disgust)</a:t>
            </a:r>
          </a:p>
        </p:txBody>
      </p:sp>
      <p:sp>
        <p:nvSpPr>
          <p:cNvPr id="6" name="New Shape"/>
          <p:cNvSpPr>
            <a:spLocks noGrp="1"/>
          </p:cNvSpPr>
          <p:nvPr>
            <p:ph type="body"/>
          </p:nvPr>
        </p:nvSpPr>
        <p:spPr>
          <a:xfrm>
            <a:off x="381000" y="2895600"/>
            <a:ext cx="11811000" cy="11430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ctr">
              <a:defRPr sz="6813">
                <a:solidFill>
                  <a:srgbClr val="FFFFFF"/>
                </a:solidFill>
              </a:defRPr>
            </a:lvl1pPr>
          </a:lstStyle>
          <a:p>
            <a:pPr algn="ctr"/>
            <a:r>
              <a:rPr sz="6813" b="0" dirty="0">
                <a:solidFill>
                  <a:srgbClr val="FFFF00"/>
                </a:solidFill>
              </a:rPr>
              <a:t>Abram &amp; Sarai through Hagar - Gen 16 (impatient)</a:t>
            </a:r>
          </a:p>
        </p:txBody>
      </p:sp>
      <p:sp>
        <p:nvSpPr>
          <p:cNvPr id="7" name="New Shape"/>
          <p:cNvSpPr>
            <a:spLocks noGrp="1"/>
          </p:cNvSpPr>
          <p:nvPr>
            <p:ph type="body"/>
          </p:nvPr>
        </p:nvSpPr>
        <p:spPr>
          <a:xfrm>
            <a:off x="990600" y="3962400"/>
            <a:ext cx="10433050" cy="990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ctr">
              <a:defRPr sz="6813">
                <a:solidFill>
                  <a:srgbClr val="FFFFFF"/>
                </a:solidFill>
              </a:defRPr>
            </a:lvl1pPr>
          </a:lstStyle>
          <a:p>
            <a:pPr algn="ctr"/>
            <a:r>
              <a:rPr sz="6813" b="0" dirty="0">
                <a:solidFill>
                  <a:srgbClr val="FFFFFF"/>
                </a:solidFill>
              </a:rPr>
              <a:t>Adam &amp; Eve - Gen 3 (doubt)</a:t>
            </a:r>
          </a:p>
        </p:txBody>
      </p:sp>
      <p:sp>
        <p:nvSpPr>
          <p:cNvPr id="8" name="New Shape"/>
          <p:cNvSpPr>
            <a:spLocks noGrp="1"/>
          </p:cNvSpPr>
          <p:nvPr>
            <p:ph type="body"/>
          </p:nvPr>
        </p:nvSpPr>
        <p:spPr>
          <a:xfrm>
            <a:off x="304800" y="4953000"/>
            <a:ext cx="11582400" cy="1041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10000"/>
          </a:bodyPr>
          <a:lstStyle>
            <a:lvl1pPr algn="ctr">
              <a:defRPr sz="6813">
                <a:solidFill>
                  <a:srgbClr val="FFFFFF"/>
                </a:solidFill>
              </a:defRPr>
            </a:lvl1pPr>
          </a:lstStyle>
          <a:p>
            <a:pPr algn="ctr"/>
            <a:r>
              <a:rPr sz="6813" b="0" dirty="0">
                <a:solidFill>
                  <a:srgbClr val="FFFF00"/>
                </a:solidFill>
              </a:rPr>
              <a:t>Cain &amp; Able - Gen 4:1-8 (jealousy)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P spid="8"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3810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dirty="0">
                <a:solidFill>
                  <a:srgbClr val="FFFFFF"/>
                </a:solidFill>
              </a:rPr>
              <a:t>Here is where one of the scariest abilities of our enemy come into play;</a:t>
            </a:r>
          </a:p>
        </p:txBody>
      </p:sp>
      <p:sp>
        <p:nvSpPr>
          <p:cNvPr id="4" name="New Shape"/>
          <p:cNvSpPr>
            <a:spLocks noGrp="1"/>
          </p:cNvSpPr>
          <p:nvPr>
            <p:ph type="body"/>
          </p:nvPr>
        </p:nvSpPr>
        <p:spPr>
          <a:xfrm>
            <a:off x="914400" y="1981200"/>
            <a:ext cx="10433050" cy="1314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ctr">
              <a:defRPr sz="6813">
                <a:solidFill>
                  <a:srgbClr val="FFFFFF"/>
                </a:solidFill>
              </a:defRPr>
            </a:lvl1pPr>
          </a:lstStyle>
          <a:p>
            <a:pPr algn="ctr"/>
            <a:r>
              <a:rPr sz="6813" b="0" dirty="0">
                <a:solidFill>
                  <a:srgbClr val="FFFF00"/>
                </a:solidFill>
              </a:rPr>
              <a:t>They (</a:t>
            </a:r>
            <a:r>
              <a:rPr sz="6813" b="0" dirty="0" err="1">
                <a:solidFill>
                  <a:srgbClr val="FFFF00"/>
                </a:solidFill>
              </a:rPr>
              <a:t>satan</a:t>
            </a:r>
            <a:r>
              <a:rPr sz="6813" b="0" dirty="0">
                <a:solidFill>
                  <a:srgbClr val="FFFF00"/>
                </a:solidFill>
              </a:rPr>
              <a:t> &amp; fallen angels </a:t>
            </a:r>
            <a:r>
              <a:rPr sz="6813" b="0" dirty="0" err="1">
                <a:solidFill>
                  <a:srgbClr val="FFFF00"/>
                </a:solidFill>
              </a:rPr>
              <a:t>ie</a:t>
            </a:r>
            <a:r>
              <a:rPr sz="6813" b="0" dirty="0">
                <a:solidFill>
                  <a:srgbClr val="FFFF00"/>
                </a:solidFill>
              </a:rPr>
              <a:t> demons) can </a:t>
            </a:r>
            <a:r>
              <a:rPr lang="en-US" sz="6813" b="0" dirty="0" smtClean="0">
                <a:solidFill>
                  <a:srgbClr val="FFFF00"/>
                </a:solidFill>
              </a:rPr>
              <a:t>put </a:t>
            </a:r>
            <a:r>
              <a:rPr sz="6813" b="0" dirty="0" smtClean="0">
                <a:solidFill>
                  <a:srgbClr val="FFFF00"/>
                </a:solidFill>
              </a:rPr>
              <a:t>thoughts </a:t>
            </a:r>
            <a:r>
              <a:rPr sz="6813" b="0" dirty="0">
                <a:solidFill>
                  <a:srgbClr val="FFFF00"/>
                </a:solidFill>
              </a:rPr>
              <a:t>into our minds.</a:t>
            </a:r>
          </a:p>
        </p:txBody>
      </p:sp>
      <p:sp>
        <p:nvSpPr>
          <p:cNvPr id="5" name="New Shape"/>
          <p:cNvSpPr>
            <a:spLocks noGrp="1"/>
          </p:cNvSpPr>
          <p:nvPr>
            <p:ph type="body"/>
          </p:nvPr>
        </p:nvSpPr>
        <p:spPr>
          <a:xfrm>
            <a:off x="882649" y="28956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ctr">
              <a:defRPr sz="6813">
                <a:solidFill>
                  <a:srgbClr val="FFFFFF"/>
                </a:solidFill>
              </a:defRPr>
            </a:lvl1pPr>
          </a:lstStyle>
          <a:p>
            <a:pPr algn="ctr"/>
            <a:r>
              <a:rPr sz="6813" b="1" dirty="0">
                <a:solidFill>
                  <a:srgbClr val="FF0000"/>
                </a:solidFill>
              </a:rPr>
              <a:t>IMPORTANT NOTE: THEY CAN NOT HEAR OUR THOUGHTS, OR READ OUR MINDS!</a:t>
            </a:r>
          </a:p>
        </p:txBody>
      </p:sp>
      <p:sp>
        <p:nvSpPr>
          <p:cNvPr id="6" name="New Shape"/>
          <p:cNvSpPr>
            <a:spLocks noGrp="1"/>
          </p:cNvSpPr>
          <p:nvPr>
            <p:ph type="body"/>
          </p:nvPr>
        </p:nvSpPr>
        <p:spPr>
          <a:xfrm>
            <a:off x="882649" y="45974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This is the go to tactic for so many </a:t>
            </a:r>
            <a:r>
              <a:rPr sz="6813" b="0" dirty="0" smtClean="0">
                <a:solidFill>
                  <a:srgbClr val="FFFFFF"/>
                </a:solidFill>
              </a:rPr>
              <a:t>attacks</a:t>
            </a:r>
            <a:r>
              <a:rPr lang="en-US" sz="6813" b="0" dirty="0" smtClean="0">
                <a:solidFill>
                  <a:srgbClr val="FFFFFF"/>
                </a:solidFill>
              </a:rPr>
              <a:t> &amp; distractions</a:t>
            </a:r>
            <a:r>
              <a:rPr sz="6813" b="0" dirty="0" smtClean="0">
                <a:solidFill>
                  <a:srgbClr val="FFFFFF"/>
                </a:solidFill>
              </a:rPr>
              <a:t>.</a:t>
            </a:r>
            <a:endParaRPr sz="6813" b="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914400"/>
            <a:ext cx="10433050" cy="426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10000"/>
          </a:bodyPr>
          <a:lstStyle>
            <a:lvl1pPr algn="ctr">
              <a:defRPr sz="6813">
                <a:solidFill>
                  <a:srgbClr val="FFFFFF"/>
                </a:solidFill>
              </a:defRPr>
            </a:lvl1pPr>
          </a:lstStyle>
          <a:p>
            <a:pPr algn="ctr"/>
            <a:r>
              <a:rPr sz="6813" b="0" dirty="0">
                <a:solidFill>
                  <a:srgbClr val="FFFFFF"/>
                </a:solidFill>
              </a:rPr>
              <a:t>If someone does something </a:t>
            </a:r>
            <a:r>
              <a:rPr sz="6813" b="0" dirty="0" smtClean="0">
                <a:solidFill>
                  <a:srgbClr val="FFFFFF"/>
                </a:solidFill>
              </a:rPr>
              <a:t>small </a:t>
            </a:r>
            <a:r>
              <a:rPr sz="6813" b="0" dirty="0">
                <a:solidFill>
                  <a:srgbClr val="FFFFFF"/>
                </a:solidFill>
              </a:rPr>
              <a:t>or meaningless and all of the sudden you are thinking thoughts of “They did that on purpose” </a:t>
            </a:r>
            <a:r>
              <a:rPr sz="6813" b="1" dirty="0">
                <a:solidFill>
                  <a:srgbClr val="FFFFFF"/>
                </a:solidFill>
              </a:rPr>
              <a:t>pay attention</a:t>
            </a:r>
            <a:r>
              <a:rPr sz="6813" b="0" dirty="0">
                <a:solidFill>
                  <a:srgbClr val="FFFFFF"/>
                </a:solidFill>
              </a:rPr>
              <a: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1524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10000"/>
          </a:bodyPr>
          <a:lstStyle>
            <a:lvl1pPr algn="ctr">
              <a:defRPr sz="6813">
                <a:solidFill>
                  <a:srgbClr val="FFFFFF"/>
                </a:solidFill>
              </a:defRPr>
            </a:lvl1pPr>
          </a:lstStyle>
          <a:p>
            <a:pPr algn="ctr"/>
            <a:r>
              <a:rPr sz="6813" b="0" dirty="0">
                <a:solidFill>
                  <a:srgbClr val="FFFFFF"/>
                </a:solidFill>
              </a:rPr>
              <a:t>The 3rd tactic is DIVERSION.</a:t>
            </a:r>
          </a:p>
        </p:txBody>
      </p:sp>
      <p:sp>
        <p:nvSpPr>
          <p:cNvPr id="4" name="New Shape"/>
          <p:cNvSpPr>
            <a:spLocks noGrp="1"/>
          </p:cNvSpPr>
          <p:nvPr>
            <p:ph type="body"/>
          </p:nvPr>
        </p:nvSpPr>
        <p:spPr>
          <a:xfrm>
            <a:off x="882649" y="10668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10000"/>
          </a:bodyPr>
          <a:lstStyle>
            <a:lvl1pPr algn="ctr">
              <a:defRPr sz="6813">
                <a:solidFill>
                  <a:srgbClr val="FFFFFF"/>
                </a:solidFill>
              </a:defRPr>
            </a:lvl1pPr>
          </a:lstStyle>
          <a:p>
            <a:pPr algn="ctr"/>
            <a:r>
              <a:rPr sz="6813" b="0" dirty="0">
                <a:solidFill>
                  <a:srgbClr val="FFFFFF"/>
                </a:solidFill>
              </a:rPr>
              <a:t>I usually call this “distraction”.</a:t>
            </a:r>
          </a:p>
        </p:txBody>
      </p:sp>
      <p:sp>
        <p:nvSpPr>
          <p:cNvPr id="5" name="New Shape"/>
          <p:cNvSpPr>
            <a:spLocks noGrp="1"/>
          </p:cNvSpPr>
          <p:nvPr>
            <p:ph type="body"/>
          </p:nvPr>
        </p:nvSpPr>
        <p:spPr>
          <a:xfrm>
            <a:off x="914400" y="3124200"/>
            <a:ext cx="10433050" cy="2946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20000"/>
          </a:bodyPr>
          <a:lstStyle>
            <a:lvl1pPr algn="ctr">
              <a:defRPr sz="6813">
                <a:solidFill>
                  <a:srgbClr val="FFFFFF"/>
                </a:solidFill>
              </a:defRPr>
            </a:lvl1pPr>
          </a:lstStyle>
          <a:p>
            <a:pPr algn="ctr"/>
            <a:r>
              <a:rPr sz="6813" b="0" dirty="0">
                <a:solidFill>
                  <a:srgbClr val="FFFF00"/>
                </a:solidFill>
              </a:rPr>
              <a:t>It’s anything that can get </a:t>
            </a:r>
            <a:r>
              <a:rPr sz="6813" b="0" dirty="0" smtClean="0">
                <a:solidFill>
                  <a:srgbClr val="FFFF00"/>
                </a:solidFill>
              </a:rPr>
              <a:t>you </a:t>
            </a:r>
            <a:r>
              <a:rPr sz="6813" b="0" dirty="0">
                <a:solidFill>
                  <a:srgbClr val="FFFF00"/>
                </a:solidFill>
              </a:rPr>
              <a:t>to either stop what your are doing, or move you on to something else.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990600"/>
            <a:ext cx="10433050" cy="2609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dirty="0">
                <a:solidFill>
                  <a:srgbClr val="FFFFFF"/>
                </a:solidFill>
              </a:rPr>
              <a:t>Try reading the bible, or praying and you will </a:t>
            </a:r>
            <a:r>
              <a:rPr sz="6813" b="0" dirty="0" smtClean="0">
                <a:solidFill>
                  <a:srgbClr val="FFFFFF"/>
                </a:solidFill>
              </a:rPr>
              <a:t>get </a:t>
            </a:r>
            <a:r>
              <a:rPr sz="6813" b="0" dirty="0">
                <a:solidFill>
                  <a:srgbClr val="FFFFFF"/>
                </a:solidFill>
              </a:rPr>
              <a:t>tired, hungry, have to use the bathroom, kids loose their mind, the phone </a:t>
            </a:r>
            <a:r>
              <a:rPr sz="6813" b="0" dirty="0" smtClean="0">
                <a:solidFill>
                  <a:srgbClr val="FFFFFF"/>
                </a:solidFill>
              </a:rPr>
              <a:t>rings</a:t>
            </a:r>
            <a:r>
              <a:rPr lang="en-US" sz="6813" b="0" dirty="0" smtClean="0">
                <a:solidFill>
                  <a:srgbClr val="FFFFFF"/>
                </a:solidFill>
              </a:rPr>
              <a:t>,</a:t>
            </a:r>
            <a:r>
              <a:rPr sz="6813" b="0" dirty="0" smtClean="0">
                <a:solidFill>
                  <a:srgbClr val="FFFFFF"/>
                </a:solidFill>
              </a:rPr>
              <a:t> </a:t>
            </a:r>
            <a:r>
              <a:rPr sz="6813" b="0" u="sng" dirty="0">
                <a:solidFill>
                  <a:srgbClr val="FFFFFF"/>
                </a:solidFill>
              </a:rPr>
              <a:t>anything</a:t>
            </a:r>
            <a:r>
              <a:rPr sz="6813" b="0" dirty="0">
                <a:solidFill>
                  <a:srgbClr val="FFFFFF"/>
                </a:solidFill>
              </a:rPr>
              <a:t>.</a:t>
            </a:r>
          </a:p>
        </p:txBody>
      </p:sp>
      <p:sp>
        <p:nvSpPr>
          <p:cNvPr id="4" name="New Shape"/>
          <p:cNvSpPr>
            <a:spLocks noGrp="1"/>
          </p:cNvSpPr>
          <p:nvPr>
            <p:ph type="body"/>
          </p:nvPr>
        </p:nvSpPr>
        <p:spPr>
          <a:xfrm>
            <a:off x="882649" y="3810000"/>
            <a:ext cx="10433050" cy="24384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dirty="0">
                <a:solidFill>
                  <a:srgbClr val="FFFF00"/>
                </a:solidFill>
              </a:rPr>
              <a:t>These are things that usually seem important at the time, but later you realize urgency was merely a clever pretender.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After awhile of paying attention they will </a:t>
            </a:r>
            <a:r>
              <a:rPr sz="6813" b="0" dirty="0" smtClean="0">
                <a:solidFill>
                  <a:srgbClr val="FFFFFF"/>
                </a:solidFill>
              </a:rPr>
              <a:t>become</a:t>
            </a:r>
            <a:r>
              <a:rPr lang="en-US" sz="6813" b="0" dirty="0" smtClean="0">
                <a:solidFill>
                  <a:srgbClr val="FFFFFF"/>
                </a:solidFill>
              </a:rPr>
              <a:t> very</a:t>
            </a:r>
            <a:r>
              <a:rPr sz="6813" b="0" dirty="0" smtClean="0">
                <a:solidFill>
                  <a:srgbClr val="FFFFFF"/>
                </a:solidFill>
              </a:rPr>
              <a:t> </a:t>
            </a:r>
            <a:r>
              <a:rPr sz="6813" b="0" dirty="0">
                <a:solidFill>
                  <a:srgbClr val="FFFFFF"/>
                </a:solidFill>
              </a:rPr>
              <a:t>predictable.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a:solidFill>
                  <a:srgbClr val="FFFFFF"/>
                </a:solidFill>
              </a:rPr>
              <a:t>The last tactic we will look at is DISCOURAGEMENT.</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228600"/>
            <a:ext cx="10433050" cy="6172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ctr">
              <a:defRPr sz="6813">
                <a:solidFill>
                  <a:srgbClr val="FFFFFF"/>
                </a:solidFill>
              </a:defRPr>
            </a:lvl1pPr>
          </a:lstStyle>
          <a:p>
            <a:pPr algn="ctr"/>
            <a:r>
              <a:rPr sz="6813" b="0" dirty="0">
                <a:solidFill>
                  <a:srgbClr val="FFFFFF"/>
                </a:solidFill>
              </a:rPr>
              <a:t>Your not good enough, </a:t>
            </a:r>
            <a:r>
              <a:rPr sz="6813" b="0" dirty="0">
                <a:solidFill>
                  <a:srgbClr val="FFFF00"/>
                </a:solidFill>
              </a:rPr>
              <a:t>your not saved</a:t>
            </a:r>
            <a:r>
              <a:rPr sz="6813" b="0" dirty="0">
                <a:solidFill>
                  <a:srgbClr val="FFFFFF"/>
                </a:solidFill>
              </a:rPr>
              <a:t>, </a:t>
            </a:r>
            <a:endParaRPr lang="en-US" sz="6813" b="0" dirty="0" smtClean="0">
              <a:solidFill>
                <a:srgbClr val="FFFFFF"/>
              </a:solidFill>
            </a:endParaRPr>
          </a:p>
          <a:p>
            <a:pPr algn="ctr"/>
            <a:r>
              <a:rPr sz="6813" b="0" dirty="0" smtClean="0">
                <a:solidFill>
                  <a:srgbClr val="FFFFFF"/>
                </a:solidFill>
              </a:rPr>
              <a:t>a </a:t>
            </a:r>
            <a:r>
              <a:rPr sz="6813" b="0" dirty="0">
                <a:solidFill>
                  <a:srgbClr val="FFFFFF"/>
                </a:solidFill>
              </a:rPr>
              <a:t>real Christian wouldn’t do that, </a:t>
            </a:r>
            <a:endParaRPr lang="en-US" sz="6813" b="0" dirty="0" smtClean="0">
              <a:solidFill>
                <a:srgbClr val="FFFFFF"/>
              </a:solidFill>
            </a:endParaRPr>
          </a:p>
          <a:p>
            <a:pPr algn="ctr"/>
            <a:r>
              <a:rPr sz="6813" b="0" dirty="0" smtClean="0">
                <a:solidFill>
                  <a:srgbClr val="FFFF00"/>
                </a:solidFill>
              </a:rPr>
              <a:t>God </a:t>
            </a:r>
            <a:r>
              <a:rPr sz="6813" b="0" dirty="0">
                <a:solidFill>
                  <a:srgbClr val="FFFF00"/>
                </a:solidFill>
              </a:rPr>
              <a:t>will judge you for that “insert sin of choice”</a:t>
            </a:r>
            <a:r>
              <a:rPr sz="6813" b="0" dirty="0">
                <a:solidFill>
                  <a:srgbClr val="FFFFFF"/>
                </a:solidFill>
              </a:rPr>
              <a: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533400" y="304800"/>
            <a:ext cx="11201400" cy="1771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62500" lnSpcReduction="20000"/>
          </a:bodyPr>
          <a:lstStyle>
            <a:lvl1pPr algn="ctr">
              <a:defRPr sz="6813">
                <a:solidFill>
                  <a:srgbClr val="FFFFFF"/>
                </a:solidFill>
              </a:defRPr>
            </a:lvl1pPr>
          </a:lstStyle>
          <a:p>
            <a:pPr algn="ctr"/>
            <a:r>
              <a:rPr sz="6813" b="0" dirty="0">
                <a:solidFill>
                  <a:srgbClr val="FFFFFF"/>
                </a:solidFill>
              </a:rPr>
              <a:t>With all these tactics there are generally 4 fronts </a:t>
            </a:r>
            <a:r>
              <a:rPr lang="en-US" sz="6813" b="0" dirty="0" smtClean="0">
                <a:solidFill>
                  <a:srgbClr val="FFFFFF"/>
                </a:solidFill>
              </a:rPr>
              <a:t>on </a:t>
            </a:r>
            <a:r>
              <a:rPr sz="6813" b="0" dirty="0" smtClean="0">
                <a:solidFill>
                  <a:srgbClr val="FFFFFF"/>
                </a:solidFill>
              </a:rPr>
              <a:t>which </a:t>
            </a:r>
            <a:r>
              <a:rPr sz="6813" b="0" dirty="0">
                <a:solidFill>
                  <a:srgbClr val="FFFFFF"/>
                </a:solidFill>
              </a:rPr>
              <a:t>we see the attacks </a:t>
            </a:r>
            <a:r>
              <a:rPr sz="6813" b="0" dirty="0" smtClean="0">
                <a:solidFill>
                  <a:srgbClr val="FFFFFF"/>
                </a:solidFill>
              </a:rPr>
              <a:t>coming.</a:t>
            </a:r>
            <a:endParaRPr sz="6813" b="0" dirty="0">
              <a:solidFill>
                <a:srgbClr val="FFFFFF"/>
              </a:solidFill>
            </a:endParaRPr>
          </a:p>
        </p:txBody>
      </p:sp>
      <p:sp>
        <p:nvSpPr>
          <p:cNvPr id="4" name="New Shape"/>
          <p:cNvSpPr>
            <a:spLocks noGrp="1"/>
          </p:cNvSpPr>
          <p:nvPr>
            <p:ph type="body"/>
          </p:nvPr>
        </p:nvSpPr>
        <p:spPr>
          <a:xfrm>
            <a:off x="990600" y="2133600"/>
            <a:ext cx="10433050" cy="1009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ctr">
              <a:defRPr sz="6813">
                <a:solidFill>
                  <a:srgbClr val="FFFFFF"/>
                </a:solidFill>
              </a:defRPr>
            </a:lvl1pPr>
          </a:lstStyle>
          <a:p>
            <a:pPr algn="ctr"/>
            <a:r>
              <a:rPr sz="6813" b="0" dirty="0">
                <a:solidFill>
                  <a:srgbClr val="FFFF00"/>
                </a:solidFill>
              </a:rPr>
              <a:t>1) The individual</a:t>
            </a:r>
          </a:p>
        </p:txBody>
      </p:sp>
      <p:sp>
        <p:nvSpPr>
          <p:cNvPr id="5" name="New Shape"/>
          <p:cNvSpPr>
            <a:spLocks noGrp="1"/>
          </p:cNvSpPr>
          <p:nvPr>
            <p:ph type="body"/>
          </p:nvPr>
        </p:nvSpPr>
        <p:spPr>
          <a:xfrm>
            <a:off x="457200" y="3257550"/>
            <a:ext cx="10433050" cy="1009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ctr">
              <a:defRPr sz="6813">
                <a:solidFill>
                  <a:srgbClr val="FFFFFF"/>
                </a:solidFill>
              </a:defRPr>
            </a:lvl1pPr>
          </a:lstStyle>
          <a:p>
            <a:pPr algn="ctr"/>
            <a:r>
              <a:rPr sz="6813" b="0" dirty="0">
                <a:solidFill>
                  <a:srgbClr val="FFFFFF"/>
                </a:solidFill>
              </a:rPr>
              <a:t>2) The family</a:t>
            </a:r>
          </a:p>
        </p:txBody>
      </p:sp>
      <p:sp>
        <p:nvSpPr>
          <p:cNvPr id="6" name="New Shape"/>
          <p:cNvSpPr>
            <a:spLocks noGrp="1"/>
          </p:cNvSpPr>
          <p:nvPr>
            <p:ph type="body"/>
          </p:nvPr>
        </p:nvSpPr>
        <p:spPr>
          <a:xfrm>
            <a:off x="762000" y="4191000"/>
            <a:ext cx="10433050" cy="1066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lnSpcReduction="10000"/>
          </a:bodyPr>
          <a:lstStyle>
            <a:lvl1pPr algn="ctr">
              <a:defRPr sz="6813">
                <a:solidFill>
                  <a:srgbClr val="FFFFFF"/>
                </a:solidFill>
              </a:defRPr>
            </a:lvl1pPr>
          </a:lstStyle>
          <a:p>
            <a:pPr algn="ctr"/>
            <a:r>
              <a:rPr sz="6813" b="0" dirty="0">
                <a:solidFill>
                  <a:srgbClr val="FFFF00"/>
                </a:solidFill>
              </a:rPr>
              <a:t>3) The </a:t>
            </a:r>
            <a:r>
              <a:rPr sz="6813" b="0" dirty="0" smtClean="0">
                <a:solidFill>
                  <a:srgbClr val="FFFF00"/>
                </a:solidFill>
              </a:rPr>
              <a:t>chu</a:t>
            </a:r>
            <a:r>
              <a:rPr lang="en-US" sz="6813" b="0" dirty="0" smtClean="0">
                <a:solidFill>
                  <a:srgbClr val="FFFF00"/>
                </a:solidFill>
              </a:rPr>
              <a:t>r</a:t>
            </a:r>
            <a:r>
              <a:rPr sz="6813" b="0" dirty="0" smtClean="0">
                <a:solidFill>
                  <a:srgbClr val="FFFF00"/>
                </a:solidFill>
              </a:rPr>
              <a:t>ch</a:t>
            </a:r>
            <a:endParaRPr sz="6813" b="0" dirty="0">
              <a:solidFill>
                <a:srgbClr val="FFFF00"/>
              </a:solidFill>
            </a:endParaRPr>
          </a:p>
        </p:txBody>
      </p:sp>
      <p:sp>
        <p:nvSpPr>
          <p:cNvPr id="7" name="New Shape"/>
          <p:cNvSpPr>
            <a:spLocks noGrp="1"/>
          </p:cNvSpPr>
          <p:nvPr>
            <p:ph type="body"/>
          </p:nvPr>
        </p:nvSpPr>
        <p:spPr>
          <a:xfrm>
            <a:off x="6350" y="49022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4) Society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457200"/>
            <a:ext cx="10433050" cy="4800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FF"/>
                </a:solidFill>
              </a:rPr>
              <a:t>Today the attacks are taking place on all 4 fronts at the same time with devastating results.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In the bible, names mean </a:t>
            </a:r>
            <a:r>
              <a:rPr lang="en-US" sz="6813" b="0" dirty="0" smtClean="0">
                <a:solidFill>
                  <a:srgbClr val="FFFFFF"/>
                </a:solidFill>
              </a:rPr>
              <a:t>a lot</a:t>
            </a:r>
            <a:r>
              <a:rPr sz="6813" b="0" dirty="0" smtClean="0">
                <a:solidFill>
                  <a:srgbClr val="FFFFFF"/>
                </a:solidFill>
              </a:rPr>
              <a:t>, </a:t>
            </a:r>
            <a:r>
              <a:rPr sz="6813" b="0" dirty="0">
                <a:solidFill>
                  <a:srgbClr val="FFFFFF"/>
                </a:solidFill>
              </a:rPr>
              <a:t>so what does his name mean?</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05882" y="3200400"/>
            <a:ext cx="10433050" cy="9334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20000"/>
          </a:bodyPr>
          <a:lstStyle>
            <a:lvl1pPr algn="ctr">
              <a:defRPr sz="6813">
                <a:solidFill>
                  <a:srgbClr val="FFFFFF"/>
                </a:solidFill>
              </a:defRPr>
            </a:lvl1pPr>
          </a:lstStyle>
          <a:p>
            <a:pPr algn="ctr"/>
            <a:r>
              <a:rPr sz="6813" b="0" dirty="0" smtClean="0">
                <a:solidFill>
                  <a:srgbClr val="FFFFFF"/>
                </a:solidFill>
              </a:rPr>
              <a:t>Read </a:t>
            </a:r>
            <a:r>
              <a:rPr sz="6813" b="0" dirty="0">
                <a:solidFill>
                  <a:srgbClr val="FFFFFF"/>
                </a:solidFill>
              </a:rPr>
              <a:t>your </a:t>
            </a:r>
            <a:r>
              <a:rPr sz="6813" b="0" dirty="0" smtClean="0">
                <a:solidFill>
                  <a:srgbClr val="FFFFFF"/>
                </a:solidFill>
              </a:rPr>
              <a:t>bible</a:t>
            </a:r>
            <a:r>
              <a:rPr lang="en-US" sz="6813" b="0" dirty="0" smtClean="0">
                <a:solidFill>
                  <a:srgbClr val="FFFFFF"/>
                </a:solidFill>
              </a:rPr>
              <a:t> – the sword</a:t>
            </a:r>
            <a:endParaRPr sz="6813" b="0" dirty="0">
              <a:solidFill>
                <a:srgbClr val="FFFFFF"/>
              </a:solidFill>
            </a:endParaRPr>
          </a:p>
        </p:txBody>
      </p:sp>
      <p:sp>
        <p:nvSpPr>
          <p:cNvPr id="4" name="New Shape"/>
          <p:cNvSpPr txBox="1">
            <a:spLocks/>
          </p:cNvSpPr>
          <p:nvPr/>
        </p:nvSpPr>
        <p:spPr>
          <a:xfrm>
            <a:off x="920750" y="330200"/>
            <a:ext cx="10433050" cy="149860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85000" lnSpcReduction="10000"/>
          </a:bodyPr>
          <a:lstStyle>
            <a:lvl1pPr algn="ctr">
              <a:defRPr sz="6813">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mtClean="0">
                <a:solidFill>
                  <a:srgbClr val="FFFF00"/>
                </a:solidFill>
              </a:rPr>
              <a:t>How do we fight these tactics?</a:t>
            </a:r>
            <a:endParaRPr lang="en-US" dirty="0">
              <a:solidFill>
                <a:srgbClr val="FFFF00"/>
              </a:solidFill>
            </a:endParaRPr>
          </a:p>
        </p:txBody>
      </p:sp>
      <p:sp>
        <p:nvSpPr>
          <p:cNvPr id="5" name="New Shape"/>
          <p:cNvSpPr>
            <a:spLocks noGrp="1"/>
          </p:cNvSpPr>
          <p:nvPr>
            <p:ph type="body"/>
          </p:nvPr>
        </p:nvSpPr>
        <p:spPr>
          <a:xfrm>
            <a:off x="900306" y="5257800"/>
            <a:ext cx="10433050" cy="10096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92500" lnSpcReduction="10000"/>
          </a:bodyPr>
          <a:lstStyle>
            <a:lvl1pPr algn="ctr">
              <a:defRPr sz="6813">
                <a:solidFill>
                  <a:srgbClr val="FFFFFF"/>
                </a:solidFill>
              </a:defRPr>
            </a:lvl1pPr>
          </a:lstStyle>
          <a:p>
            <a:pPr algn="ctr"/>
            <a:r>
              <a:rPr sz="6813" b="0" dirty="0" smtClean="0">
                <a:solidFill>
                  <a:srgbClr val="FFFF00"/>
                </a:solidFill>
              </a:rPr>
              <a:t>Prayer</a:t>
            </a:r>
            <a:r>
              <a:rPr lang="en-US" sz="6813" b="0" dirty="0" smtClean="0">
                <a:solidFill>
                  <a:srgbClr val="FFFF00"/>
                </a:solidFill>
              </a:rPr>
              <a:t> – the spear</a:t>
            </a:r>
            <a:endParaRPr sz="6813" b="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9906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smtClean="0">
                <a:solidFill>
                  <a:srgbClr val="FFFF00"/>
                </a:solidFill>
              </a:rPr>
              <a:t>Knowledge</a:t>
            </a:r>
            <a:r>
              <a:rPr lang="en-US" sz="6813" b="0" dirty="0" smtClean="0">
                <a:solidFill>
                  <a:srgbClr val="FFFF00"/>
                </a:solidFill>
              </a:rPr>
              <a:t> -</a:t>
            </a:r>
            <a:r>
              <a:rPr sz="6813" b="0" dirty="0" smtClean="0">
                <a:solidFill>
                  <a:srgbClr val="FFFF00"/>
                </a:solidFill>
              </a:rPr>
              <a:t> </a:t>
            </a:r>
            <a:r>
              <a:rPr sz="6813" b="0" dirty="0">
                <a:solidFill>
                  <a:srgbClr val="FFFF00"/>
                </a:solidFill>
              </a:rPr>
              <a:t>to know what is actually taking place</a:t>
            </a:r>
          </a:p>
        </p:txBody>
      </p:sp>
      <p:sp>
        <p:nvSpPr>
          <p:cNvPr id="3" name="New Shape"/>
          <p:cNvSpPr>
            <a:spLocks noGrp="1"/>
          </p:cNvSpPr>
          <p:nvPr>
            <p:ph type="body" idx="1"/>
          </p:nvPr>
        </p:nvSpPr>
        <p:spPr>
          <a:xfrm>
            <a:off x="1371600" y="533400"/>
            <a:ext cx="9493250" cy="1066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r>
              <a:rPr lang="en-US" dirty="0" smtClean="0"/>
              <a:t>What’s the goal?</a:t>
            </a:r>
            <a:endParaRPr dirty="0"/>
          </a:p>
        </p:txBody>
      </p:sp>
      <p:sp>
        <p:nvSpPr>
          <p:cNvPr id="4" name="New Shape"/>
          <p:cNvSpPr txBox="1">
            <a:spLocks/>
          </p:cNvSpPr>
          <p:nvPr/>
        </p:nvSpPr>
        <p:spPr>
          <a:xfrm>
            <a:off x="990600" y="2382024"/>
            <a:ext cx="10433050" cy="149860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t>Training yourself to recognize what is happening</a:t>
            </a:r>
            <a:endParaRPr lang="en-US" dirty="0"/>
          </a:p>
        </p:txBody>
      </p:sp>
      <p:sp>
        <p:nvSpPr>
          <p:cNvPr id="5" name="New Shape"/>
          <p:cNvSpPr txBox="1">
            <a:spLocks/>
          </p:cNvSpPr>
          <p:nvPr/>
        </p:nvSpPr>
        <p:spPr>
          <a:xfrm>
            <a:off x="882649" y="3225800"/>
            <a:ext cx="10433050" cy="149860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mtClean="0">
                <a:solidFill>
                  <a:srgbClr val="FF0000"/>
                </a:solidFill>
              </a:rPr>
              <a:t>Have a war mentality</a:t>
            </a:r>
            <a:endParaRPr lang="en-US" dirty="0">
              <a:solidFill>
                <a:srgbClr val="FF0000"/>
              </a:solidFill>
            </a:endParaRPr>
          </a:p>
        </p:txBody>
      </p:sp>
      <p:sp>
        <p:nvSpPr>
          <p:cNvPr id="6" name="New Shape"/>
          <p:cNvSpPr txBox="1">
            <a:spLocks/>
          </p:cNvSpPr>
          <p:nvPr/>
        </p:nvSpPr>
        <p:spPr>
          <a:xfrm>
            <a:off x="882649" y="4826000"/>
            <a:ext cx="10433050" cy="1498600"/>
          </a:xfrm>
          <a:prstGeom prst="rect">
            <a:avLst/>
          </a:prstGeom>
          <a:noFill/>
          <a:ln w="9525" cap="flat" cmpd="sng" algn="ctr">
            <a:noFill/>
            <a:prstDash val="solid"/>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ctr">
              <a:defRPr sz="6813">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smtClean="0"/>
              <a:t>Remember Satan can’t create anything, all he can do is manipulate &amp; maneuver what’s been created.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0000" lnSpcReduction="20000"/>
          </a:bodyPr>
          <a:lstStyle>
            <a:lvl1pPr algn="ctr">
              <a:defRPr sz="6813">
                <a:solidFill>
                  <a:srgbClr val="FFFFFF"/>
                </a:solidFill>
              </a:defRPr>
            </a:lvl1pPr>
          </a:lstStyle>
          <a:p>
            <a:pPr algn="ctr"/>
            <a:r>
              <a:rPr sz="6813" b="0">
                <a:solidFill>
                  <a:srgbClr val="FFFFFF"/>
                </a:solidFill>
              </a:rPr>
              <a:t>You can’t let your guard down you are in a war &amp; real lives are at stake</a:t>
            </a:r>
          </a:p>
        </p:txBody>
      </p:sp>
      <p:sp>
        <p:nvSpPr>
          <p:cNvPr id="3" name="New Shape"/>
          <p:cNvSpPr>
            <a:spLocks noGrp="1"/>
          </p:cNvSpPr>
          <p:nvPr>
            <p:ph type="body" idx="1"/>
          </p:nvPr>
        </p:nvSpPr>
        <p:spPr>
          <a:xfrm>
            <a:off x="1346199" y="3657600"/>
            <a:ext cx="9493250" cy="10668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3406">
                <a:solidFill>
                  <a:srgbClr val="FFFFFF"/>
                </a:solidFill>
              </a:defRPr>
            </a:lvl1pPr>
          </a:lstStyle>
          <a:p>
            <a:pPr algn="ctr"/>
            <a:r>
              <a:rPr lang="en-US" dirty="0" smtClean="0"/>
              <a:t>But;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914400" y="5334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Even soldiers get “</a:t>
            </a:r>
            <a:r>
              <a:rPr sz="6813" b="0" dirty="0" err="1">
                <a:solidFill>
                  <a:srgbClr val="FFFFFF"/>
                </a:solidFill>
              </a:rPr>
              <a:t>R&amp;R</a:t>
            </a:r>
            <a:r>
              <a:rPr sz="6813" b="0" dirty="0">
                <a:solidFill>
                  <a:srgbClr val="FFFFFF"/>
                </a:solidFill>
              </a:rPr>
              <a:t>”, so how do Christians?</a:t>
            </a:r>
          </a:p>
        </p:txBody>
      </p:sp>
      <p:sp>
        <p:nvSpPr>
          <p:cNvPr id="4" name="New Shape"/>
          <p:cNvSpPr>
            <a:spLocks noGrp="1"/>
          </p:cNvSpPr>
          <p:nvPr>
            <p:ph type="body"/>
          </p:nvPr>
        </p:nvSpPr>
        <p:spPr>
          <a:xfrm>
            <a:off x="990600" y="19812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6813">
                <a:solidFill>
                  <a:srgbClr val="FFFFFF"/>
                </a:solidFill>
              </a:defRPr>
            </a:lvl1pPr>
          </a:lstStyle>
          <a:p>
            <a:pPr algn="ctr"/>
            <a:r>
              <a:rPr sz="6813" b="0" dirty="0">
                <a:solidFill>
                  <a:srgbClr val="FFFF00"/>
                </a:solidFill>
              </a:rPr>
              <a:t>BY PRAISING GOD!</a:t>
            </a:r>
          </a:p>
        </p:txBody>
      </p:sp>
      <p:sp>
        <p:nvSpPr>
          <p:cNvPr id="5" name="New Shape"/>
          <p:cNvSpPr>
            <a:spLocks noGrp="1"/>
          </p:cNvSpPr>
          <p:nvPr>
            <p:ph type="body"/>
          </p:nvPr>
        </p:nvSpPr>
        <p:spPr>
          <a:xfrm>
            <a:off x="914400" y="388620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55000" lnSpcReduction="20000"/>
          </a:bodyPr>
          <a:lstStyle>
            <a:lvl1pPr algn="ctr">
              <a:defRPr sz="6813">
                <a:solidFill>
                  <a:srgbClr val="FFFFFF"/>
                </a:solidFill>
              </a:defRPr>
            </a:lvl1pPr>
          </a:lstStyle>
          <a:p>
            <a:pPr algn="ctr"/>
            <a:r>
              <a:rPr sz="6813" b="0" dirty="0">
                <a:solidFill>
                  <a:srgbClr val="FFFFFF"/>
                </a:solidFill>
              </a:rPr>
              <a:t>When we praise God, God shows up to enjoy our praises &amp; </a:t>
            </a:r>
            <a:r>
              <a:rPr lang="en-US" dirty="0"/>
              <a:t>S</a:t>
            </a:r>
            <a:r>
              <a:rPr sz="6813" b="0" dirty="0" smtClean="0">
                <a:solidFill>
                  <a:srgbClr val="FFFFFF"/>
                </a:solidFill>
              </a:rPr>
              <a:t>atan </a:t>
            </a:r>
            <a:r>
              <a:rPr sz="6813" b="0" dirty="0">
                <a:solidFill>
                  <a:srgbClr val="FFFFFF"/>
                </a:solidFill>
              </a:rPr>
              <a:t>must leave. So when you are attacked - praise </a:t>
            </a:r>
            <a:r>
              <a:rPr sz="6813" b="0" dirty="0" smtClean="0">
                <a:solidFill>
                  <a:srgbClr val="FFFFFF"/>
                </a:solidFill>
              </a:rPr>
              <a:t>Him!</a:t>
            </a:r>
            <a:endParaRPr sz="6813" b="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p:nvPr>
        </p:nvSpPr>
        <p:spPr>
          <a:xfrm>
            <a:off x="914400" y="990600"/>
            <a:ext cx="10433050" cy="2438400"/>
          </a:xfrm>
        </p:spPr>
        <p:txBody>
          <a:bodyPr>
            <a:normAutofit fontScale="85000" lnSpcReduction="20000"/>
          </a:bodyPr>
          <a:lstStyle/>
          <a:p>
            <a:r>
              <a:rPr lang="en-US" dirty="0" smtClean="0"/>
              <a:t>Does this mean that everything will be okay if all I do is seek or praise the Lord?</a:t>
            </a:r>
            <a:endParaRPr lang="en-US" dirty="0"/>
          </a:p>
        </p:txBody>
      </p:sp>
      <p:sp>
        <p:nvSpPr>
          <p:cNvPr id="2" name="Text Placeholder 1"/>
          <p:cNvSpPr>
            <a:spLocks noGrp="1"/>
          </p:cNvSpPr>
          <p:nvPr>
            <p:ph type="body" idx="1"/>
          </p:nvPr>
        </p:nvSpPr>
        <p:spPr/>
        <p:txBody>
          <a:bodyPr>
            <a:normAutofit lnSpcReduction="10000"/>
          </a:bodyPr>
          <a:lstStyle/>
          <a:p>
            <a:r>
              <a:rPr lang="en-US" dirty="0" smtClean="0">
                <a:solidFill>
                  <a:srgbClr val="FFFF00"/>
                </a:solidFill>
              </a:rPr>
              <a:t>Let’s look to Paul.</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228600" y="228600"/>
            <a:ext cx="11734800" cy="5638800"/>
          </a:xfrm>
        </p:spPr>
        <p:txBody>
          <a:bodyPr>
            <a:normAutofit fontScale="55000" lnSpcReduction="20000"/>
          </a:bodyPr>
          <a:lstStyle/>
          <a:p>
            <a:r>
              <a:rPr lang="en-US" dirty="0"/>
              <a:t>And lest I should be exalted above measure by the abundance of the revelations, a thorn in the flesh was given to me, a messenger of Satan to buffet me, lest I be exalted above measure. </a:t>
            </a:r>
            <a:r>
              <a:rPr lang="en-US" dirty="0" smtClean="0"/>
              <a:t>Concerning </a:t>
            </a:r>
            <a:r>
              <a:rPr lang="en-US" dirty="0"/>
              <a:t>this thing I pleaded with the Lord three times that it might depart from me. </a:t>
            </a:r>
            <a:r>
              <a:rPr lang="en-US" dirty="0" smtClean="0"/>
              <a:t>And </a:t>
            </a:r>
            <a:r>
              <a:rPr lang="en-US" dirty="0"/>
              <a:t>He said to me, “</a:t>
            </a:r>
            <a:r>
              <a:rPr lang="en-US" dirty="0">
                <a:solidFill>
                  <a:srgbClr val="FF0000"/>
                </a:solidFill>
              </a:rPr>
              <a:t>My grace is sufficient for you, for My strength is made perfect in weakness</a:t>
            </a:r>
            <a:r>
              <a:rPr lang="en-US" dirty="0"/>
              <a:t>.” Therefore most gladly I will rather boast in my infirmities, that the power of Christ may rest upon me. </a:t>
            </a:r>
            <a:r>
              <a:rPr lang="en-US" dirty="0" smtClean="0"/>
              <a:t>Therefore </a:t>
            </a:r>
            <a:r>
              <a:rPr lang="en-US" dirty="0"/>
              <a:t>I take pleasure in infirmities, in reproaches, in needs, in persecutions, in distresses, for Christ’s sake. For when I am weak, then I am strong</a:t>
            </a:r>
            <a:r>
              <a:rPr lang="en-US" dirty="0" smtClean="0"/>
              <a:t>.</a:t>
            </a:r>
            <a:endParaRPr lang="en-US" dirty="0"/>
          </a:p>
        </p:txBody>
      </p:sp>
      <p:sp>
        <p:nvSpPr>
          <p:cNvPr id="3" name="Text Placeholder 2"/>
          <p:cNvSpPr>
            <a:spLocks noGrp="1"/>
          </p:cNvSpPr>
          <p:nvPr>
            <p:ph type="body" idx="1"/>
          </p:nvPr>
        </p:nvSpPr>
        <p:spPr>
          <a:xfrm>
            <a:off x="1676400" y="5975350"/>
            <a:ext cx="9493250" cy="577850"/>
          </a:xfrm>
        </p:spPr>
        <p:txBody>
          <a:bodyPr>
            <a:normAutofit lnSpcReduction="10000"/>
          </a:bodyPr>
          <a:lstStyle/>
          <a:p>
            <a:pPr algn="r"/>
            <a:r>
              <a:rPr lang="en-US" dirty="0" smtClean="0"/>
              <a:t>2Cor 12:7-10 </a:t>
            </a:r>
            <a:r>
              <a:rPr lang="en-US" dirty="0" err="1" smtClean="0"/>
              <a:t>NKJV</a:t>
            </a:r>
            <a:endParaRPr lang="en-US" dirty="0"/>
          </a:p>
        </p:txBody>
      </p:sp>
    </p:spTree>
    <p:extLst>
      <p:ext uri="{BB962C8B-B14F-4D97-AF65-F5344CB8AC3E}">
        <p14:creationId xmlns:p14="http://schemas.microsoft.com/office/powerpoint/2010/main" val="29250630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82649" y="533400"/>
            <a:ext cx="10433050" cy="2457450"/>
          </a:xfrm>
        </p:spPr>
        <p:txBody>
          <a:bodyPr>
            <a:normAutofit/>
          </a:bodyPr>
          <a:lstStyle/>
          <a:p>
            <a:r>
              <a:rPr lang="en-US" dirty="0" smtClean="0"/>
              <a:t>Truth isn’t always easy, comforting or good news.</a:t>
            </a:r>
            <a:endParaRPr lang="en-US" dirty="0"/>
          </a:p>
        </p:txBody>
      </p:sp>
      <p:sp>
        <p:nvSpPr>
          <p:cNvPr id="3" name="Text Placeholder 2"/>
          <p:cNvSpPr>
            <a:spLocks noGrp="1"/>
          </p:cNvSpPr>
          <p:nvPr>
            <p:ph type="body" idx="1"/>
          </p:nvPr>
        </p:nvSpPr>
        <p:spPr>
          <a:xfrm>
            <a:off x="1346199" y="3657600"/>
            <a:ext cx="9493250" cy="2209800"/>
          </a:xfrm>
        </p:spPr>
        <p:txBody>
          <a:bodyPr>
            <a:normAutofit lnSpcReduction="10000"/>
          </a:bodyPr>
          <a:lstStyle/>
          <a:p>
            <a:r>
              <a:rPr lang="en-US" dirty="0" smtClean="0">
                <a:solidFill>
                  <a:srgbClr val="FFFF00"/>
                </a:solidFill>
              </a:rPr>
              <a:t>Sometimes we have to rejoice in the pain and trials because we are worthy to suffer for Him. When you are so close to God you need a thorn to keep you grounded </a:t>
            </a:r>
            <a:r>
              <a:rPr lang="en-US" sz="4000" b="1" dirty="0" smtClean="0">
                <a:solidFill>
                  <a:srgbClr val="FF0000"/>
                </a:solidFill>
              </a:rPr>
              <a:t>REJOICE!</a:t>
            </a:r>
            <a:r>
              <a:rPr lang="en-US" dirty="0" smtClean="0"/>
              <a:t>  </a:t>
            </a:r>
            <a:endParaRPr lang="en-US" dirty="0"/>
          </a:p>
        </p:txBody>
      </p:sp>
    </p:spTree>
    <p:extLst>
      <p:ext uri="{BB962C8B-B14F-4D97-AF65-F5344CB8AC3E}">
        <p14:creationId xmlns:p14="http://schemas.microsoft.com/office/powerpoint/2010/main" val="23705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762000" y="2209800"/>
            <a:ext cx="10433050" cy="1905000"/>
          </a:xfrm>
        </p:spPr>
        <p:txBody>
          <a:bodyPr>
            <a:normAutofit fontScale="85000" lnSpcReduction="10000"/>
          </a:bodyPr>
          <a:lstStyle/>
          <a:p>
            <a:r>
              <a:rPr lang="en-US" dirty="0" smtClean="0"/>
              <a:t>We are told by Jesus to fight! </a:t>
            </a:r>
          </a:p>
          <a:p>
            <a:r>
              <a:rPr lang="en-US" dirty="0" smtClean="0"/>
              <a:t>“</a:t>
            </a:r>
            <a:r>
              <a:rPr lang="en-US" dirty="0" smtClean="0">
                <a:solidFill>
                  <a:srgbClr val="FF0000"/>
                </a:solidFill>
              </a:rPr>
              <a:t>occupy until I come</a:t>
            </a:r>
            <a:r>
              <a:rPr lang="en-US" dirty="0" smtClean="0"/>
              <a:t>”</a:t>
            </a:r>
            <a:endParaRPr lang="en-US" dirty="0"/>
          </a:p>
        </p:txBody>
      </p:sp>
      <p:sp>
        <p:nvSpPr>
          <p:cNvPr id="3" name="Text Placeholder 2"/>
          <p:cNvSpPr>
            <a:spLocks noGrp="1"/>
          </p:cNvSpPr>
          <p:nvPr>
            <p:ph type="body" idx="1"/>
          </p:nvPr>
        </p:nvSpPr>
        <p:spPr>
          <a:xfrm>
            <a:off x="1447800" y="4191000"/>
            <a:ext cx="9493250" cy="577850"/>
          </a:xfrm>
        </p:spPr>
        <p:txBody>
          <a:bodyPr>
            <a:normAutofit lnSpcReduction="10000"/>
          </a:bodyPr>
          <a:lstStyle/>
          <a:p>
            <a:pPr algn="r"/>
            <a:r>
              <a:rPr lang="en-US" dirty="0" smtClean="0"/>
              <a:t>Lk 19:13 </a:t>
            </a:r>
            <a:r>
              <a:rPr lang="en-US" dirty="0" err="1" smtClean="0"/>
              <a:t>KJV</a:t>
            </a:r>
            <a:endParaRPr lang="en-US" dirty="0"/>
          </a:p>
        </p:txBody>
      </p:sp>
    </p:spTree>
    <p:extLst>
      <p:ext uri="{BB962C8B-B14F-4D97-AF65-F5344CB8AC3E}">
        <p14:creationId xmlns:p14="http://schemas.microsoft.com/office/powerpoint/2010/main" val="10205984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914400" y="3048000"/>
            <a:ext cx="10433050" cy="1498600"/>
          </a:xfrm>
        </p:spPr>
        <p:txBody>
          <a:bodyPr>
            <a:normAutofit fontScale="92500"/>
          </a:bodyPr>
          <a:lstStyle/>
          <a:p>
            <a:r>
              <a:rPr lang="en-US" dirty="0" smtClean="0">
                <a:solidFill>
                  <a:srgbClr val="FF0000"/>
                </a:solidFill>
              </a:rPr>
              <a:t>YOUR NOT IN THE FIGHT</a:t>
            </a:r>
            <a:endParaRPr lang="en-US" dirty="0">
              <a:solidFill>
                <a:srgbClr val="FF0000"/>
              </a:solidFill>
            </a:endParaRPr>
          </a:p>
        </p:txBody>
      </p:sp>
      <p:sp>
        <p:nvSpPr>
          <p:cNvPr id="4" name="Text Placeholder 1"/>
          <p:cNvSpPr txBox="1">
            <a:spLocks/>
          </p:cNvSpPr>
          <p:nvPr/>
        </p:nvSpPr>
        <p:spPr>
          <a:xfrm>
            <a:off x="914400" y="228600"/>
            <a:ext cx="10433050" cy="2057400"/>
          </a:xfrm>
          <a:prstGeom prst="rect">
            <a:avLst/>
          </a:prstGeom>
          <a:noFill/>
          <a:ln w="9525" cap="flat" cmpd="sng" algn="ctr">
            <a:noFill/>
            <a:prstDash val="solid"/>
          </a:ln>
          <a:effectLst/>
        </p:spPr>
        <p:txBody>
          <a:bodyPr anchor="b">
            <a:normAutofit fontScale="77500" lnSpcReduction="20000"/>
          </a:bodyPr>
          <a:lstStyle>
            <a:lvl1pPr algn="ctr">
              <a:defRPr sz="6813">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r>
              <a:rPr lang="en-US" dirty="0" smtClean="0"/>
              <a:t>If your tactic is to cower until rupture or rapture, no one wants you on their side!</a:t>
            </a:r>
            <a:endParaRPr lang="en-US" dirty="0"/>
          </a:p>
        </p:txBody>
      </p:sp>
    </p:spTree>
    <p:extLst>
      <p:ext uri="{BB962C8B-B14F-4D97-AF65-F5344CB8AC3E}">
        <p14:creationId xmlns:p14="http://schemas.microsoft.com/office/powerpoint/2010/main" val="100837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ext Placeholder 1"/>
          <p:cNvSpPr>
            <a:spLocks noGrp="1"/>
          </p:cNvSpPr>
          <p:nvPr>
            <p:ph type="body"/>
          </p:nvPr>
        </p:nvSpPr>
        <p:spPr>
          <a:xfrm>
            <a:off x="882649" y="762000"/>
            <a:ext cx="10433050" cy="4419600"/>
          </a:xfrm>
        </p:spPr>
        <p:txBody>
          <a:bodyPr>
            <a:normAutofit fontScale="70000" lnSpcReduction="20000"/>
          </a:bodyPr>
          <a:lstStyle/>
          <a:p>
            <a:r>
              <a:rPr lang="en-US" dirty="0">
                <a:solidFill>
                  <a:srgbClr val="FFFF00"/>
                </a:solidFill>
              </a:rPr>
              <a:t>“Out of every one hundred men, ten shouldn't even be there, eighty are just targets, nine are the real fighters, and we are lucky to have them, for they make the battle. Ah, but the one, one is a warrior, and he will bring the others back.”</a:t>
            </a:r>
          </a:p>
        </p:txBody>
      </p:sp>
      <p:sp>
        <p:nvSpPr>
          <p:cNvPr id="3" name="Text Placeholder 2"/>
          <p:cNvSpPr>
            <a:spLocks noGrp="1"/>
          </p:cNvSpPr>
          <p:nvPr>
            <p:ph type="body" idx="1"/>
          </p:nvPr>
        </p:nvSpPr>
        <p:spPr>
          <a:xfrm>
            <a:off x="1295400" y="5562600"/>
            <a:ext cx="9493250" cy="577850"/>
          </a:xfrm>
        </p:spPr>
        <p:txBody>
          <a:bodyPr>
            <a:normAutofit lnSpcReduction="10000"/>
          </a:bodyPr>
          <a:lstStyle/>
          <a:p>
            <a:pPr algn="r"/>
            <a:r>
              <a:rPr lang="en-US" b="1" dirty="0"/>
              <a:t>Heraclitus</a:t>
            </a:r>
            <a:endParaRPr lang="en-US" dirty="0"/>
          </a:p>
        </p:txBody>
      </p:sp>
    </p:spTree>
    <p:extLst>
      <p:ext uri="{BB962C8B-B14F-4D97-AF65-F5344CB8AC3E}">
        <p14:creationId xmlns:p14="http://schemas.microsoft.com/office/powerpoint/2010/main" val="1851686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3"/>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882649" y="2101850"/>
            <a:ext cx="10433050" cy="14986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fontScale="77500" lnSpcReduction="20000"/>
          </a:bodyPr>
          <a:lstStyle>
            <a:lvl1pPr algn="ctr">
              <a:defRPr sz="6813">
                <a:solidFill>
                  <a:srgbClr val="FFFFFF"/>
                </a:solidFill>
              </a:defRPr>
            </a:lvl1pPr>
          </a:lstStyle>
          <a:p>
            <a:pPr algn="ctr"/>
            <a:r>
              <a:rPr sz="6813" b="0" dirty="0">
                <a:solidFill>
                  <a:srgbClr val="FFFFFF"/>
                </a:solidFill>
              </a:rPr>
              <a:t>Meaning: Shining one, Son of the morning or morning star.</a:t>
            </a:r>
          </a:p>
        </p:txBody>
      </p:sp>
      <p:sp>
        <p:nvSpPr>
          <p:cNvPr id="3" name="New Shape"/>
          <p:cNvSpPr>
            <a:spLocks noGrp="1"/>
          </p:cNvSpPr>
          <p:nvPr>
            <p:ph type="body" idx="1"/>
          </p:nvPr>
        </p:nvSpPr>
        <p:spPr>
          <a:xfrm>
            <a:off x="1346199" y="3657600"/>
            <a:ext cx="9493250" cy="5778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lnSpcReduction="10000"/>
          </a:bodyPr>
          <a:lstStyle>
            <a:lvl1pPr algn="ctr">
              <a:defRPr sz="3406">
                <a:solidFill>
                  <a:srgbClr val="FFFFFF"/>
                </a:solidFill>
              </a:defRPr>
            </a:lvl1pPr>
          </a:lstStyle>
          <a:p>
            <a:pPr algn="ctr"/>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82649" y="762000"/>
            <a:ext cx="10433050" cy="2838450"/>
          </a:xfrm>
        </p:spPr>
        <p:txBody>
          <a:bodyPr>
            <a:normAutofit fontScale="92500" lnSpcReduction="10000"/>
          </a:bodyPr>
          <a:lstStyle/>
          <a:p>
            <a:r>
              <a:rPr lang="en-US" dirty="0" smtClean="0"/>
              <a:t>Our churches are full of the 90 that won’t fight, this is why we are getting run over.</a:t>
            </a:r>
            <a:endParaRPr lang="en-US" dirty="0"/>
          </a:p>
        </p:txBody>
      </p:sp>
      <p:sp>
        <p:nvSpPr>
          <p:cNvPr id="3" name="Text Placeholder 2"/>
          <p:cNvSpPr>
            <a:spLocks noGrp="1"/>
          </p:cNvSpPr>
          <p:nvPr>
            <p:ph type="body" idx="1"/>
          </p:nvPr>
        </p:nvSpPr>
        <p:spPr>
          <a:xfrm>
            <a:off x="1371600" y="4191000"/>
            <a:ext cx="9493250" cy="1187450"/>
          </a:xfrm>
        </p:spPr>
        <p:txBody>
          <a:bodyPr>
            <a:normAutofit/>
          </a:bodyPr>
          <a:lstStyle/>
          <a:p>
            <a:r>
              <a:rPr lang="en-US" sz="4800" dirty="0" smtClean="0">
                <a:solidFill>
                  <a:srgbClr val="FFFF00"/>
                </a:solidFill>
              </a:rPr>
              <a:t>Don’t buy the “Your Truth” lie</a:t>
            </a:r>
            <a:endParaRPr lang="en-US" sz="4800" dirty="0">
              <a:solidFill>
                <a:srgbClr val="FFFF00"/>
              </a:solidFill>
            </a:endParaRPr>
          </a:p>
        </p:txBody>
      </p:sp>
    </p:spTree>
    <p:extLst>
      <p:ext uri="{BB962C8B-B14F-4D97-AF65-F5344CB8AC3E}">
        <p14:creationId xmlns:p14="http://schemas.microsoft.com/office/powerpoint/2010/main" val="33041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38200" y="533400"/>
            <a:ext cx="10433050" cy="5029200"/>
          </a:xfrm>
        </p:spPr>
        <p:txBody>
          <a:bodyPr>
            <a:normAutofit fontScale="92500" lnSpcReduction="20000"/>
          </a:bodyPr>
          <a:lstStyle/>
          <a:p>
            <a:r>
              <a:rPr lang="en-US" dirty="0" smtClean="0"/>
              <a:t>We are fast approaching the day where being a Christian in the U.S. will cost you everything, make your choice now, so you can make your stand.</a:t>
            </a:r>
            <a:endParaRPr lang="en-US" dirty="0"/>
          </a:p>
        </p:txBody>
      </p:sp>
    </p:spTree>
    <p:extLst>
      <p:ext uri="{BB962C8B-B14F-4D97-AF65-F5344CB8AC3E}">
        <p14:creationId xmlns:p14="http://schemas.microsoft.com/office/powerpoint/2010/main" val="13330029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381000" y="228600"/>
            <a:ext cx="11582400" cy="5029200"/>
          </a:xfrm>
        </p:spPr>
        <p:txBody>
          <a:bodyPr>
            <a:normAutofit fontScale="55000" lnSpcReduction="20000"/>
          </a:bodyPr>
          <a:lstStyle/>
          <a:p>
            <a:r>
              <a:rPr lang="en-US" sz="7200" dirty="0">
                <a:solidFill>
                  <a:srgbClr val="FF0000"/>
                </a:solidFill>
              </a:rPr>
              <a:t>Peace I leave with you, My peace I give to you; not as the world gives do I give to you. Let not your heart be troubled, neither let it be afraid</a:t>
            </a:r>
            <a:r>
              <a:rPr lang="en-US" sz="7200" dirty="0" smtClean="0">
                <a:solidFill>
                  <a:srgbClr val="FF0000"/>
                </a:solidFill>
              </a:rPr>
              <a:t>...“</a:t>
            </a:r>
            <a:r>
              <a:rPr lang="en-US" sz="7200" dirty="0">
                <a:solidFill>
                  <a:srgbClr val="FF0000"/>
                </a:solidFill>
              </a:rPr>
              <a:t>And now I have told you before it comes, that when it does come to pass, you may believe. I will no longer talk much with you, for the </a:t>
            </a:r>
            <a:r>
              <a:rPr lang="en-US" sz="7200" u="sng" dirty="0">
                <a:solidFill>
                  <a:srgbClr val="FF0000"/>
                </a:solidFill>
              </a:rPr>
              <a:t>ruler of this world</a:t>
            </a:r>
            <a:r>
              <a:rPr lang="en-US" sz="7200" dirty="0">
                <a:solidFill>
                  <a:srgbClr val="FF0000"/>
                </a:solidFill>
              </a:rPr>
              <a:t> is coming, and he has nothing in Me. But that the world may know that I love the Father, and as the Father gave Me commandment, so I do. Arise, let us go from here. </a:t>
            </a:r>
          </a:p>
        </p:txBody>
      </p:sp>
      <p:sp>
        <p:nvSpPr>
          <p:cNvPr id="3" name="Text Placeholder 2"/>
          <p:cNvSpPr>
            <a:spLocks noGrp="1"/>
          </p:cNvSpPr>
          <p:nvPr>
            <p:ph type="body" idx="1"/>
          </p:nvPr>
        </p:nvSpPr>
        <p:spPr>
          <a:xfrm>
            <a:off x="1295400" y="5410200"/>
            <a:ext cx="9493250" cy="577850"/>
          </a:xfrm>
        </p:spPr>
        <p:txBody>
          <a:bodyPr>
            <a:normAutofit lnSpcReduction="10000"/>
          </a:bodyPr>
          <a:lstStyle/>
          <a:p>
            <a:pPr algn="r"/>
            <a:r>
              <a:rPr lang="en-US" dirty="0" err="1" smtClean="0"/>
              <a:t>Jn</a:t>
            </a:r>
            <a:r>
              <a:rPr lang="en-US" dirty="0" smtClean="0"/>
              <a:t> 14:27,29-31</a:t>
            </a:r>
            <a:endParaRPr lang="en-US" dirty="0"/>
          </a:p>
        </p:txBody>
      </p:sp>
    </p:spTree>
    <p:extLst>
      <p:ext uri="{BB962C8B-B14F-4D97-AF65-F5344CB8AC3E}">
        <p14:creationId xmlns:p14="http://schemas.microsoft.com/office/powerpoint/2010/main" val="15321340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p:nvPr>
        </p:nvSpPr>
        <p:spPr>
          <a:xfrm>
            <a:off x="381001" y="3124200"/>
            <a:ext cx="11353799" cy="1771650"/>
          </a:xfrm>
        </p:spPr>
        <p:txBody>
          <a:bodyPr>
            <a:noAutofit/>
          </a:bodyPr>
          <a:lstStyle/>
          <a:p>
            <a:r>
              <a:rPr lang="en-US" sz="11500" dirty="0" smtClean="0"/>
              <a:t>Fight hard now, </a:t>
            </a:r>
            <a:endParaRPr lang="en-US" sz="11500" dirty="0"/>
          </a:p>
        </p:txBody>
      </p:sp>
    </p:spTree>
    <p:extLst>
      <p:ext uri="{BB962C8B-B14F-4D97-AF65-F5344CB8AC3E}">
        <p14:creationId xmlns:p14="http://schemas.microsoft.com/office/powerpoint/2010/main" val="203726218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3810000"/>
            <a:ext cx="9493250" cy="2514600"/>
          </a:xfrm>
        </p:spPr>
        <p:txBody>
          <a:bodyPr>
            <a:normAutofit/>
          </a:bodyPr>
          <a:lstStyle/>
          <a:p>
            <a:r>
              <a:rPr lang="en-US" sz="7200" dirty="0">
                <a:solidFill>
                  <a:schemeClr val="tx1"/>
                </a:solidFill>
              </a:rPr>
              <a:t>for we have peace in paradise for eternity!</a:t>
            </a:r>
          </a:p>
        </p:txBody>
      </p:sp>
    </p:spTree>
    <p:extLst>
      <p:ext uri="{BB962C8B-B14F-4D97-AF65-F5344CB8AC3E}">
        <p14:creationId xmlns:p14="http://schemas.microsoft.com/office/powerpoint/2010/main" val="6714307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82649" y="990600"/>
            <a:ext cx="10433050" cy="2609850"/>
          </a:xfrm>
        </p:spPr>
        <p:txBody>
          <a:bodyPr>
            <a:normAutofit fontScale="92500" lnSpcReduction="20000"/>
          </a:bodyPr>
          <a:lstStyle/>
          <a:p>
            <a:r>
              <a:rPr lang="en-US" dirty="0" smtClean="0"/>
              <a:t>We live in the “church age” known as the dispensation of grace.</a:t>
            </a:r>
            <a:endParaRPr lang="en-US" dirty="0"/>
          </a:p>
        </p:txBody>
      </p:sp>
      <p:sp>
        <p:nvSpPr>
          <p:cNvPr id="4" name="Text Placeholder 1"/>
          <p:cNvSpPr>
            <a:spLocks noGrp="1"/>
          </p:cNvSpPr>
          <p:nvPr>
            <p:ph type="body"/>
          </p:nvPr>
        </p:nvSpPr>
        <p:spPr>
          <a:xfrm>
            <a:off x="1066800" y="3581400"/>
            <a:ext cx="10433050" cy="2609850"/>
          </a:xfrm>
        </p:spPr>
        <p:txBody>
          <a:bodyPr>
            <a:normAutofit/>
          </a:bodyPr>
          <a:lstStyle/>
          <a:p>
            <a:r>
              <a:rPr lang="en-US" dirty="0" smtClean="0">
                <a:solidFill>
                  <a:srgbClr val="FFFF00"/>
                </a:solidFill>
              </a:rPr>
              <a:t>We are called to </a:t>
            </a:r>
            <a:r>
              <a:rPr lang="en-US" b="1" dirty="0" smtClean="0">
                <a:solidFill>
                  <a:srgbClr val="FFFF00"/>
                </a:solidFill>
              </a:rPr>
              <a:t>LIVE</a:t>
            </a:r>
            <a:r>
              <a:rPr lang="en-US" dirty="0" smtClean="0">
                <a:solidFill>
                  <a:srgbClr val="FFFF00"/>
                </a:solidFill>
              </a:rPr>
              <a:t> for Christ.</a:t>
            </a:r>
            <a:endParaRPr lang="en-US" dirty="0">
              <a:solidFill>
                <a:srgbClr val="FFFF00"/>
              </a:solidFill>
            </a:endParaRPr>
          </a:p>
        </p:txBody>
      </p:sp>
    </p:spTree>
    <p:extLst>
      <p:ext uri="{BB962C8B-B14F-4D97-AF65-F5344CB8AC3E}">
        <p14:creationId xmlns:p14="http://schemas.microsoft.com/office/powerpoint/2010/main" val="217330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p:nvPr>
        </p:nvSpPr>
        <p:spPr>
          <a:xfrm>
            <a:off x="838200" y="381000"/>
            <a:ext cx="10433050" cy="2762250"/>
          </a:xfrm>
        </p:spPr>
        <p:txBody>
          <a:bodyPr>
            <a:normAutofit/>
          </a:bodyPr>
          <a:lstStyle/>
          <a:p>
            <a:r>
              <a:rPr lang="en-US" dirty="0" smtClean="0"/>
              <a:t>After the rapture, will come the tribulation.</a:t>
            </a:r>
            <a:endParaRPr lang="en-US" dirty="0"/>
          </a:p>
        </p:txBody>
      </p:sp>
      <p:sp>
        <p:nvSpPr>
          <p:cNvPr id="8" name="Text Placeholder 1"/>
          <p:cNvSpPr>
            <a:spLocks noGrp="1"/>
          </p:cNvSpPr>
          <p:nvPr>
            <p:ph type="body"/>
          </p:nvPr>
        </p:nvSpPr>
        <p:spPr>
          <a:xfrm>
            <a:off x="838200" y="3200400"/>
            <a:ext cx="10433050" cy="2762250"/>
          </a:xfrm>
        </p:spPr>
        <p:txBody>
          <a:bodyPr>
            <a:normAutofit/>
          </a:bodyPr>
          <a:lstStyle/>
          <a:p>
            <a:r>
              <a:rPr lang="en-US" dirty="0" smtClean="0">
                <a:solidFill>
                  <a:srgbClr val="FFFF00"/>
                </a:solidFill>
              </a:rPr>
              <a:t>Believers then will have to </a:t>
            </a:r>
            <a:r>
              <a:rPr lang="en-US" b="1" dirty="0" smtClean="0">
                <a:solidFill>
                  <a:srgbClr val="FFFF00"/>
                </a:solidFill>
              </a:rPr>
              <a:t>DIE</a:t>
            </a:r>
            <a:r>
              <a:rPr lang="en-US" dirty="0" smtClean="0">
                <a:solidFill>
                  <a:srgbClr val="FFFF00"/>
                </a:solidFill>
              </a:rPr>
              <a:t> for Christ.</a:t>
            </a:r>
            <a:endParaRPr lang="en-US" dirty="0">
              <a:solidFill>
                <a:srgbClr val="FFFF00"/>
              </a:solidFill>
            </a:endParaRPr>
          </a:p>
        </p:txBody>
      </p:sp>
    </p:spTree>
    <p:extLst>
      <p:ext uri="{BB962C8B-B14F-4D97-AF65-F5344CB8AC3E}">
        <p14:creationId xmlns:p14="http://schemas.microsoft.com/office/powerpoint/2010/main" val="48412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685800" y="304800"/>
            <a:ext cx="10433050" cy="1498600"/>
          </a:xfrm>
        </p:spPr>
        <p:txBody>
          <a:bodyPr>
            <a:normAutofit fontScale="77500" lnSpcReduction="20000"/>
          </a:bodyPr>
          <a:lstStyle/>
          <a:p>
            <a:r>
              <a:rPr lang="en-US" dirty="0" smtClean="0"/>
              <a:t>There are 2 types of people in the world today, what are they?</a:t>
            </a:r>
            <a:endParaRPr lang="en-US" dirty="0"/>
          </a:p>
        </p:txBody>
      </p:sp>
      <p:sp>
        <p:nvSpPr>
          <p:cNvPr id="3" name="Text Placeholder 2"/>
          <p:cNvSpPr>
            <a:spLocks noGrp="1"/>
          </p:cNvSpPr>
          <p:nvPr>
            <p:ph type="body" idx="1"/>
          </p:nvPr>
        </p:nvSpPr>
        <p:spPr>
          <a:xfrm>
            <a:off x="1143000" y="1905000"/>
            <a:ext cx="9493250" cy="577850"/>
          </a:xfrm>
        </p:spPr>
        <p:txBody>
          <a:bodyPr>
            <a:normAutofit lnSpcReduction="10000"/>
          </a:bodyPr>
          <a:lstStyle/>
          <a:p>
            <a:pPr algn="l"/>
            <a:r>
              <a:rPr lang="en-US" dirty="0" smtClean="0">
                <a:solidFill>
                  <a:srgbClr val="FFFF00"/>
                </a:solidFill>
              </a:rPr>
              <a:t>1.) Saved</a:t>
            </a:r>
            <a:endParaRPr lang="en-US" dirty="0">
              <a:solidFill>
                <a:srgbClr val="FFFF00"/>
              </a:solidFill>
            </a:endParaRPr>
          </a:p>
        </p:txBody>
      </p:sp>
      <p:sp>
        <p:nvSpPr>
          <p:cNvPr id="4" name="Text Placeholder 2"/>
          <p:cNvSpPr txBox="1">
            <a:spLocks/>
          </p:cNvSpPr>
          <p:nvPr/>
        </p:nvSpPr>
        <p:spPr>
          <a:xfrm>
            <a:off x="1174750" y="2743200"/>
            <a:ext cx="9493250" cy="577850"/>
          </a:xfrm>
          <a:prstGeom prst="rect">
            <a:avLst/>
          </a:prstGeom>
          <a:noFill/>
          <a:ln w="9525" cap="flat" cmpd="sng" algn="ctr">
            <a:noFill/>
            <a:prstDash val="solid"/>
          </a:ln>
          <a:effectLst/>
        </p:spPr>
        <p:txBody>
          <a:bodyPr anchor="t">
            <a:normAutofit lnSpcReduction="10000"/>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algn="l"/>
            <a:r>
              <a:rPr lang="en-US" dirty="0">
                <a:solidFill>
                  <a:schemeClr val="bg1"/>
                </a:solidFill>
              </a:rPr>
              <a:t>2</a:t>
            </a:r>
            <a:r>
              <a:rPr lang="en-US" dirty="0" smtClean="0">
                <a:solidFill>
                  <a:schemeClr val="bg1"/>
                </a:solidFill>
              </a:rPr>
              <a:t>.) Unsaved</a:t>
            </a:r>
            <a:endParaRPr lang="en-US" dirty="0">
              <a:solidFill>
                <a:schemeClr val="bg1"/>
              </a:solidFill>
            </a:endParaRPr>
          </a:p>
        </p:txBody>
      </p:sp>
      <p:sp>
        <p:nvSpPr>
          <p:cNvPr id="5" name="Text Placeholder 2"/>
          <p:cNvSpPr txBox="1">
            <a:spLocks/>
          </p:cNvSpPr>
          <p:nvPr/>
        </p:nvSpPr>
        <p:spPr>
          <a:xfrm>
            <a:off x="1252654" y="3429000"/>
            <a:ext cx="10558346" cy="1143000"/>
          </a:xfrm>
          <a:prstGeom prst="rect">
            <a:avLst/>
          </a:prstGeom>
          <a:noFill/>
          <a:ln w="9525" cap="flat" cmpd="sng" algn="ctr">
            <a:noFill/>
            <a:prstDash val="solid"/>
          </a:ln>
          <a:effectLst/>
        </p:spPr>
        <p:txBody>
          <a:bodyPr anchor="t">
            <a:norm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algn="l"/>
            <a:r>
              <a:rPr lang="en-US" dirty="0" smtClean="0">
                <a:solidFill>
                  <a:srgbClr val="FFFF00"/>
                </a:solidFill>
              </a:rPr>
              <a:t>Don’t be fooled! Many who believe in Jesus will </a:t>
            </a:r>
            <a:r>
              <a:rPr lang="en-US" b="1" dirty="0" smtClean="0">
                <a:solidFill>
                  <a:srgbClr val="FFFF00"/>
                </a:solidFill>
              </a:rPr>
              <a:t>NOT</a:t>
            </a:r>
            <a:r>
              <a:rPr lang="en-US" dirty="0">
                <a:solidFill>
                  <a:srgbClr val="FFFF00"/>
                </a:solidFill>
              </a:rPr>
              <a:t> </a:t>
            </a:r>
            <a:r>
              <a:rPr lang="en-US" dirty="0" smtClean="0">
                <a:solidFill>
                  <a:srgbClr val="FFFF00"/>
                </a:solidFill>
              </a:rPr>
              <a:t>go to heaven or be raptured. </a:t>
            </a:r>
            <a:endParaRPr lang="en-US" dirty="0">
              <a:solidFill>
                <a:srgbClr val="FFFF00"/>
              </a:solidFill>
            </a:endParaRPr>
          </a:p>
        </p:txBody>
      </p:sp>
      <p:sp>
        <p:nvSpPr>
          <p:cNvPr id="6" name="Text Placeholder 2"/>
          <p:cNvSpPr txBox="1">
            <a:spLocks/>
          </p:cNvSpPr>
          <p:nvPr/>
        </p:nvSpPr>
        <p:spPr>
          <a:xfrm>
            <a:off x="1252654" y="4724400"/>
            <a:ext cx="9493250" cy="1676400"/>
          </a:xfrm>
          <a:prstGeom prst="rect">
            <a:avLst/>
          </a:prstGeom>
          <a:noFill/>
          <a:ln w="9525" cap="flat" cmpd="sng" algn="ctr">
            <a:noFill/>
            <a:prstDash val="solid"/>
          </a:ln>
          <a:effectLst/>
        </p:spPr>
        <p:txBody>
          <a:bodyPr anchor="t">
            <a:normAutofit/>
          </a:bodyPr>
          <a:lstStyle>
            <a:lvl1pPr algn="ctr">
              <a:defRPr sz="3406">
                <a:solidFill>
                  <a:srgbClr val="FFFFFF"/>
                </a:solidFill>
                <a:latin typeface="+mj-lt"/>
                <a:ea typeface="+mj-ea"/>
                <a:cs typeface="+mj-cs"/>
              </a:defRPr>
            </a:lvl1pPr>
            <a:lvl2pPr>
              <a:defRPr>
                <a:solidFill>
                  <a:schemeClr val="lt1"/>
                </a:solidFill>
                <a:latin typeface="+mj-lt"/>
                <a:ea typeface="+mj-ea"/>
                <a:cs typeface="+mj-cs"/>
              </a:defRPr>
            </a:lvl2pPr>
            <a:lvl3pPr>
              <a:defRPr>
                <a:solidFill>
                  <a:schemeClr val="lt1"/>
                </a:solidFill>
                <a:latin typeface="+mj-lt"/>
                <a:ea typeface="+mj-ea"/>
                <a:cs typeface="+mj-cs"/>
              </a:defRPr>
            </a:lvl3pPr>
            <a:lvl4pPr>
              <a:defRPr>
                <a:solidFill>
                  <a:schemeClr val="lt1"/>
                </a:solidFill>
                <a:latin typeface="+mj-lt"/>
                <a:ea typeface="+mj-ea"/>
                <a:cs typeface="+mj-cs"/>
              </a:defRPr>
            </a:lvl4pPr>
            <a:lvl5pPr>
              <a:defRPr>
                <a:solidFill>
                  <a:schemeClr val="lt1"/>
                </a:solidFill>
                <a:latin typeface="+mj-lt"/>
                <a:ea typeface="+mj-ea"/>
                <a:cs typeface="+mj-cs"/>
              </a:defRPr>
            </a:lvl5pPr>
            <a:lvl6pPr>
              <a:defRPr>
                <a:solidFill>
                  <a:schemeClr val="lt1"/>
                </a:solidFill>
                <a:latin typeface="+mj-lt"/>
                <a:ea typeface="+mj-ea"/>
                <a:cs typeface="+mj-cs"/>
              </a:defRPr>
            </a:lvl6pPr>
            <a:lvl7pPr>
              <a:defRPr>
                <a:solidFill>
                  <a:schemeClr val="lt1"/>
                </a:solidFill>
                <a:latin typeface="+mj-lt"/>
                <a:ea typeface="+mj-ea"/>
                <a:cs typeface="+mj-cs"/>
              </a:defRPr>
            </a:lvl7pPr>
            <a:lvl8pPr>
              <a:defRPr>
                <a:solidFill>
                  <a:schemeClr val="lt1"/>
                </a:solidFill>
                <a:latin typeface="+mj-lt"/>
                <a:ea typeface="+mj-ea"/>
                <a:cs typeface="+mj-cs"/>
              </a:defRPr>
            </a:lvl8pPr>
            <a:lvl9pPr>
              <a:defRPr>
                <a:solidFill>
                  <a:schemeClr val="lt1"/>
                </a:solidFill>
                <a:latin typeface="+mj-lt"/>
                <a:ea typeface="+mj-ea"/>
                <a:cs typeface="+mj-cs"/>
              </a:defRPr>
            </a:lvl9pPr>
          </a:lstStyle>
          <a:p>
            <a:pPr algn="l"/>
            <a:r>
              <a:rPr lang="en-US" dirty="0" smtClean="0">
                <a:solidFill>
                  <a:schemeClr val="bg1"/>
                </a:solidFill>
              </a:rPr>
              <a:t>Satan &amp; his demons BELIEVE in Jesus, they know He exists &amp; they are gong to Hell. To be saved you </a:t>
            </a:r>
            <a:r>
              <a:rPr lang="en-US" b="1" dirty="0" smtClean="0">
                <a:solidFill>
                  <a:schemeClr val="bg1"/>
                </a:solidFill>
              </a:rPr>
              <a:t>MUST</a:t>
            </a:r>
            <a:r>
              <a:rPr lang="en-US" dirty="0" smtClean="0">
                <a:solidFill>
                  <a:schemeClr val="bg1"/>
                </a:solidFill>
              </a:rPr>
              <a:t> </a:t>
            </a:r>
            <a:r>
              <a:rPr lang="en-US" b="1" dirty="0" smtClean="0">
                <a:solidFill>
                  <a:srgbClr val="FF0000"/>
                </a:solidFill>
              </a:rPr>
              <a:t>follow</a:t>
            </a:r>
            <a:r>
              <a:rPr lang="en-US" dirty="0" smtClean="0">
                <a:solidFill>
                  <a:schemeClr val="bg1"/>
                </a:solidFill>
              </a:rPr>
              <a:t> Jesus!</a:t>
            </a:r>
            <a:endParaRPr lang="en-US" dirty="0">
              <a:solidFill>
                <a:schemeClr val="bg1"/>
              </a:solidFill>
            </a:endParaRPr>
          </a:p>
        </p:txBody>
      </p:sp>
    </p:spTree>
    <p:extLst>
      <p:ext uri="{BB962C8B-B14F-4D97-AF65-F5344CB8AC3E}">
        <p14:creationId xmlns:p14="http://schemas.microsoft.com/office/powerpoint/2010/main" val="11281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882649" y="457200"/>
            <a:ext cx="10433050" cy="4419600"/>
          </a:xfrm>
        </p:spPr>
        <p:txBody>
          <a:bodyPr>
            <a:normAutofit fontScale="47500" lnSpcReduction="20000"/>
          </a:bodyPr>
          <a:lstStyle/>
          <a:p>
            <a:r>
              <a:rPr lang="en-US" dirty="0"/>
              <a:t>“Knowing the correct password—saying ‘Master, Master,’ for instance—isn’t going to get you anywhere with me. What is required is serious obedience—doing what my Father wills. I can see it now—at the Final Judgment thousands strutting up to me and saying, ‘Master, we preached the Message, we bashed the demons, our God-sponsored projects had everyone talking.’ And do you know what I am going to say? ‘You missed the boat. All you did was use me to make yourselves important. You don’t impress me one bit. You’re out of here.’</a:t>
            </a:r>
          </a:p>
        </p:txBody>
      </p:sp>
      <p:sp>
        <p:nvSpPr>
          <p:cNvPr id="3" name="Text Placeholder 2"/>
          <p:cNvSpPr>
            <a:spLocks noGrp="1"/>
          </p:cNvSpPr>
          <p:nvPr>
            <p:ph type="body" idx="1"/>
          </p:nvPr>
        </p:nvSpPr>
        <p:spPr>
          <a:xfrm>
            <a:off x="1905000" y="5486400"/>
            <a:ext cx="9493250" cy="577850"/>
          </a:xfrm>
        </p:spPr>
        <p:txBody>
          <a:bodyPr>
            <a:normAutofit lnSpcReduction="10000"/>
          </a:bodyPr>
          <a:lstStyle/>
          <a:p>
            <a:pPr algn="r"/>
            <a:r>
              <a:rPr lang="en-US" dirty="0" smtClean="0"/>
              <a:t>Matt 7:21-23 The Message bible</a:t>
            </a:r>
            <a:endParaRPr lang="en-US" dirty="0"/>
          </a:p>
        </p:txBody>
      </p:sp>
    </p:spTree>
    <p:extLst>
      <p:ext uri="{BB962C8B-B14F-4D97-AF65-F5344CB8AC3E}">
        <p14:creationId xmlns:p14="http://schemas.microsoft.com/office/powerpoint/2010/main" val="13529208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p:nvPr>
        </p:nvSpPr>
        <p:spPr>
          <a:xfrm>
            <a:off x="457200" y="533400"/>
            <a:ext cx="11277600" cy="4953000"/>
          </a:xfrm>
        </p:spPr>
        <p:txBody>
          <a:bodyPr>
            <a:noAutofit/>
          </a:bodyPr>
          <a:lstStyle/>
          <a:p>
            <a:r>
              <a:rPr lang="en-US" sz="3600" dirty="0">
                <a:solidFill>
                  <a:srgbClr val="FF0000"/>
                </a:solidFill>
              </a:rPr>
              <a:t>“Not everyone who calls out to me, ‘Lord! Lord!’ will enter the Kingdom of Heaven. Only those who actually do the will of my Father in heaven will enter. On judgment day </a:t>
            </a:r>
            <a:r>
              <a:rPr lang="en-US" sz="3600" b="1" u="sng" dirty="0">
                <a:solidFill>
                  <a:srgbClr val="FF0000"/>
                </a:solidFill>
              </a:rPr>
              <a:t>many</a:t>
            </a:r>
            <a:r>
              <a:rPr lang="en-US" sz="3600" dirty="0">
                <a:solidFill>
                  <a:srgbClr val="FF0000"/>
                </a:solidFill>
              </a:rPr>
              <a:t> will say to me, ‘Lord! Lord! We prophesied in your name and cast out demons in your name and performed many miracles in your name.’ But I will reply, ‘I never knew you. Get away from me, you who break God’s laws.’</a:t>
            </a:r>
          </a:p>
          <a:p>
            <a:endParaRPr lang="en-US" sz="3600" dirty="0"/>
          </a:p>
        </p:txBody>
      </p:sp>
      <p:sp>
        <p:nvSpPr>
          <p:cNvPr id="3" name="Text Placeholder 2"/>
          <p:cNvSpPr>
            <a:spLocks noGrp="1"/>
          </p:cNvSpPr>
          <p:nvPr>
            <p:ph type="body" idx="1"/>
          </p:nvPr>
        </p:nvSpPr>
        <p:spPr>
          <a:xfrm>
            <a:off x="1676400" y="5638800"/>
            <a:ext cx="9493250" cy="577850"/>
          </a:xfrm>
        </p:spPr>
        <p:txBody>
          <a:bodyPr>
            <a:normAutofit lnSpcReduction="10000"/>
          </a:bodyPr>
          <a:lstStyle/>
          <a:p>
            <a:pPr algn="r"/>
            <a:r>
              <a:rPr lang="en-US" dirty="0" smtClean="0"/>
              <a:t>Matt 7:21-23 NLT</a:t>
            </a:r>
            <a:endParaRPr lang="en-US" dirty="0"/>
          </a:p>
        </p:txBody>
      </p:sp>
    </p:spTree>
    <p:extLst>
      <p:ext uri="{BB962C8B-B14F-4D97-AF65-F5344CB8AC3E}">
        <p14:creationId xmlns:p14="http://schemas.microsoft.com/office/powerpoint/2010/main" val="1574431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TotalTime>
  <Words>5381</Words>
  <Application>Microsoft Office PowerPoint</Application>
  <PresentationFormat>Custom</PresentationFormat>
  <Paragraphs>392</Paragraphs>
  <Slides>109</Slides>
  <Notes>73</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Windows User</cp:lastModifiedBy>
  <cp:revision>145</cp:revision>
  <dcterms:modified xsi:type="dcterms:W3CDTF">2019-11-02T08:50:51Z</dcterms:modified>
</cp:coreProperties>
</file>